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73" r:id="rId14"/>
    <p:sldId id="269" r:id="rId15"/>
    <p:sldId id="270" r:id="rId16"/>
    <p:sldId id="271" r:id="rId17"/>
    <p:sldId id="262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32B2"/>
    <a:srgbClr val="233E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heroes-on-wall.ru/main.php?c=work" TargetMode="External"/><Relationship Id="rId2" Type="http://schemas.openxmlformats.org/officeDocument/2006/relationships/hyperlink" Target="http://www.liveinternet.ru/users/3109898/rubric/11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usslav.ru/aktualno/blokada-" TargetMode="External"/><Relationship Id="rId5" Type="http://schemas.openxmlformats.org/officeDocument/2006/relationships/hyperlink" Target="http://www.dezinfo.net/foto/27322-blokada-" TargetMode="External"/><Relationship Id="rId4" Type="http://schemas.openxmlformats.org/officeDocument/2006/relationships/hyperlink" Target="http://blogs.mail.ru/list/portse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8640"/>
            <a:ext cx="8496944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Calibri"/>
                <a:cs typeface="Times New Roman"/>
              </a:rPr>
              <a:t>ГБДОУ детский сад № 5 Адмиралтейского  района г. Санкт-Петербурга</a:t>
            </a:r>
            <a:endParaRPr lang="ru-RU" sz="1200" i="1" dirty="0">
              <a:ea typeface="Calibri"/>
              <a:cs typeface="Times New Roman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1556792"/>
            <a:ext cx="4104456" cy="2880320"/>
          </a:xfrm>
          <a:prstGeom prst="roundRect">
            <a:avLst/>
          </a:prstGeom>
          <a:solidFill>
            <a:srgbClr val="1832B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i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i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Мы выстояли, </a:t>
            </a:r>
            <a:r>
              <a:rPr lang="ru-RU" sz="20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Ленинградцы!»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 smtClean="0">
                <a:latin typeface="Times New Roman"/>
                <a:ea typeface="Calibri"/>
                <a:cs typeface="Times New Roman"/>
              </a:rPr>
              <a:t>Полихудожественное   занятие для старшей и подготовительной группы совместно с ветеранами-блокадниками посвященное , патриотическому воспитанию ,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 smtClean="0">
                <a:latin typeface="Times New Roman"/>
                <a:ea typeface="Calibri"/>
                <a:cs typeface="Times New Roman"/>
              </a:rPr>
              <a:t>к 70-летию снятия Блокады Ленинграда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sz="2800" b="1" i="1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6381328"/>
            <a:ext cx="576064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/>
              <a:t>г. Санкт-Петербург 2014год</a:t>
            </a:r>
            <a:endParaRPr lang="ru-RU" sz="16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028384" y="6741368"/>
            <a:ext cx="1115616" cy="1166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42" y="5665180"/>
            <a:ext cx="2418118" cy="648072"/>
          </a:xfrm>
          <a:prstGeom prst="roundRect">
            <a:avLst/>
          </a:prstGeom>
          <a:solidFill>
            <a:srgbClr val="1832B2"/>
          </a:solidFill>
          <a:ln>
            <a:solidFill>
              <a:srgbClr val="183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i="1" dirty="0">
                <a:solidFill>
                  <a:prstClr val="white"/>
                </a:solidFill>
              </a:rPr>
              <a:t>Автор музыкальный руководитель</a:t>
            </a:r>
          </a:p>
          <a:p>
            <a:pPr lvl="0" algn="ctr"/>
            <a:r>
              <a:rPr lang="ru-RU" sz="1400" i="1" dirty="0">
                <a:solidFill>
                  <a:prstClr val="white"/>
                </a:solidFill>
              </a:rPr>
              <a:t> Гаршкис Е.А.</a:t>
            </a:r>
          </a:p>
        </p:txBody>
      </p:sp>
    </p:spTree>
    <p:extLst>
      <p:ext uri="{BB962C8B-B14F-4D97-AF65-F5344CB8AC3E}">
        <p14:creationId xmlns:p14="http://schemas.microsoft.com/office/powerpoint/2010/main" val="219594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3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4572000" cy="28176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Ведущий </a:t>
            </a:r>
            <a:r>
              <a:rPr lang="ru-RU" sz="1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                                              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Когда  застыл лёд на Ладожском озере, 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появилась возможность перевозить продукты прямо по льду.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Дорогу по льду Ладоги назвали «Дорогой жизни».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Мы никогда не забудем мужество, стойкость, героизм водителей, дорожников, связистов, зенитчиков, регулировщиков – 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всех тех, кто под бомбёжкой и обстрелом, в мороз, метель и вьюгу работал на «Дороге жизни».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6147" name="Picture 3" descr="C:\Users\user\Downloads\i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20" y="530374"/>
            <a:ext cx="3778721" cy="2422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68290" y="3295613"/>
            <a:ext cx="4572000" cy="23221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9580" lvl="0">
              <a:lnSpc>
                <a:spcPct val="115000"/>
              </a:lnSpc>
            </a:pPr>
            <a:r>
              <a:rPr lang="ru-RU" sz="1400" i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 подвигах шофёров на ледовой дороге слагали легенды.</a:t>
            </a:r>
            <a:endParaRPr lang="ru-RU" sz="1400" i="1" dirty="0">
              <a:solidFill>
                <a:prstClr val="whit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49580" lvl="0">
              <a:lnSpc>
                <a:spcPct val="115000"/>
              </a:lnSpc>
            </a:pPr>
            <a:r>
              <a:rPr lang="ru-RU" sz="1400" i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Рассказывали о водителе, который, вывозя из города истощённых детей, увидел, что они в кузове его машины замерзают. </a:t>
            </a:r>
            <a:endParaRPr lang="ru-RU" sz="1400" i="1" dirty="0">
              <a:solidFill>
                <a:prstClr val="whit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49580" lvl="0">
              <a:lnSpc>
                <a:spcPct val="115000"/>
              </a:lnSpc>
            </a:pPr>
            <a:r>
              <a:rPr lang="ru-RU" sz="1400" i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Тогда он снял с себя всю тёплую одежду и накрыл ею малышей.</a:t>
            </a:r>
            <a:endParaRPr lang="ru-RU" sz="1400" i="1" dirty="0">
              <a:solidFill>
                <a:prstClr val="whit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indent="449580">
              <a:lnSpc>
                <a:spcPct val="115000"/>
              </a:lnSpc>
            </a:pPr>
            <a:r>
              <a:rPr lang="ru-RU" sz="1400" i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 сам в трескучий мороз сел в кабину полураздетым</a:t>
            </a:r>
            <a:r>
              <a:rPr lang="ru-RU" sz="1400" i="1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1400" i="1" dirty="0">
              <a:solidFill>
                <a:prstClr val="whit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6148" name="Picture 4" descr="C:\Users\user\Downloads\i (1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81" y="3429000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99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3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96752"/>
            <a:ext cx="3960440" cy="3184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 город шли жестокие бои.</a:t>
            </a:r>
            <a:endParaRPr lang="ru-RU" sz="16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 Родину солдаты воевали</a:t>
            </a:r>
            <a:endParaRPr lang="ru-RU" sz="16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в январе, разбив врага,</a:t>
            </a:r>
            <a:endParaRPr lang="ru-RU" sz="16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Кольцо блокадное прорвали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Спасибо тем, кто город отстоял,</a:t>
            </a:r>
            <a:endParaRPr lang="ru-RU" sz="16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Кто выжил в страшную блокаду.</a:t>
            </a:r>
            <a:endParaRPr lang="ru-RU" sz="16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Кто восстанавливал, из пепла возрождал.</a:t>
            </a:r>
            <a:endParaRPr lang="ru-RU" sz="16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Спасибо вам, герои Ленинграда.</a:t>
            </a:r>
            <a:endParaRPr lang="ru-RU" sz="16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7170" name="Picture 2" descr="J:\фото блокада\_IMG32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06366"/>
            <a:ext cx="3368109" cy="5085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ownloads\692547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08275"/>
            <a:ext cx="1080120" cy="203344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34942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3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6390456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2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i="1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Зажигается огонь (Звучит песня «Дети войны»)</a:t>
            </a:r>
            <a:endParaRPr lang="ru-RU" sz="12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Ведущий 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                                                              </a:t>
            </a:r>
            <a:endParaRPr lang="ru-RU" sz="12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Вечный огонь никогда не погаснет.</a:t>
            </a:r>
            <a:endParaRPr lang="ru-RU" sz="12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Как память о тех, кто наш город сберёг.</a:t>
            </a:r>
            <a:endParaRPr lang="ru-RU" sz="12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 тех, кто работал, сражался отважно</a:t>
            </a:r>
            <a:endParaRPr lang="ru-RU" sz="12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для Победы сделал, что мог.</a:t>
            </a:r>
            <a:endParaRPr lang="ru-RU" sz="12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                                         </a:t>
            </a:r>
            <a:endParaRPr lang="ru-RU" sz="12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Есть в нашем городе мемориал.</a:t>
            </a:r>
            <a:endParaRPr lang="ru-RU" sz="12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Он памятью народной стал.</a:t>
            </a:r>
            <a:endParaRPr lang="ru-RU" sz="12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граните застыла Родина-мать,</a:t>
            </a:r>
            <a:endParaRPr lang="ru-RU" sz="12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Чтоб павших покой всегда 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охранять.</a:t>
            </a:r>
            <a:endParaRPr lang="ru-RU" sz="1200" i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i="1" dirty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i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i="1" dirty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i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Минута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молчания</a:t>
            </a:r>
            <a:endParaRPr lang="ru-RU" sz="12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12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8195" name="Picture 3" descr="C:\Users\user\Downloads\i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40767"/>
            <a:ext cx="3202195" cy="2173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ownloads\i (1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05064"/>
            <a:ext cx="3744416" cy="2496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20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3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0000502572-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20265"/>
            <a:ext cx="8497068" cy="480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404664"/>
            <a:ext cx="84970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память о павших в те дни на Пискарёвском кладбище у братских могил горит Вечный огонь.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 приносят цветы и молчат, думаю о тех, кто совершил беспримерный подвиг в борьбе с фашистами, о тех, кому мы обязаны мирной жизнью.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72200" y="3567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191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3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2492895"/>
            <a:ext cx="4572000" cy="176856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Ведущий :</a:t>
            </a:r>
            <a:endParaRPr lang="ru-RU" sz="16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Блокада не могла остановить творческую жизнь города.</a:t>
            </a:r>
            <a:endParaRPr lang="ru-RU" sz="16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труднейших условиях проходили концерты, актёры играли спектакли, художники выпускали плакаты, операторы снимали кинохроники.</a:t>
            </a:r>
            <a:endParaRPr lang="ru-RU" sz="16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3" name="Picture 4" descr="Blokada 181_ng_det_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7242">
            <a:off x="5069730" y="367041"/>
            <a:ext cx="3494871" cy="2558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6507">
            <a:off x="249390" y="261373"/>
            <a:ext cx="2095869" cy="2258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4028">
            <a:off x="5765456" y="4174171"/>
            <a:ext cx="2821723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C:\Users\user\Downloads\i (1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1704">
            <a:off x="165110" y="4261457"/>
            <a:ext cx="3322916" cy="2076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73291" y="6375146"/>
            <a:ext cx="3191194" cy="320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Исполняется танец </a:t>
            </a: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«Синий платочек»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92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3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35292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 сейчас, дорогие ветераны, наши ребята хотят подарить Вам подарки, </a:t>
            </a:r>
            <a:endParaRPr lang="ru-RU" sz="1600" i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сделанные 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своими руками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16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0242" name="Picture 2" descr="J:\фото блокада\_IMG32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44" y="1052736"/>
            <a:ext cx="8173812" cy="5413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90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3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14" y="548680"/>
            <a:ext cx="8601863" cy="5688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81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3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80015" y="777556"/>
            <a:ext cx="3360022" cy="3527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Слово предоставляется ветеранам.</a:t>
            </a:r>
            <a:endParaRPr lang="ru-RU" sz="16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1268" name="Picture 4" descr="J:\фото блокада\_IMG32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70" y="1844824"/>
            <a:ext cx="4608512" cy="3052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J:\фото блокада\_IMG32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772" y="836712"/>
            <a:ext cx="3511190" cy="5301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06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3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620688"/>
            <a:ext cx="2516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Используемая литература</a:t>
            </a:r>
            <a:endParaRPr lang="ru-RU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052736"/>
            <a:ext cx="8064896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6525" lvl="0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ru-RU" altLang="ru-RU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Аркадий Белый «Жизнь на войне и без войны. Исповедь неизвестного солдата»</a:t>
            </a:r>
            <a:r>
              <a:rPr lang="en-US" altLang="ru-RU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altLang="ru-RU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-АВОК Северо-Запад,-СПб,2005</a:t>
            </a:r>
          </a:p>
          <a:p>
            <a:pPr marL="136525" lvl="0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ru-RU" altLang="ru-RU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«С днём рождения, Санкт-Петербург!»-журнал(Колокольчик)№29.-2003 .-С.1,7,20,21,22</a:t>
            </a:r>
          </a:p>
          <a:p>
            <a:pPr marL="136525" lvl="0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ru-RU" altLang="ru-RU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«Из неопубликованного дневника» - о работах по сооружению оборонительных объектов.- с.76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705725"/>
            <a:ext cx="6552728" cy="20928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i="1" dirty="0">
                <a:solidFill>
                  <a:srgbClr val="1832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Использовались сайты </a:t>
            </a:r>
            <a:r>
              <a:rPr lang="ru-RU" altLang="ru-RU" sz="1400" i="1" dirty="0" err="1">
                <a:solidFill>
                  <a:srgbClr val="1832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</a:t>
            </a:r>
            <a:r>
              <a:rPr lang="ru-RU" altLang="ru-RU" sz="1400" i="1" dirty="0">
                <a:solidFill>
                  <a:srgbClr val="1832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образовательных ресурсов: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i="1" dirty="0">
                <a:solidFill>
                  <a:srgbClr val="1832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ru-RU" sz="1400" i="1" dirty="0">
                <a:solidFill>
                  <a:srgbClr val="1832B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http://www.liveinternet.ru/users/3109898/rubric/116</a:t>
            </a:r>
            <a:r>
              <a:rPr lang="ru-RU" altLang="ru-RU" sz="1400" i="1" dirty="0">
                <a:solidFill>
                  <a:srgbClr val="1832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ru-RU" sz="1400" i="1" dirty="0">
                <a:solidFill>
                  <a:srgbClr val="1832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7445/comments/page2.html</a:t>
            </a:r>
            <a:r>
              <a:rPr lang="ru-RU" altLang="ru-RU" sz="1400" i="1" dirty="0">
                <a:solidFill>
                  <a:srgbClr val="1832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i="1" dirty="0">
                <a:solidFill>
                  <a:srgbClr val="1832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ru-RU" sz="1400" i="1" dirty="0">
                <a:solidFill>
                  <a:srgbClr val="1832B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http://heroes-on-wall.ru/main.php?c=work</a:t>
            </a:r>
            <a:endParaRPr lang="ru-RU" altLang="ru-RU" sz="1400" i="1" dirty="0">
              <a:solidFill>
                <a:srgbClr val="1832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i="1" dirty="0">
                <a:solidFill>
                  <a:srgbClr val="1832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ru-RU" sz="1400" i="1" dirty="0">
                <a:solidFill>
                  <a:srgbClr val="1832B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http://blogs.mail.ru/list/portsel</a:t>
            </a:r>
            <a:endParaRPr lang="ru-RU" altLang="ru-RU" sz="1400" i="1" dirty="0">
              <a:solidFill>
                <a:srgbClr val="1832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i="1" dirty="0">
                <a:solidFill>
                  <a:srgbClr val="1832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ru-RU" sz="1400" i="1" dirty="0">
                <a:solidFill>
                  <a:srgbClr val="1832B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http://www.dezinfo.net/foto/27322-blokada-</a:t>
            </a:r>
            <a:r>
              <a:rPr lang="ru-RU" altLang="ru-RU" sz="1400" i="1" dirty="0">
                <a:solidFill>
                  <a:srgbClr val="1832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ru-RU" sz="1400" i="1" dirty="0">
                <a:solidFill>
                  <a:srgbClr val="1832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leningrada-36-foto-tekst.html</a:t>
            </a:r>
            <a:endParaRPr lang="ru-RU" altLang="ru-RU" sz="1400" i="1" dirty="0">
              <a:solidFill>
                <a:srgbClr val="1832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i="1" dirty="0">
                <a:solidFill>
                  <a:srgbClr val="1832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ru-RU" sz="1400" i="1" dirty="0">
                <a:solidFill>
                  <a:srgbClr val="1832B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http://www.russlav.ru/aktualno/blokada-</a:t>
            </a:r>
            <a:r>
              <a:rPr lang="ru-RU" altLang="ru-RU" sz="1400" i="1" dirty="0">
                <a:solidFill>
                  <a:srgbClr val="1832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ru-RU" sz="1400" i="1" dirty="0">
                <a:solidFill>
                  <a:srgbClr val="1832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leningrada.html</a:t>
            </a:r>
            <a:endParaRPr lang="ru-RU" altLang="ru-RU" sz="1400" i="1" dirty="0">
              <a:solidFill>
                <a:srgbClr val="1832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1832B2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28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3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08720"/>
            <a:ext cx="7704856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Цель: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-расширить представление детей о героическом подвиге жителей блокадного Ленинграда в годы Великой отечественной войны; формировать чувство патриотизма</a:t>
            </a:r>
            <a:r>
              <a:rPr lang="ru-RU" sz="1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469" y="2348880"/>
            <a:ext cx="3906010" cy="2929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67544" y="2204864"/>
            <a:ext cx="4572000" cy="380873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400" b="1" i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Задачи:</a:t>
            </a:r>
            <a:endParaRPr lang="ru-RU" sz="1400" i="1" dirty="0">
              <a:solidFill>
                <a:prstClr val="whit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1400" i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-формировать у детей нравственные понятия и этику истинного петербуржца</a:t>
            </a:r>
          </a:p>
          <a:p>
            <a:pPr lvl="0">
              <a:lnSpc>
                <a:spcPct val="115000"/>
              </a:lnSpc>
            </a:pPr>
            <a:r>
              <a:rPr lang="ru-RU" sz="1400" i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-обогащать знания детей о героическом прошлом нашего города</a:t>
            </a:r>
          </a:p>
          <a:p>
            <a:pPr lvl="0">
              <a:lnSpc>
                <a:spcPct val="115000"/>
              </a:lnSpc>
            </a:pPr>
            <a:r>
              <a:rPr lang="ru-RU" sz="1400" i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-формировать любовь к родному городу, чувство гордости за защитников Отечества</a:t>
            </a:r>
          </a:p>
          <a:p>
            <a:pPr lvl="0">
              <a:lnSpc>
                <a:spcPct val="115000"/>
              </a:lnSpc>
            </a:pPr>
            <a:r>
              <a:rPr lang="ru-RU" sz="1400" i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-знакомить детей с музыкальными произведениями военной тематики</a:t>
            </a:r>
          </a:p>
          <a:p>
            <a:pPr lvl="0">
              <a:lnSpc>
                <a:spcPct val="115000"/>
              </a:lnSpc>
            </a:pPr>
            <a:r>
              <a:rPr lang="ru-RU" sz="1400" i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-развивать чувство ритма в танце</a:t>
            </a:r>
          </a:p>
          <a:p>
            <a:pPr lvl="0">
              <a:lnSpc>
                <a:spcPct val="115000"/>
              </a:lnSpc>
            </a:pPr>
            <a:r>
              <a:rPr lang="ru-RU" sz="1400" i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-совершенствовать певческие навыки</a:t>
            </a:r>
          </a:p>
          <a:p>
            <a:pPr lvl="0">
              <a:lnSpc>
                <a:spcPct val="115000"/>
              </a:lnSpc>
            </a:pPr>
            <a:r>
              <a:rPr lang="ru-RU" sz="1400" i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-активизировать словарь</a:t>
            </a:r>
          </a:p>
          <a:p>
            <a:pPr lvl="0">
              <a:lnSpc>
                <a:spcPct val="115000"/>
              </a:lnSpc>
            </a:pPr>
            <a:r>
              <a:rPr lang="ru-RU" sz="1400" i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-развивать интонационную выразительность речи при чтении стихов</a:t>
            </a:r>
          </a:p>
          <a:p>
            <a:pPr lvl="0">
              <a:lnSpc>
                <a:spcPct val="115000"/>
              </a:lnSpc>
            </a:pPr>
            <a:r>
              <a:rPr lang="ru-RU" sz="1400" i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-совершенствовать изобразительные умения и навыки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51520" y="404664"/>
            <a:ext cx="8739967" cy="7200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33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3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4572000" cy="8356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Интеграция образовательных областей: «</a:t>
            </a:r>
            <a:r>
              <a:rPr lang="ru-RU" sz="1400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Познание», «Социализация», «Коммуникация», «Художественное творчество», «Музыка».</a:t>
            </a:r>
            <a:endParaRPr lang="ru-RU" sz="1400" i="1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628800"/>
            <a:ext cx="7956376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Предварительная работа: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-чтение художественной литературы по теме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-прослушивание песен и музыкальных произведений военных лет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-слушание стихотворений о блокадном городе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-занятия по изобразительной деятельности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-показ иллюстраций о </a:t>
            </a:r>
            <a:r>
              <a:rPr lang="ru-RU" sz="1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Ленинграде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Взаимодействие с родителями: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-стендовая информация по теме «Блокадного Ленинграда», рубрика «Читаем детям о Блокаде»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ea typeface="Calibri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077072"/>
            <a:ext cx="5017244" cy="2508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251520" y="332656"/>
            <a:ext cx="8568952" cy="720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55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3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500787"/>
            <a:ext cx="3562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проведения мероприятия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24744"/>
            <a:ext cx="5958408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2275" lvl="0" indent="-2857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Arial" panose="020B0604020202020204" pitchFamily="34" charset="0"/>
              <a:buChar char="•"/>
            </a:pPr>
            <a:r>
              <a:rPr lang="ru-RU" alt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открывает праздник. Приветствует </a:t>
            </a:r>
            <a:r>
              <a:rPr lang="ru-RU" alt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собравшихся</a:t>
            </a: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endParaRPr lang="ru-RU" altLang="ru-RU" sz="16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2275" lvl="0" indent="-2857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Arial" panose="020B0604020202020204" pitchFamily="34" charset="0"/>
              <a:buChar char="•"/>
            </a:pPr>
            <a:r>
              <a:rPr lang="ru-RU" alt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</a:t>
            </a:r>
            <a:r>
              <a:rPr lang="ru-RU" alt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слайд-шоу «Рисунки детей блокадного Ленинграда</a:t>
            </a:r>
            <a:r>
              <a:rPr lang="ru-RU" alt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endParaRPr lang="ru-RU" altLang="ru-RU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2275" lvl="0" indent="-2857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Arial" panose="020B0604020202020204" pitchFamily="34" charset="0"/>
              <a:buChar char="•"/>
            </a:pPr>
            <a:r>
              <a:rPr lang="ru-RU" alt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Музыкальное выступление воспитанников детского сада (Стихи и песни, посвященные памяти блокадного Ленинграда</a:t>
            </a:r>
            <a:r>
              <a:rPr lang="ru-RU" alt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endParaRPr lang="ru-RU" altLang="ru-RU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2275" lvl="0" indent="-2857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Arial" panose="020B0604020202020204" pitchFamily="34" charset="0"/>
              <a:buChar char="•"/>
            </a:pPr>
            <a:r>
              <a:rPr lang="ru-RU" alt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Песня в исполнении педагогов детского сада </a:t>
            </a:r>
            <a:r>
              <a:rPr lang="ru-RU" alt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Ладога »</a:t>
            </a: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endParaRPr lang="ru-RU" altLang="ru-RU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2275" lvl="0" indent="-2857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Arial" panose="020B0604020202020204" pitchFamily="34" charset="0"/>
              <a:buChar char="•"/>
            </a:pPr>
            <a:r>
              <a:rPr lang="ru-RU" alt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Вручение памятных открыток и </a:t>
            </a:r>
            <a:endParaRPr lang="ru-RU" altLang="ru-RU" sz="16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ru-RU" alt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сувениров </a:t>
            </a:r>
            <a:r>
              <a:rPr lang="ru-RU" alt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приглашенным </a:t>
            </a:r>
            <a:r>
              <a:rPr lang="ru-RU" alt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гостям </a:t>
            </a: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ru-RU" alt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ветеранам-блокадникам</a:t>
            </a:r>
            <a:r>
              <a:rPr lang="ru-RU" alt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1" name="Picture 3" descr="J:\фото блокада\_IMG32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156" y="241125"/>
            <a:ext cx="2074300" cy="31317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:\фото блокада\_IMG32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17032"/>
            <a:ext cx="4048990" cy="2681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10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3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9452" y="332656"/>
            <a:ext cx="7410899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Приглушенно бьют звуки метронома под которые 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ведущий 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читает стихотворение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endParaRPr lang="ru-RU" sz="16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-Опять война, опять блокада…</a:t>
            </a: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А, может ,нам о них забыть?</a:t>
            </a: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 слышу иногда: Не надо,</a:t>
            </a: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 надо раны бередить.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1772816"/>
            <a:ext cx="5544616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0760" lvl="3">
              <a:lnSpc>
                <a:spcPct val="115000"/>
              </a:lnSpc>
            </a:pP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Ведь это правда, что устали</a:t>
            </a:r>
          </a:p>
          <a:p>
            <a:pPr marL="2270760" lvl="3">
              <a:lnSpc>
                <a:spcPct val="115000"/>
              </a:lnSpc>
            </a:pP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Мы от рассказов о войне</a:t>
            </a:r>
          </a:p>
          <a:p>
            <a:pPr marL="2270760" lvl="3">
              <a:lnSpc>
                <a:spcPct val="115000"/>
              </a:lnSpc>
            </a:pP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о блокаде прочитали</a:t>
            </a:r>
          </a:p>
          <a:p>
            <a:pPr marL="2270760" lvl="3">
              <a:lnSpc>
                <a:spcPct val="115000"/>
              </a:lnSpc>
            </a:pP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Стихов достаточно вполне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».</a:t>
            </a:r>
          </a:p>
          <a:p>
            <a:pPr marL="899160">
              <a:lnSpc>
                <a:spcPct val="115000"/>
              </a:lnSpc>
              <a:spcAft>
                <a:spcPts val="0"/>
              </a:spcAft>
            </a:pPr>
            <a:endParaRPr lang="ru-RU" sz="16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263140" lvl="2">
              <a:lnSpc>
                <a:spcPct val="115000"/>
              </a:lnSpc>
            </a:pP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может показаться: правы</a:t>
            </a:r>
          </a:p>
          <a:p>
            <a:pPr marL="2263140" lvl="2">
              <a:lnSpc>
                <a:spcPct val="115000"/>
              </a:lnSpc>
            </a:pP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убедительны слова.</a:t>
            </a:r>
          </a:p>
          <a:p>
            <a:pPr marL="2263140" lvl="2">
              <a:lnSpc>
                <a:spcPct val="115000"/>
              </a:lnSpc>
            </a:pP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Но даже если это правда,</a:t>
            </a:r>
          </a:p>
          <a:p>
            <a:pPr marL="2263140" lvl="2">
              <a:lnSpc>
                <a:spcPct val="115000"/>
              </a:lnSpc>
            </a:pP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Такая правда - не права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!</a:t>
            </a:r>
          </a:p>
          <a:p>
            <a:pPr marL="1348740">
              <a:lnSpc>
                <a:spcPct val="115000"/>
              </a:lnSpc>
              <a:spcAft>
                <a:spcPts val="0"/>
              </a:spcAft>
            </a:pPr>
            <a:endParaRPr lang="ru-RU" sz="16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247900">
              <a:lnSpc>
                <a:spcPct val="115000"/>
              </a:lnSpc>
              <a:spcAft>
                <a:spcPts val="0"/>
              </a:spcAft>
            </a:pP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Чтоб снова на земной планете</a:t>
            </a:r>
          </a:p>
          <a:p>
            <a:pPr marL="2247900">
              <a:lnSpc>
                <a:spcPct val="115000"/>
              </a:lnSpc>
              <a:spcAft>
                <a:spcPts val="0"/>
              </a:spcAft>
            </a:pP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 повторилось той зимы,</a:t>
            </a:r>
          </a:p>
          <a:p>
            <a:pPr marL="2247900">
              <a:lnSpc>
                <a:spcPct val="115000"/>
              </a:lnSpc>
              <a:spcAft>
                <a:spcPts val="0"/>
              </a:spcAft>
            </a:pP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Нам нужно, чтобы наши дети</a:t>
            </a:r>
          </a:p>
          <a:p>
            <a:pPr marL="2247900">
              <a:lnSpc>
                <a:spcPct val="115000"/>
              </a:lnSpc>
              <a:spcAft>
                <a:spcPts val="0"/>
              </a:spcAft>
            </a:pP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 этом помнили, как мы!</a:t>
            </a:r>
          </a:p>
        </p:txBody>
      </p:sp>
      <p:pic>
        <p:nvPicPr>
          <p:cNvPr id="7" name="Рисунок 6" descr="38282_original.jpg (3008×1749) – Yandex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81" y="2996952"/>
            <a:ext cx="5136063" cy="280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6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3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501008"/>
            <a:ext cx="4464496" cy="2888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Ведущий: 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Сегодня день особенный, ребята,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День памяти – торжественный, святой.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70 лет со дня снятия блокады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Отмечает город наш родной.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тот день, прорвав кольцо блокады, 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Наш город из последних сил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Дал бой врагам, отбросив их от Ленинграда,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в яростных сраженьях победил.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200" dirty="0">
              <a:ea typeface="Calibri"/>
              <a:cs typeface="Times New Roman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3133050" cy="235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0a12ebe23ee1db9427c013e8704aaa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388" y="784795"/>
            <a:ext cx="2447925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" descr="i48f575d84859d.jpg (изображение «JPEG», 640x480 пикселов) - Mozilla Firefox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77072"/>
            <a:ext cx="3941885" cy="212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16016" y="6391963"/>
            <a:ext cx="4254819" cy="3527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Прослушивание песни «Фронтового Шофёра»</a:t>
            </a:r>
            <a:endParaRPr lang="ru-RU" sz="16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3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764704"/>
            <a:ext cx="4572000" cy="1311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ru-RU" sz="1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Ведущий: 900 </a:t>
            </a: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дней, 900 ночей.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Отрезав </a:t>
            </a: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город от страны,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Сжав </a:t>
            </a: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огненном кольце блокады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Враги </a:t>
            </a: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хотели уничтожить, растоптать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Все </a:t>
            </a: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то, что ленинградцы так любили. 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er\Downloads\i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427" y="453608"/>
            <a:ext cx="3168352" cy="2424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i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7271"/>
            <a:ext cx="2952328" cy="24067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3968" y="3284984"/>
            <a:ext cx="4572000" cy="180684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Ребята, давайте с вами вернёмся в то время,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когда наш город назывался Ленинградом,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 ваши прадедушки и прабабушки 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были ещё совсем юными. 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Но на их долю выпали тяжкие испытания.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были ещё совсем юными. 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Но на их долю выпали тяжкие испытания.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5805264"/>
            <a:ext cx="20359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читают стихи</a:t>
            </a:r>
            <a:endParaRPr lang="ru-RU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82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3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4572000" cy="4799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Хотели враги Ленинград уничтожить,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Стереть этот город с земли.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Но захватить и прорвать оборону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Фашисты никак не смогли.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Враги окружили наш город.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блокадном кольце Ленинград.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Над Лиговским, Невским проспектом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Снаряды и пули летят</a:t>
            </a:r>
            <a:r>
              <a:rPr lang="ru-RU" sz="1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Охваченный войною блокадный Ленинград.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улицах трамваи замерзшие стоят.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Разрушенные здания и надпись на стене: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«Опасно при обстреле на этой стороне</a:t>
            </a:r>
            <a:r>
              <a:rPr lang="ru-RU" sz="1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водопроводных кранах не вода, а лёд.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только прорубь невская горожан спасёт.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er\Downloads\i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9789">
            <a:off x="4195757" y="242649"/>
            <a:ext cx="2400672" cy="1957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ownloads\i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3845">
            <a:off x="6618310" y="1079903"/>
            <a:ext cx="2352261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724" y="3212976"/>
            <a:ext cx="4544793" cy="31996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C:\Users\user\Downloads\i (1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941168"/>
            <a:ext cx="2322190" cy="1690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67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3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4572000" cy="23221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Ведущий: 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Сколько испытаний принесла блокада!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Город был изолирован от Большой земли.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Поэтому катастрофически  уменьшались нормы выдаваемых продуктов.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Вот такой кусочек хлеба получали ленинградцы по карточкам на целый день.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8827" y="4850356"/>
            <a:ext cx="4032448" cy="1401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400" i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Цену хлебу знает каждый ленинградец.</a:t>
            </a:r>
            <a:endParaRPr lang="ru-RU" sz="1400" i="1" dirty="0">
              <a:solidFill>
                <a:prstClr val="whit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1400" i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Маленький кусочек – 125 грамм.</a:t>
            </a:r>
            <a:endParaRPr lang="ru-RU" sz="1400" i="1" dirty="0">
              <a:solidFill>
                <a:prstClr val="whit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1400" i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 сдаётся Ленинград. Город выживает,</a:t>
            </a:r>
            <a:endParaRPr lang="ru-RU" sz="1400" i="1" dirty="0">
              <a:solidFill>
                <a:prstClr val="whit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1400" i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Урок отваги, мужества преподносит нам.</a:t>
            </a:r>
            <a:endParaRPr lang="ru-RU" sz="1400" i="1" dirty="0">
              <a:solidFill>
                <a:prstClr val="whit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25695"/>
            <a:ext cx="3600400" cy="46544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52936"/>
            <a:ext cx="2133511" cy="155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62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863</Words>
  <Application>Microsoft Office PowerPoint</Application>
  <PresentationFormat>Экран (4:3)</PresentationFormat>
  <Paragraphs>180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</cp:revision>
  <dcterms:created xsi:type="dcterms:W3CDTF">2014-02-04T08:24:40Z</dcterms:created>
  <dcterms:modified xsi:type="dcterms:W3CDTF">2014-03-28T08:55:47Z</dcterms:modified>
</cp:coreProperties>
</file>