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8" r:id="rId4"/>
    <p:sldId id="261" r:id="rId5"/>
    <p:sldId id="273" r:id="rId6"/>
    <p:sldId id="262" r:id="rId7"/>
    <p:sldId id="263" r:id="rId8"/>
    <p:sldId id="264" r:id="rId9"/>
    <p:sldId id="266" r:id="rId10"/>
    <p:sldId id="267" r:id="rId11"/>
    <p:sldId id="274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9750-9E7B-431E-BB24-2E27EEC3C92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E957-048F-4844-BDA7-345092A18F7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ipple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9750-9E7B-431E-BB24-2E27EEC3C92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E957-048F-4844-BDA7-345092A18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ipple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9750-9E7B-431E-BB24-2E27EEC3C92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E957-048F-4844-BDA7-345092A18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ipple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9750-9E7B-431E-BB24-2E27EEC3C92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E957-048F-4844-BDA7-345092A18F7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ipple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9750-9E7B-431E-BB24-2E27EEC3C92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E957-048F-4844-BDA7-345092A18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ipple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9750-9E7B-431E-BB24-2E27EEC3C92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E957-048F-4844-BDA7-345092A18F7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ipple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9750-9E7B-431E-BB24-2E27EEC3C92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E957-048F-4844-BDA7-345092A18F7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ipple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9750-9E7B-431E-BB24-2E27EEC3C92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E957-048F-4844-BDA7-345092A18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ipple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9750-9E7B-431E-BB24-2E27EEC3C92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E957-048F-4844-BDA7-345092A18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ipple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9750-9E7B-431E-BB24-2E27EEC3C92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E957-048F-4844-BDA7-345092A18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ipple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9750-9E7B-431E-BB24-2E27EEC3C92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E957-048F-4844-BDA7-345092A18F7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ipple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8F9750-9E7B-431E-BB24-2E27EEC3C92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A8E957-048F-4844-BDA7-345092A18F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250">
        <p14:ripple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8092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166843"/>
            <a:ext cx="64624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10D61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«Индивидуально-дифференцированный подход к построению и содержанию физического развития дошкольников»</a:t>
            </a:r>
            <a:endParaRPr lang="ru-RU" sz="3600" b="1" kern="0" dirty="0">
              <a:ln w="6600">
                <a:solidFill>
                  <a:srgbClr val="ED7D31"/>
                </a:solidFill>
                <a:prstDash val="solid"/>
              </a:ln>
              <a:solidFill>
                <a:srgbClr val="10D61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 smtClean="0">
              <a:ln w="6600">
                <a:solidFill>
                  <a:srgbClr val="ED7D31"/>
                </a:solidFill>
                <a:prstDash val="solid"/>
              </a:ln>
              <a:solidFill>
                <a:srgbClr val="10D61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kern="0" dirty="0">
              <a:ln w="6600">
                <a:solidFill>
                  <a:srgbClr val="ED7D31"/>
                </a:solidFill>
                <a:prstDash val="solid"/>
              </a:ln>
              <a:solidFill>
                <a:srgbClr val="10D61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 smtClean="0">
              <a:ln w="6600">
                <a:solidFill>
                  <a:srgbClr val="ED7D31"/>
                </a:solidFill>
                <a:prstDash val="solid"/>
              </a:ln>
              <a:solidFill>
                <a:srgbClr val="10D61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10D61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Новикова Н.Н.</a:t>
            </a:r>
            <a:endParaRPr lang="ru-RU" sz="3600" b="1" kern="0" dirty="0">
              <a:ln w="6600">
                <a:solidFill>
                  <a:srgbClr val="ED7D31"/>
                </a:solidFill>
                <a:prstDash val="solid"/>
              </a:ln>
              <a:solidFill>
                <a:srgbClr val="10D61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5868144" y="3682916"/>
            <a:ext cx="288031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700" kern="0" dirty="0">
              <a:ln w="0">
                <a:noFill/>
              </a:ln>
              <a:solidFill>
                <a:srgbClr val="ED7D3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0" cap="none" spc="0" normalizeH="0" baseline="0" noProof="0" dirty="0" smtClean="0">
              <a:ln w="0">
                <a:noFill/>
              </a:ln>
              <a:solidFill>
                <a:srgbClr val="ED7D3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700" kern="0" dirty="0">
              <a:ln w="0">
                <a:noFill/>
              </a:ln>
              <a:solidFill>
                <a:srgbClr val="ED7D3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0" cap="none" spc="0" normalizeH="0" baseline="0" noProof="0" dirty="0" smtClean="0">
              <a:ln w="0">
                <a:noFill/>
              </a:ln>
              <a:solidFill>
                <a:srgbClr val="ED7D3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700" kern="0" dirty="0">
              <a:ln w="0">
                <a:noFill/>
              </a:ln>
              <a:solidFill>
                <a:srgbClr val="ED7D3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1900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3000">
        <p14:ripple/>
        <p:sndAc>
          <p:endSnd/>
        </p:sndAc>
      </p:transition>
    </mc:Choice>
    <mc:Fallback>
      <p:transition advClick="0" advTm="300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Пользователь\Desktop\DSCN28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3667333" cy="275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Пользователь\Desktop\DSCN28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87" y="3955300"/>
            <a:ext cx="3689909" cy="276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33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ipple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79" y="1600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980729"/>
            <a:ext cx="6534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ослабленным зрением выполняют упражнения на </a:t>
            </a: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тренажёрах.</a:t>
            </a:r>
            <a:endParaRPr lang="ru-RU" b="1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 descr="C:\Users\Пользователь\Desktop\DSCN28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3291840" cy="226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Пользователь\Desktop\DSCN28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043" y="4197278"/>
            <a:ext cx="3630512" cy="244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1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ipple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8808913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404664"/>
            <a:ext cx="6534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Проводится пропаганда здорового образа жизни среди родителей. Это консультации, беседы, памятки, спортивные досуги, конкурсы и многое другое.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2" descr="C:\Users\Пользователь\Desktop\DSCN25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3459480" cy="251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Пользователь\Desktop\Детигруппы\DSCN25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71" y="4031122"/>
            <a:ext cx="3778716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91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ipple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78" y="116632"/>
            <a:ext cx="885841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844824"/>
            <a:ext cx="6246440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500"/>
              </a:lnSpc>
              <a:spcAft>
                <a:spcPts val="75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нескольких подгрупп (двух-трех) дает возможность педагогу осуществлять индивидуально-дифференцированный подход и проводить игры, занятия, упражнения, различающиеся по содержанию, объему физической нагрузки, методам и приемам в зависимости от подгруппы. А это в свою очередь, позволит более эффективно решать задачи развивающего обучения каждого дошкольника с учетом его индивидуальных возможностей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. </a:t>
            </a:r>
            <a:endParaRPr lang="ru-RU" sz="2000" dirty="0">
              <a:solidFill>
                <a:prstClr val="black"/>
              </a:solidFill>
              <a:latin typeface="Calibri" panose="020F0502020204030204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965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ipple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705725"/>
            <a:ext cx="6246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Спасибо за внимание!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266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ipple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620"/>
            <a:ext cx="8784976" cy="658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028342"/>
            <a:ext cx="6318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«Забота о здоровье –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</a:t>
            </a:r>
          </a:p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В. А. Сухомлинский. </a:t>
            </a:r>
          </a:p>
          <a:p>
            <a:pPr lvl="0" algn="just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– не всё, но всё без здоровья ничто! Если есть здоровье – человек радуется, спокойно живет, работает, учится, ходит в детский сад. Первые шаги к здоровью, стремление к здоровому образу жизни, к познанию самого себя, формированию культуры здоровья делаются в дошкольном учреждении. </a:t>
            </a:r>
          </a:p>
        </p:txBody>
      </p:sp>
    </p:spTree>
    <p:extLst>
      <p:ext uri="{BB962C8B-B14F-4D97-AF65-F5344CB8AC3E}">
        <p14:creationId xmlns:p14="http://schemas.microsoft.com/office/powerpoint/2010/main" val="2818346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ipple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0627"/>
            <a:ext cx="8496944" cy="637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233027"/>
            <a:ext cx="8496944" cy="637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335846"/>
            <a:ext cx="64624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Проблема оздоровления детей  - это целенаправленная, систематически спланированная работа всего коллектива. Необходимость комплексного подхода к организации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здоровьесберегающего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пространства в дошкольном учреждении не вызывает ни у кого сомнения.. Проводя диагностику и исследуя результаты медицинских обследований детей, мы сталкиваемся с проблемой: данные обследований показывают, что у большинства воспитанников наблюдается сочетание различных отклонений в состоянии здоровья. Это затрудняет выбор средств оздоровления, закаливания и физической культуры. Таким образом, возникает необходимость вести работу по сохранению и укреплению здоровья в ключе индивидуально - дифференцированного подхода.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9152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ipple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3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0" y="116632"/>
            <a:ext cx="8834937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028343"/>
            <a:ext cx="6606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теории и методике физического воспитания понятие «индивидуальный подход» характеризуется как комплекс действий, направленных на выбор способов, приемов, средств обучения в соответствии с уровнем подготовленности и развития способностей воспитанников. Осуществление педагогического процесса с учетом особенностей детей (темперамента, характера, способностей, склонностей, особенностей здоровья и др. Суть индивидуального подхода составляет гибкое использование различных форм и методов воспитания с целью достижения оптимальных результатов по отношению к каждому ребенку.</a:t>
            </a:r>
          </a:p>
        </p:txBody>
      </p:sp>
      <p:pic>
        <p:nvPicPr>
          <p:cNvPr id="6" name="Picture 3" descr="C:\Users\Пользователь\Desktop\DSCN28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4509120"/>
            <a:ext cx="338437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Пользователь\Desktop\DSCN24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39" y="4509120"/>
            <a:ext cx="315090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47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ipple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404664"/>
            <a:ext cx="6534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диагностику состояния здоровья ребенка, проводим дифференциацию при организации физкультурно-оздоровительной </a:t>
            </a: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- изменение </a:t>
            </a: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</a:t>
            </a: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</a:t>
            </a: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-регуляция интенсивности </a:t>
            </a: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- адекватная </a:t>
            </a: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физических упражнений </a:t>
            </a: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подбор </a:t>
            </a: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оптимальных методов обучения двигательным действиям -использование специальных оздоровительных технологий в процессе обучения движениям.</a:t>
            </a:r>
            <a:endParaRPr lang="ru-RU" b="1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4" name="Picture 2" descr="C:\Users\Пользователь\Desktop\DSCN2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40" y="2750523"/>
            <a:ext cx="4879244" cy="339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49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ipple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7" y="152872"/>
            <a:ext cx="8882810" cy="658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764704"/>
            <a:ext cx="6462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развивающей среды,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свободу выбора каждым ребенком любимого занятия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Физкультурный уголок доступный и мобильный.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Пользователь\Desktop\DSCN2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639" y="1855126"/>
            <a:ext cx="5135881" cy="361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860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ipple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404664"/>
            <a:ext cx="6606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рогулки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сами по себе, сопровождаются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большой двигательной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активностью, а ещё позволяют осуществлять индивидуальную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работу по оздоровлению детей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2" descr="C:\Users\Пользователь\Desktop\DSCN23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0" y="1534303"/>
            <a:ext cx="3400420" cy="242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Пользователь\Desktop\DSCN24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660" y="3972702"/>
            <a:ext cx="3866022" cy="239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15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ipple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6632"/>
            <a:ext cx="8880921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332656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Подвижные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игры и на улице и в группе позволяют увидеть, кому из детей нужно уделить больше внимания в развитии всех видов двигательной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2" descr="C:\Users\Пользователь\Desktop\DSCN2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21" y="2110740"/>
            <a:ext cx="4989713" cy="374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91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ipple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0" y="188640"/>
            <a:ext cx="885364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836712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Закаливание в тёплый и холодный период проводятся с учётом индивидуальных особенностей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здоровья детей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2" descr="C:\Users\Пользователь\Desktop\DSCN24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2006"/>
            <a:ext cx="2994660" cy="224599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Пользователь\Desktop\DSCN28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53" y="4264686"/>
            <a:ext cx="4165843" cy="247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54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ipple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126</TotalTime>
  <Words>492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«Индивидуально-дифференцированный подход к построению и содержанию физического развития дошкольников»</dc:title>
  <dc:creator>Пользователь</dc:creator>
  <cp:lastModifiedBy>Пользователь</cp:lastModifiedBy>
  <cp:revision>11</cp:revision>
  <dcterms:created xsi:type="dcterms:W3CDTF">2016-02-21T18:13:22Z</dcterms:created>
  <dcterms:modified xsi:type="dcterms:W3CDTF">2016-02-24T08:17:01Z</dcterms:modified>
</cp:coreProperties>
</file>