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97" r:id="rId5"/>
    <p:sldId id="267" r:id="rId6"/>
    <p:sldId id="269" r:id="rId7"/>
    <p:sldId id="263" r:id="rId8"/>
    <p:sldId id="259" r:id="rId9"/>
    <p:sldId id="260" r:id="rId10"/>
    <p:sldId id="264" r:id="rId11"/>
    <p:sldId id="258" r:id="rId12"/>
    <p:sldId id="265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  <p:sldId id="296" r:id="rId25"/>
    <p:sldId id="294" r:id="rId26"/>
    <p:sldId id="295" r:id="rId27"/>
    <p:sldId id="284" r:id="rId28"/>
    <p:sldId id="285" r:id="rId29"/>
    <p:sldId id="286" r:id="rId30"/>
    <p:sldId id="287" r:id="rId31"/>
    <p:sldId id="298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E9EE53-DCCB-4CEA-92FD-37285F62E365}">
          <p14:sldIdLst>
            <p14:sldId id="256"/>
            <p14:sldId id="261"/>
            <p14:sldId id="266"/>
            <p14:sldId id="297"/>
            <p14:sldId id="267"/>
            <p14:sldId id="269"/>
          </p14:sldIdLst>
        </p14:section>
        <p14:section name="Раздел без заголовка" id="{5E41C5C3-B666-4AC2-BB85-B785A0D3A284}">
          <p14:sldIdLst>
            <p14:sldId id="263"/>
            <p14:sldId id="259"/>
            <p14:sldId id="260"/>
            <p14:sldId id="264"/>
            <p14:sldId id="258"/>
            <p14:sldId id="265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2"/>
            <p14:sldId id="283"/>
            <p14:sldId id="296"/>
            <p14:sldId id="294"/>
            <p14:sldId id="295"/>
            <p14:sldId id="284"/>
            <p14:sldId id="285"/>
            <p14:sldId id="286"/>
            <p14:sldId id="287"/>
            <p14:sldId id="298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660033"/>
    <a:srgbClr val="3366CC"/>
    <a:srgbClr val="FF99CC"/>
    <a:srgbClr val="00FF00"/>
    <a:srgbClr val="422C16"/>
    <a:srgbClr val="0C788E"/>
    <a:srgbClr val="0066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13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&#1060;&#1086;&#1090;&#1086;&#1072;&#1083;&#1100;&#1073;&#1086;&#1084;%201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60;&#1086;&#1090;&#1086;&#1072;&#1083;&#1100;&#1073;&#1086;&#1084;%202.pot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251520" y="5157192"/>
            <a:ext cx="8568952" cy="93563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НАШИ ДОБРЫЕ ЛАДОШКИ</a:t>
            </a:r>
            <a:endParaRPr lang="es-ES" sz="4800" b="1" cap="all" dirty="0">
              <a:ln/>
              <a:solidFill>
                <a:srgbClr val="00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332656"/>
            <a:ext cx="572412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ПРОЕКТ «НАШИ ДОБРЫЕ ЛАДОШКИ»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Старшая группа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«Улыбка»</a:t>
            </a:r>
          </a:p>
        </p:txBody>
      </p:sp>
      <p:pic>
        <p:nvPicPr>
          <p:cNvPr id="1027" name="Picture 3" descr="F:\Людмила\2 РИСУНКИ\Новая папка\baby-flinston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234" y="2348880"/>
            <a:ext cx="1767363" cy="1596008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364088" y="1772816"/>
            <a:ext cx="3600400" cy="1368152"/>
          </a:xfrm>
          <a:prstGeom prst="wedgeRoundRectCallout">
            <a:avLst>
              <a:gd name="adj1" fmla="val -63962"/>
              <a:gd name="adj2" fmla="val 47415"/>
              <a:gd name="adj3" fmla="val 16667"/>
            </a:avLst>
          </a:prstGeom>
          <a:solidFill>
            <a:schemeClr val="bg1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191683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366CC"/>
                </a:solidFill>
              </a:rPr>
              <a:t>Воспитатель:</a:t>
            </a:r>
          </a:p>
          <a:p>
            <a:pPr algn="ctr"/>
            <a:r>
              <a:rPr lang="ru-RU" dirty="0" smtClean="0">
                <a:solidFill>
                  <a:srgbClr val="3366CC"/>
                </a:solidFill>
              </a:rPr>
              <a:t>Поликарпова Анна Сергеевна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2411760" y="1052736"/>
            <a:ext cx="3888432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12474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Вика: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– это веселый человек. От злого хочется уйти, а с добрым можно поиграть. Моя мама добрая, и я хочу пожелать ей всегда оставаться доброй и красивой!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436096" y="2780928"/>
            <a:ext cx="3024336" cy="1656184"/>
          </a:xfrm>
          <a:prstGeom prst="wedgeRectCallout">
            <a:avLst>
              <a:gd name="adj1" fmla="val 12127"/>
              <a:gd name="adj2" fmla="val -10037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285293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Вадим: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человек не дерется, его любят. У меня все добрые, а маме своей пожелаю, чтобы она больше спала…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195736" y="3212976"/>
            <a:ext cx="3168352" cy="1368152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335699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Ева: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 добрая, потому что меня любят мама и папа. Я хочу пожелать им всегда быть здоровыми!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42" y="724644"/>
            <a:ext cx="2267744" cy="170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43" y="3106751"/>
            <a:ext cx="2267746" cy="1700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9802" y="691648"/>
            <a:ext cx="2355729" cy="1766797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00" y="2924944"/>
            <a:ext cx="8567936" cy="1077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 ПОТОМ ВЫГЛЯНУЛО СОЛНЦЕ И МЫ ПОШЛИ ИСКАТЬ ДОБРОТУ!(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hlinkClick r:id="rId2" action="ppaction://hlinkpres?slideindex=1&amp;slidetitle="/>
              </a:rPr>
              <a:t>1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27" name="Picture 3" descr="F:\Людмила\2 РИСУНКИ\РАЗНОЕ\a08b4f7396c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188640"/>
            <a:ext cx="2111896" cy="2111896"/>
          </a:xfrm>
          <a:prstGeom prst="rect">
            <a:avLst/>
          </a:prstGeom>
          <a:noFill/>
        </p:spPr>
      </p:pic>
      <p:pic>
        <p:nvPicPr>
          <p:cNvPr id="2050" name="Picture 2" descr="F:\Людмила\2 РИСУНКИ\Новая папка\2600dbd4.gif"/>
          <p:cNvPicPr>
            <a:picLocks noChangeAspect="1" noChangeArrowheads="1" noCrop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23528" y="166061"/>
            <a:ext cx="2425339" cy="244274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Людмила\2 РИСУНКИ\ШАБЛОНЫ\шаблоны осенние\фоны осени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941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1628800"/>
            <a:ext cx="5832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НАМ ЗАХОТЕЛОСЬ СОХРАНИТЬ ВОСПОМИНАНИЕ ОБ ЭТОЙ ДОБРОЙ ПРОГУЛКЕ И ПОДЕЛИТЬСЯ ДОБРОТОЙ СО ВСЕМИ….</a:t>
            </a:r>
            <a:endParaRPr lang="ru-RU" sz="28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5877272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И РАБОТА ЗАКИПЕЛА</a:t>
            </a:r>
            <a:r>
              <a:rPr lang="ru-RU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  <a:hlinkClick r:id="rId3" action="ppaction://hlinkpres?slideindex=1&amp;slidetitle="/>
              </a:rPr>
              <a:t>…</a:t>
            </a:r>
            <a:endParaRPr lang="ru-RU" sz="40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Century Gothic" pitchFamily="34" charset="0"/>
            </a:endParaRPr>
          </a:p>
        </p:txBody>
      </p:sp>
      <p:pic>
        <p:nvPicPr>
          <p:cNvPr id="22531" name="Picture 3" descr="F:\Людмила\2 РИСУНКИ\РАЗНОЕ 2\33 (2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68960"/>
            <a:ext cx="3084190" cy="28846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48680"/>
            <a:ext cx="4188315" cy="1536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382387" cy="32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5616"/>
      </p:ext>
    </p:extLst>
  </p:cSld>
  <p:clrMapOvr>
    <a:masterClrMapping/>
  </p:clrMapOvr>
  <p:transition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692696"/>
            <a:ext cx="4182218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" y="162880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118"/>
      </p:ext>
    </p:extLst>
  </p:cSld>
  <p:clrMapOvr>
    <a:masterClrMapping/>
  </p:clrMapOvr>
  <p:transition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570" y="476672"/>
            <a:ext cx="4182218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6" y="162880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7017"/>
      </p:ext>
    </p:extLst>
  </p:cSld>
  <p:clrMapOvr>
    <a:masterClrMapping/>
  </p:clrMapOvr>
  <p:transition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692696"/>
            <a:ext cx="5121084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0449"/>
      </p:ext>
    </p:extLst>
  </p:cSld>
  <p:clrMapOvr>
    <a:masterClrMapping/>
  </p:clrMapOvr>
  <p:transition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620688"/>
            <a:ext cx="5121084" cy="1530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5090"/>
      </p:ext>
    </p:extLst>
  </p:cSld>
  <p:clrMapOvr>
    <a:masterClrMapping/>
  </p:clrMapOvr>
  <p:transition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76672"/>
            <a:ext cx="4615072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91177"/>
      </p:ext>
    </p:extLst>
  </p:cSld>
  <p:clrMapOvr>
    <a:masterClrMapping/>
  </p:clrMapOvr>
  <p:transition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404664"/>
            <a:ext cx="5432007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1133"/>
      </p:ext>
    </p:extLst>
  </p:cSld>
  <p:clrMapOvr>
    <a:masterClrMapping/>
  </p:clrMapOvr>
  <p:transition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568952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ТИП ПРОЕКТА: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социально-личностный, общественно-полезный, практико-ориентированный, краткосрочный.</a:t>
            </a:r>
            <a:endParaRPr lang="ru-RU" sz="3200" b="1" dirty="0" smtClean="0">
              <a:ln w="11430"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2204864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Доброта нужна всем людям,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Пусть побольше добрых будет.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Говорят не зря при встрече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«Добрый день» и «Добрый вечер».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И не зря ведь есть у нас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Пожеланье «В добрый час».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Доброта – она от века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Украшенье человека.</a:t>
            </a:r>
          </a:p>
          <a:p>
            <a:endParaRPr lang="ru-RU" dirty="0"/>
          </a:p>
        </p:txBody>
      </p:sp>
      <p:pic>
        <p:nvPicPr>
          <p:cNvPr id="1027" name="Picture 3" descr="F:\Людмила\2 РИСУНКИ\Новая папка\preview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660232" y="2420888"/>
            <a:ext cx="1699416" cy="2111896"/>
          </a:xfrm>
          <a:prstGeom prst="rect">
            <a:avLst/>
          </a:prstGeom>
          <a:noFill/>
        </p:spPr>
      </p:pic>
      <p:pic>
        <p:nvPicPr>
          <p:cNvPr id="1030" name="Picture 6" descr="F:\Людмила\2 РИСУНКИ\Новая папка\73926491_1c3f8f0bcef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2857500" cy="297656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76672"/>
            <a:ext cx="3535986" cy="153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45024"/>
            <a:ext cx="3755461" cy="1536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6829"/>
            <a:ext cx="4104456" cy="3078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96282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4506"/>
      </p:ext>
    </p:extLst>
  </p:cSld>
  <p:clrMapOvr>
    <a:masterClrMapping/>
  </p:clrMapOvr>
  <p:transition>
    <p:strips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7" y="1412776"/>
            <a:ext cx="914400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64671"/>
      </p:ext>
    </p:extLst>
  </p:cSld>
  <p:clrMapOvr>
    <a:masterClrMapping/>
  </p:clrMapOvr>
  <p:transition>
    <p:strips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Беседы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305342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</a:rPr>
              <a:t>- Почему </a:t>
            </a:r>
            <a:r>
              <a:rPr lang="ru-RU" dirty="0">
                <a:solidFill>
                  <a:srgbClr val="003399"/>
                </a:solidFill>
              </a:rPr>
              <a:t>нужно уметь уступать? </a:t>
            </a:r>
            <a:r>
              <a:rPr lang="ru-RU" dirty="0" smtClean="0">
                <a:solidFill>
                  <a:srgbClr val="003399"/>
                </a:solidFill>
              </a:rPr>
              <a:t>Цель</a:t>
            </a:r>
            <a:r>
              <a:rPr lang="ru-RU" dirty="0">
                <a:solidFill>
                  <a:srgbClr val="003399"/>
                </a:solidFill>
              </a:rPr>
              <a:t>: Учить детей избегать ссор, уступать и договариваться друг с </a:t>
            </a:r>
            <a:r>
              <a:rPr lang="ru-RU" dirty="0" smtClean="0">
                <a:solidFill>
                  <a:srgbClr val="003399"/>
                </a:solidFill>
              </a:rPr>
              <a:t>другом.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К </a:t>
            </a:r>
            <a:r>
              <a:rPr lang="ru-RU" dirty="0">
                <a:solidFill>
                  <a:srgbClr val="003399"/>
                </a:solidFill>
              </a:rPr>
              <a:t>чему ведут ссоры? </a:t>
            </a:r>
            <a:r>
              <a:rPr lang="ru-RU" dirty="0" smtClean="0">
                <a:solidFill>
                  <a:srgbClr val="003399"/>
                </a:solidFill>
              </a:rPr>
              <a:t> </a:t>
            </a:r>
            <a:r>
              <a:rPr lang="ru-RU" dirty="0">
                <a:solidFill>
                  <a:srgbClr val="003399"/>
                </a:solidFill>
              </a:rPr>
              <a:t>Цель: Учить детей избегать ссор, уступать и договариваться друг с другом.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Добрые дела.  </a:t>
            </a:r>
            <a:r>
              <a:rPr lang="ru-RU" dirty="0">
                <a:solidFill>
                  <a:srgbClr val="003399"/>
                </a:solidFill>
              </a:rPr>
              <a:t>Цель: Объяснить детям, что добрые дела доставляют радость.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О правде. </a:t>
            </a:r>
            <a:r>
              <a:rPr lang="ru-RU" dirty="0">
                <a:solidFill>
                  <a:srgbClr val="003399"/>
                </a:solidFill>
              </a:rPr>
              <a:t>Цель: Объяснить детям, что всегда надо говорить правду. Что правдивость и честность – хорошие качества человека.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74658"/>
            <a:ext cx="4211960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3914"/>
      </p:ext>
    </p:extLst>
  </p:cSld>
  <p:clrMapOvr>
    <a:masterClrMapping/>
  </p:clrMapOvr>
  <p:transition>
    <p:strips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090"/>
          </a:xfrm>
        </p:spPr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</a:rPr>
              <a:t>Чтение и обсуждение художественных </a:t>
            </a:r>
            <a:r>
              <a:rPr lang="ru-RU" sz="2000" b="1" dirty="0" smtClean="0">
                <a:solidFill>
                  <a:srgbClr val="FF0000"/>
                </a:solidFill>
              </a:rPr>
              <a:t>произведений.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268760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- Пословицы и поговорки о дружбе и добре.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 Стихи </a:t>
            </a:r>
            <a:r>
              <a:rPr lang="ru-RU" dirty="0">
                <a:solidFill>
                  <a:srgbClr val="0000FF"/>
                </a:solidFill>
              </a:rPr>
              <a:t>и сказки о доброте </a:t>
            </a:r>
            <a:r>
              <a:rPr lang="ru-RU" dirty="0" err="1" smtClean="0">
                <a:solidFill>
                  <a:srgbClr val="0000FF"/>
                </a:solidFill>
              </a:rPr>
              <a:t>В.Осеева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«Волшебное слово», «Синие листья».</a:t>
            </a:r>
          </a:p>
          <a:p>
            <a:r>
              <a:rPr lang="ru-RU" dirty="0" err="1" smtClean="0">
                <a:solidFill>
                  <a:srgbClr val="0000FF"/>
                </a:solidFill>
              </a:rPr>
              <a:t>А.Кузнецова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«Подружки</a:t>
            </a:r>
            <a:r>
              <a:rPr lang="ru-RU" dirty="0" smtClean="0">
                <a:solidFill>
                  <a:srgbClr val="0000FF"/>
                </a:solidFill>
              </a:rPr>
              <a:t>».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 Сказки </a:t>
            </a:r>
            <a:r>
              <a:rPr lang="ru-RU" dirty="0">
                <a:solidFill>
                  <a:srgbClr val="0000FF"/>
                </a:solidFill>
              </a:rPr>
              <a:t>(уточнение представлений детей о добрых и злых поступках и их последствии</a:t>
            </a:r>
            <a:r>
              <a:rPr lang="ru-RU" dirty="0" smtClean="0">
                <a:solidFill>
                  <a:srgbClr val="0000FF"/>
                </a:solidFill>
              </a:rPr>
              <a:t>): Волк </a:t>
            </a:r>
            <a:r>
              <a:rPr lang="ru-RU" dirty="0">
                <a:solidFill>
                  <a:srgbClr val="0000FF"/>
                </a:solidFill>
              </a:rPr>
              <a:t>и </a:t>
            </a:r>
            <a:r>
              <a:rPr lang="ru-RU" dirty="0" smtClean="0">
                <a:solidFill>
                  <a:srgbClr val="0000FF"/>
                </a:solidFill>
              </a:rPr>
              <a:t>лиса, </a:t>
            </a:r>
            <a:r>
              <a:rPr lang="ru-RU" dirty="0" err="1" smtClean="0">
                <a:solidFill>
                  <a:srgbClr val="0000FF"/>
                </a:solidFill>
              </a:rPr>
              <a:t>Жихарка,Сестрица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Аленушка и братец </a:t>
            </a:r>
            <a:r>
              <a:rPr lang="ru-RU" dirty="0" smtClean="0">
                <a:solidFill>
                  <a:srgbClr val="0000FF"/>
                </a:solidFill>
              </a:rPr>
              <a:t>Иванушка, Волк </a:t>
            </a:r>
            <a:r>
              <a:rPr lang="ru-RU" dirty="0">
                <a:solidFill>
                  <a:srgbClr val="0000FF"/>
                </a:solidFill>
              </a:rPr>
              <a:t>и семеро </a:t>
            </a:r>
            <a:r>
              <a:rPr lang="ru-RU" dirty="0" smtClean="0">
                <a:solidFill>
                  <a:srgbClr val="0000FF"/>
                </a:solidFill>
              </a:rPr>
              <a:t>козлят, Лиса </a:t>
            </a:r>
            <a:r>
              <a:rPr lang="ru-RU" dirty="0">
                <a:solidFill>
                  <a:srgbClr val="0000FF"/>
                </a:solidFill>
              </a:rPr>
              <a:t>и </a:t>
            </a:r>
            <a:r>
              <a:rPr lang="ru-RU" dirty="0" smtClean="0">
                <a:solidFill>
                  <a:srgbClr val="0000FF"/>
                </a:solidFill>
              </a:rPr>
              <a:t>заяц, Красная шапочка, Два </a:t>
            </a:r>
            <a:r>
              <a:rPr lang="ru-RU" dirty="0">
                <a:solidFill>
                  <a:srgbClr val="0000FF"/>
                </a:solidFill>
              </a:rPr>
              <a:t>жадных </a:t>
            </a:r>
            <a:r>
              <a:rPr lang="ru-RU" dirty="0" smtClean="0">
                <a:solidFill>
                  <a:srgbClr val="0000FF"/>
                </a:solidFill>
              </a:rPr>
              <a:t>медвежонка, Красная шапочка, Морозко.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- Составление </a:t>
            </a:r>
            <a:r>
              <a:rPr lang="ru-RU" dirty="0">
                <a:solidFill>
                  <a:srgbClr val="0000FF"/>
                </a:solidFill>
              </a:rPr>
              <a:t>описательного рассказа по серии сюжетных картинок «Добрый поступок».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" y="1484784"/>
            <a:ext cx="353657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3837"/>
      </p:ext>
    </p:extLst>
  </p:cSld>
  <p:clrMapOvr>
    <a:masterClrMapping/>
  </p:clrMapOvr>
  <p:transition>
    <p:strips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80119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Просмотр Музыкального видео клипа «Доброта»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Мультфильмов «Просто так» «Крепыш»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Беседа над содержанием.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3783508" cy="2837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832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8033"/>
      </p:ext>
    </p:extLst>
  </p:cSld>
  <p:clrMapOvr>
    <a:masterClrMapping/>
  </p:clrMapOvr>
  <p:transition>
    <p:strips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48627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Наблюдение за развитием культуры общения в свободной деятельности и в игре.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Беседа над проблемными ситуациями. 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«Умей просить прощение»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«Спор- кто выше?»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6862"/>
            <a:ext cx="3768419" cy="2826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78966"/>
            <a:ext cx="3624403" cy="2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7915"/>
      </p:ext>
    </p:extLst>
  </p:cSld>
  <p:clrMapOvr>
    <a:masterClrMapping/>
  </p:clrMapOvr>
  <p:transition>
    <p:strips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Совместная </a:t>
            </a:r>
            <a:r>
              <a:rPr lang="ru-RU" sz="2400" b="1" dirty="0">
                <a:solidFill>
                  <a:srgbClr val="FF0000"/>
                </a:solidFill>
              </a:rPr>
              <a:t>т</a:t>
            </a:r>
            <a:r>
              <a:rPr lang="ru-RU" sz="2400" b="1" dirty="0" smtClean="0">
                <a:solidFill>
                  <a:srgbClr val="FF0000"/>
                </a:solidFill>
              </a:rPr>
              <a:t>рудовая деятельность.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«Одна лейка, что делать?»</a:t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«Мы помогаем дружно няне накрывать на стол»</a:t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«Помогаем друг другу»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025"/>
            <a:ext cx="3831573" cy="2873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80" y="1988840"/>
            <a:ext cx="3860620" cy="28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0293"/>
      </p:ext>
    </p:extLst>
  </p:cSld>
  <p:clrMapOvr>
    <a:masterClrMapping/>
  </p:clrMapOvr>
  <p:transition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Коммуникативные </a:t>
            </a:r>
            <a:r>
              <a:rPr lang="ru-RU" sz="2400" b="1" dirty="0" smtClean="0">
                <a:solidFill>
                  <a:srgbClr val="FF0000"/>
                </a:solidFill>
              </a:rPr>
              <a:t>игры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417638"/>
            <a:ext cx="3034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- Цветок добра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Улыбнись другу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Давайте познакомимся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Пингвины на севере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Доброе </a:t>
            </a:r>
            <a:r>
              <a:rPr lang="ru-RU" dirty="0" smtClean="0">
                <a:solidFill>
                  <a:srgbClr val="0000FF"/>
                </a:solidFill>
              </a:rPr>
              <a:t>животное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600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9226"/>
      </p:ext>
    </p:extLst>
  </p:cSld>
  <p:clrMapOvr>
    <a:masterClrMapping/>
  </p:clrMapOvr>
  <p:transition>
    <p:strips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Дидактические и словесные </a:t>
            </a:r>
            <a:r>
              <a:rPr lang="ru-RU" sz="2400" b="1" dirty="0" smtClean="0">
                <a:solidFill>
                  <a:srgbClr val="FF0000"/>
                </a:solidFill>
              </a:rPr>
              <a:t>игры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417638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- Пальчиковые гимнастики «Мы дружные ребята» «Мы делили апельсин» и т.д.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- Найди </a:t>
            </a:r>
            <a:r>
              <a:rPr lang="ru-RU" dirty="0">
                <a:solidFill>
                  <a:srgbClr val="00B050"/>
                </a:solidFill>
              </a:rPr>
              <a:t>ладошку </a:t>
            </a:r>
            <a:r>
              <a:rPr lang="ru-RU" dirty="0" smtClean="0">
                <a:solidFill>
                  <a:srgbClr val="00B050"/>
                </a:solidFill>
              </a:rPr>
              <a:t>друга.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В мире </a:t>
            </a:r>
            <a:r>
              <a:rPr lang="ru-RU" dirty="0" smtClean="0">
                <a:solidFill>
                  <a:srgbClr val="00B050"/>
                </a:solidFill>
              </a:rPr>
              <a:t>сказок.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Добрые и вежливые </a:t>
            </a:r>
            <a:r>
              <a:rPr lang="ru-RU" dirty="0" smtClean="0">
                <a:solidFill>
                  <a:srgbClr val="00B050"/>
                </a:solidFill>
              </a:rPr>
              <a:t>слова.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-Превращения.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Кто больше знает добрых </a:t>
            </a:r>
            <a:r>
              <a:rPr lang="ru-RU" dirty="0" smtClean="0">
                <a:solidFill>
                  <a:srgbClr val="00B050"/>
                </a:solidFill>
              </a:rPr>
              <a:t>слов.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Оцени </a:t>
            </a:r>
            <a:r>
              <a:rPr lang="ru-RU" dirty="0" smtClean="0">
                <a:solidFill>
                  <a:srgbClr val="00B050"/>
                </a:solidFill>
              </a:rPr>
              <a:t>поступок.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- Уроки этикета.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2890"/>
      </p:ext>
    </p:extLst>
  </p:cSld>
  <p:clrMapOvr>
    <a:masterClrMapping/>
  </p:clrMapOvr>
  <p:transition>
    <p:strips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Изо деятельность.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«Подарок для друга»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«Нарисуем рисунок вместе»</a:t>
            </a:r>
            <a:br>
              <a:rPr lang="ru-RU" sz="1800" dirty="0" smtClean="0">
                <a:solidFill>
                  <a:srgbClr val="0000FF"/>
                </a:solidFill>
              </a:rPr>
            </a:b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69" y="1624674"/>
            <a:ext cx="4184330" cy="31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6733"/>
      </p:ext>
    </p:extLst>
  </p:cSld>
  <p:clrMapOvr>
    <a:masterClrMapping/>
  </p:clrMapOvr>
  <p:transition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Заголовок 1038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368151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Участники проекта: </a:t>
            </a:r>
            <a:r>
              <a:rPr lang="ru-RU" sz="2000" dirty="0">
                <a:solidFill>
                  <a:srgbClr val="0000FF"/>
                </a:solidFill>
              </a:rPr>
              <a:t>Дети </a:t>
            </a:r>
            <a:r>
              <a:rPr lang="ru-RU" sz="2000" dirty="0" smtClean="0">
                <a:solidFill>
                  <a:srgbClr val="0000FF"/>
                </a:solidFill>
              </a:rPr>
              <a:t>старшей группы «Улыбка» (5-7 лет), </a:t>
            </a:r>
            <a:r>
              <a:rPr lang="ru-RU" sz="2000" dirty="0">
                <a:solidFill>
                  <a:srgbClr val="0000FF"/>
                </a:solidFill>
              </a:rPr>
              <a:t>родители, </a:t>
            </a:r>
            <a:r>
              <a:rPr lang="ru-RU" sz="2000" dirty="0" smtClean="0">
                <a:solidFill>
                  <a:srgbClr val="0000FF"/>
                </a:solidFill>
              </a:rPr>
              <a:t>воспитатель.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1040" name="Подзаголовок 1039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6400800" cy="2160240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Гипотеза проекта: «Если добрый ты, - это хорошо?»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Цель проекта: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0000FF"/>
                </a:solidFill>
              </a:rPr>
              <a:t>Нравственное воспитание дошкольников посредством совершения добрых поступков. Научиться совершать добрые поступки.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endParaRPr lang="ru-RU" sz="1800" dirty="0">
              <a:solidFill>
                <a:srgbClr val="0000FF"/>
              </a:solidFill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04695980"/>
      </p:ext>
    </p:extLst>
  </p:cSld>
  <p:clrMapOvr>
    <a:masterClrMapping/>
  </p:clrMapOvr>
  <p:transition>
    <p:strips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Конструирование из бумаги.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«Гирлянда  добрых ладошек»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0083"/>
            <a:ext cx="4067944" cy="3050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08" y="1570084"/>
            <a:ext cx="4067943" cy="30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7752"/>
      </p:ext>
    </p:extLst>
  </p:cSld>
  <p:clrMapOvr>
    <a:masterClrMapping/>
  </p:clrMapOvr>
  <p:transition>
    <p:strips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Вечер стихов про доброту и дружбу.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0000FF"/>
                </a:solidFill>
              </a:rPr>
              <a:t>А как нам добрые слова нужны!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Не раз мы в этом убедились сами,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А может не слова — дела важны?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Дела — делами, а слова — словами.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Они живут у каждого из нас,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На дне души до времени хранимы,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Чтоб их произнести в тот самый час,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Когда они другим необходимы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417638"/>
            <a:ext cx="2592288" cy="34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0368"/>
      </p:ext>
    </p:extLst>
  </p:cSld>
  <p:clrMapOvr>
    <a:masterClrMapping/>
  </p:clrMapOvr>
  <p:transition>
    <p:strips dir="l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«Уголок добрых дел» «</a:t>
            </a:r>
            <a:r>
              <a:rPr lang="ru-RU" sz="2400" dirty="0" err="1" smtClean="0">
                <a:solidFill>
                  <a:srgbClr val="FF0000"/>
                </a:solidFill>
              </a:rPr>
              <a:t>Мирилка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20" y="1574890"/>
            <a:ext cx="3601163" cy="2700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56340"/>
            <a:ext cx="3959424" cy="296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612" y="1124744"/>
            <a:ext cx="2248086" cy="16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9554"/>
      </p:ext>
    </p:extLst>
  </p:cSld>
  <p:clrMapOvr>
    <a:masterClrMapping/>
  </p:clrMapOvr>
  <p:transition>
    <p:strips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Самый добрый и вежливый ребёнок дня.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7638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866"/>
      </p:ext>
    </p:extLst>
  </p:cSld>
  <p:clrMapOvr>
    <a:masterClrMapping/>
  </p:clrMapOvr>
  <p:transition>
    <p:strips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4016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Изготовление плаката.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«Что такое добрым быть и уметь дружить? 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772816"/>
            <a:ext cx="4091947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22" y="1772816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6850"/>
      </p:ext>
    </p:extLst>
  </p:cSld>
  <p:clrMapOvr>
    <a:masterClrMapping/>
  </p:clrMapOvr>
  <p:transition>
    <p:strips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Итоговое мероприятие.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Инсценировка сказки «Под грибом» В. </a:t>
            </a:r>
            <a:r>
              <a:rPr lang="ru-RU" sz="2400" dirty="0" err="1" smtClean="0">
                <a:solidFill>
                  <a:srgbClr val="0000FF"/>
                </a:solidFill>
              </a:rPr>
              <a:t>Сутеева</a:t>
            </a:r>
            <a:r>
              <a:rPr lang="ru-RU" sz="2400" dirty="0" smtClean="0">
                <a:solidFill>
                  <a:srgbClr val="0000FF"/>
                </a:solidFill>
              </a:rPr>
              <a:t> для средней группы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0623"/>
      </p:ext>
    </p:extLst>
  </p:cSld>
  <p:clrMapOvr>
    <a:masterClrMapping/>
  </p:clrMapOvr>
  <p:transition>
    <p:strips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Работа с родителями.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Выставка рисунков «Что такое доброта»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Стихотворение о дружбе и добре.</a:t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244" y="2019251"/>
            <a:ext cx="3475229" cy="2742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7867" y="206349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906"/>
      </p:ext>
    </p:extLst>
  </p:cSld>
  <p:clrMapOvr>
    <a:masterClrMapping/>
  </p:clrMapOvr>
  <p:transition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7455"/>
      </p:ext>
    </p:extLst>
  </p:cSld>
  <p:clrMapOvr>
    <a:masterClrMapping/>
  </p:clrMapOvr>
  <p:transition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Актуальность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rgbClr val="0000FF"/>
                </a:solidFill>
              </a:rPr>
              <a:t>В детском саду культура общения предусматривает выполнение ребенком норм и правил общения с  взрослыми и сверстниками, основанных на уважении и доброжелательности,  использованием соответствующего словарного запаса и форм общения, а также вежливое  поведение.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FF"/>
                </a:solidFill>
              </a:rPr>
              <a:t>Так как, в последнее время педагоги и родители все чаще с тревогой отмечают, что многие дошкольники испытывают серьезные трудности в общении со сверстниками. Ни для кого не секрет, что лучший друг для современного ребенка – это телевизор или компьютер, а любимое занятие – просмотр мультиков или компьютерные игры. Дети стали меньше общаться не только с взрослыми, но и друг с другом. От того, как сформированы навыки общения, умения управлять своими эмоциями во многом зависит характер будущих отношений дошкольников в </a:t>
            </a:r>
            <a:r>
              <a:rPr lang="ru-RU" sz="1600" dirty="0" smtClean="0">
                <a:solidFill>
                  <a:srgbClr val="0000FF"/>
                </a:solidFill>
              </a:rPr>
              <a:t>социуме. Решив </a:t>
            </a:r>
            <a:r>
              <a:rPr lang="ru-RU" sz="1600" dirty="0">
                <a:solidFill>
                  <a:srgbClr val="0000FF"/>
                </a:solidFill>
              </a:rPr>
              <a:t>исправить сложившуюся ситуацию, я перед собой   поставила следующие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851757202"/>
      </p:ext>
    </p:extLst>
  </p:cSld>
  <p:clrMapOvr>
    <a:masterClrMapping/>
  </p:clrMapOvr>
  <p:transition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496944" cy="5040559"/>
          </a:xfrm>
        </p:spPr>
        <p:txBody>
          <a:bodyPr/>
          <a:lstStyle/>
          <a:p>
            <a:pPr algn="l"/>
            <a:r>
              <a:rPr lang="ru-RU" sz="1800" b="1" dirty="0" smtClean="0"/>
              <a:t>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Задачи </a:t>
            </a:r>
            <a:r>
              <a:rPr lang="ru-RU" sz="1800" b="1" dirty="0">
                <a:solidFill>
                  <a:srgbClr val="FF0000"/>
                </a:solidFill>
              </a:rPr>
              <a:t>проекта: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dirty="0"/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Способствовать </a:t>
            </a:r>
            <a:r>
              <a:rPr lang="ru-RU" sz="1800" dirty="0">
                <a:solidFill>
                  <a:srgbClr val="00B050"/>
                </a:solidFill>
              </a:rPr>
              <a:t>нравственному и коммуникативному развитию дошкольников путем расширения кругозора детей и  обогащения словарного запаса речи детей;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-  Развивать </a:t>
            </a:r>
            <a:r>
              <a:rPr lang="ru-RU" sz="1800" dirty="0">
                <a:solidFill>
                  <a:srgbClr val="00B050"/>
                </a:solidFill>
              </a:rPr>
              <a:t>эмоции и мотивы, способствующие формированию коммуникативных умений и навыков; уважения к окружающим людям;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-  Воспитывать </a:t>
            </a:r>
            <a:r>
              <a:rPr lang="ru-RU" sz="1800" dirty="0">
                <a:solidFill>
                  <a:srgbClr val="00B050"/>
                </a:solidFill>
              </a:rPr>
              <a:t>гуманное, эмоционально-положительное, бережное отношение как к себе, так и к окружающим людям и ко всему окружающему миру ребенка;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Учить </a:t>
            </a:r>
            <a:r>
              <a:rPr lang="ru-RU" sz="1800" dirty="0">
                <a:solidFill>
                  <a:srgbClr val="00B050"/>
                </a:solidFill>
              </a:rPr>
              <a:t>детей быть внимательными к своим сверстникам, к близким людям, совершать для них добрые дела;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Уточнить </a:t>
            </a:r>
            <a:r>
              <a:rPr lang="ru-RU" sz="1800" dirty="0">
                <a:solidFill>
                  <a:srgbClr val="00B050"/>
                </a:solidFill>
              </a:rPr>
              <a:t>представления детей о добрых и злых поступках и их последствиях, развивать умения высказывать свою точку зрения;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Побуждать </a:t>
            </a:r>
            <a:r>
              <a:rPr lang="ru-RU" sz="1800" dirty="0">
                <a:solidFill>
                  <a:srgbClr val="00B050"/>
                </a:solidFill>
              </a:rPr>
              <a:t>детей к положительным поступкам и делам;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Воспитывать </a:t>
            </a:r>
            <a:r>
              <a:rPr lang="ru-RU" sz="1800" dirty="0">
                <a:solidFill>
                  <a:srgbClr val="00B050"/>
                </a:solidFill>
              </a:rPr>
              <a:t>желание оставлять «добрый след» о себе в сердцах и душах других людей.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/>
            </a:r>
            <a:br>
              <a:rPr lang="ru-RU" sz="1800" dirty="0">
                <a:solidFill>
                  <a:srgbClr val="00B050"/>
                </a:solidFill>
              </a:rPr>
            </a:br>
            <a:endParaRPr lang="ru-RU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52931"/>
      </p:ext>
    </p:extLst>
  </p:cSld>
  <p:clrMapOvr>
    <a:masterClrMapping/>
  </p:clrMapOvr>
  <p:transition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453650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Подбор </a:t>
            </a:r>
            <a:r>
              <a:rPr lang="ru-RU" sz="1800" dirty="0">
                <a:solidFill>
                  <a:srgbClr val="C00000"/>
                </a:solidFill>
              </a:rPr>
              <a:t>и изучение научной </a:t>
            </a:r>
            <a:r>
              <a:rPr lang="ru-RU" sz="1800" dirty="0" smtClean="0">
                <a:solidFill>
                  <a:srgbClr val="C00000"/>
                </a:solidFill>
              </a:rPr>
              <a:t>литературы, подготовка </a:t>
            </a:r>
            <a:r>
              <a:rPr lang="ru-RU" sz="1800" dirty="0">
                <a:solidFill>
                  <a:srgbClr val="C00000"/>
                </a:solidFill>
              </a:rPr>
              <a:t>необходимого материала для реализации </a:t>
            </a:r>
            <a:r>
              <a:rPr lang="ru-RU" sz="1800" dirty="0" smtClean="0">
                <a:solidFill>
                  <a:srgbClr val="C00000"/>
                </a:solidFill>
              </a:rPr>
              <a:t>проекта.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7468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3715"/>
      </p:ext>
    </p:extLst>
  </p:cSld>
  <p:clrMapOvr>
    <a:masterClrMapping/>
  </p:clrMapOvr>
  <p:transition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F:\Людмила\2 РИСУНКИ\ШАБЛОНЫ\шаблоны осенние\фоны осени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941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204864"/>
            <a:ext cx="5205264" cy="24482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РАССКАЗ О ТОМ, КАК МЫ ИСКАЛИ ДОБРОТУ!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 descr="F:\Людмила\2 РИСУНКИ\РАЗНОЕ\11414504_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495153" cy="336226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23528" y="3212976"/>
            <a:ext cx="3384376" cy="1584176"/>
          </a:xfrm>
          <a:prstGeom prst="wedgeRoundRectCallout">
            <a:avLst>
              <a:gd name="adj1" fmla="val 63453"/>
              <a:gd name="adj2" fmla="val 36388"/>
              <a:gd name="adj3" fmla="val 16667"/>
            </a:avLst>
          </a:prstGeom>
          <a:solidFill>
            <a:schemeClr val="bg1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3" name="Picture 5" descr="F:\Людмила\2 РИСУНКИ\РАЗНОЕ 2\detia-7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077072"/>
            <a:ext cx="1447800" cy="876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3356992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Bookman Old Style" pitchFamily="18" charset="0"/>
              </a:rPr>
              <a:t>Почти весь октябрь шел дождь. Нам было немного грустно, и мы задумались о доброте</a:t>
            </a:r>
            <a:r>
              <a:rPr lang="ru-RU" sz="2000" b="1" i="1" dirty="0" smtClean="0">
                <a:latin typeface="Bookman Old Style" pitchFamily="18" charset="0"/>
              </a:rPr>
              <a:t>…</a:t>
            </a:r>
            <a:endParaRPr lang="ru-RU" sz="2000" b="1" i="1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48130"/>
            <a:ext cx="4549628" cy="3412221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ая выноска 3"/>
          <p:cNvSpPr/>
          <p:nvPr/>
        </p:nvSpPr>
        <p:spPr>
          <a:xfrm>
            <a:off x="2483768" y="459252"/>
            <a:ext cx="4320480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54868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Рома: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– это человек, который хороший; он гуляет, играет, ни с кем не дерется, никого не обижает, любит животных. У меня в семье все добрые, и я добрый.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627784" y="2564904"/>
            <a:ext cx="2520280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263691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Маша: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Самая добрая – это мама. Я ее люблю, помогаю ей дома мыть посуду!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508104" y="2741310"/>
            <a:ext cx="3024336" cy="1479778"/>
          </a:xfrm>
          <a:prstGeom prst="wedgeRectCallout">
            <a:avLst>
              <a:gd name="adj1" fmla="val 32859"/>
              <a:gd name="adj2" fmla="val -98008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274131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Есения</a:t>
            </a:r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 меня все в семье добрые, а еще у меня добрые друзья – Маша, Галя, Илья….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98" y="674694"/>
            <a:ext cx="2160240" cy="162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66" y="2989257"/>
            <a:ext cx="2261289" cy="1695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802" y="667146"/>
            <a:ext cx="2099861" cy="1574896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5338</TotalTime>
  <Words>812</Words>
  <Application>Microsoft Office PowerPoint</Application>
  <PresentationFormat>Экран (4:3)</PresentationFormat>
  <Paragraphs>78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Bookman Old Style</vt:lpstr>
      <vt:lpstr>Calibri</vt:lpstr>
      <vt:lpstr>Century Gothic</vt:lpstr>
      <vt:lpstr>Times New Roman</vt:lpstr>
      <vt:lpstr>Diseño predeterminado</vt:lpstr>
      <vt:lpstr>НАШИ ДОБРЫЕ ЛАДОШКИ</vt:lpstr>
      <vt:lpstr>Презентация PowerPoint</vt:lpstr>
      <vt:lpstr>Участники проекта: Дети старшей группы «Улыбка» (5-7 лет), родители, воспитатель.</vt:lpstr>
      <vt:lpstr>Презентация PowerPoint</vt:lpstr>
      <vt:lpstr>                                         Задачи проекта:  - Способствовать нравственному и коммуникативному развитию дошкольников путем расширения кругозора детей и  обогащения словарного запаса речи детей; -  Развивать эмоции и мотивы, способствующие формированию коммуникативных умений и навыков; уважения к окружающим людям; -  Воспитывать гуманное, эмоционально-положительное, бережное отношение как к себе, так и к окружающим людям и ко всему окружающему миру ребенка;  - Учить детей быть внимательными к своим сверстникам, к близким людям, совершать для них добрые дела;  - Уточнить представления детей о добрых и злых поступках и их последствиях, развивать умения высказывать свою точку зрения;  - Побуждать детей к положительным поступкам и делам;  - Воспитывать желание оставлять «добрый след» о себе в сердцах и душах других людей.  </vt:lpstr>
      <vt:lpstr>Презентация PowerPoint</vt:lpstr>
      <vt:lpstr>РАССКАЗ О ТОМ, КАК МЫ ИСКАЛИ ДОБРОТУ!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Беседы</vt:lpstr>
      <vt:lpstr>Чтение и обсуждение художественных произведений.</vt:lpstr>
      <vt:lpstr>Просмотр Музыкального видео клипа «Доброта» Мультфильмов «Просто так» «Крепыш» Беседа над содержанием.</vt:lpstr>
      <vt:lpstr>Наблюдение за развитием культуры общения в свободной деятельности и в игре. Беседа над проблемными ситуациями.  «Умей просить прощение» «Спор- кто выше?» </vt:lpstr>
      <vt:lpstr>Совместная трудовая деятельность. «Одна лейка, что делать?» «Мы помогаем дружно няне накрывать на стол» «Помогаем друг другу»</vt:lpstr>
      <vt:lpstr>Коммуникативные игры</vt:lpstr>
      <vt:lpstr>Дидактические и словесные игры</vt:lpstr>
      <vt:lpstr>Изо деятельность. «Подарок для друга» «Нарисуем рисунок вместе» </vt:lpstr>
      <vt:lpstr>Конструирование из бумаги. «Гирлянда  добрых ладошек» </vt:lpstr>
      <vt:lpstr>Вечер стихов про доброту и дружбу.</vt:lpstr>
      <vt:lpstr>«Уголок добрых дел» «Мирилка»</vt:lpstr>
      <vt:lpstr>Самый добрый и вежливый ребёнок дня.</vt:lpstr>
      <vt:lpstr>Изготовление плаката. «Что такое добрым быть и уметь дружить? »</vt:lpstr>
      <vt:lpstr>Итоговое мероприятие. Инсценировка сказки «Под грибом» В. Сутеева для средней группы</vt:lpstr>
      <vt:lpstr>Работа с родителями. Выставка рисунков «Что такое доброта» Стихотворение о дружбе и добре. </vt:lpstr>
      <vt:lpstr>Спасибо за внимание!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798</cp:revision>
  <dcterms:created xsi:type="dcterms:W3CDTF">2010-05-23T14:28:12Z</dcterms:created>
  <dcterms:modified xsi:type="dcterms:W3CDTF">2016-03-28T14:56:52Z</dcterms:modified>
</cp:coreProperties>
</file>