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7" r:id="rId2"/>
    <p:sldId id="258" r:id="rId3"/>
    <p:sldId id="259" r:id="rId4"/>
    <p:sldId id="262" r:id="rId5"/>
    <p:sldId id="263" r:id="rId6"/>
    <p:sldId id="264" r:id="rId7"/>
    <p:sldId id="260" r:id="rId8"/>
    <p:sldId id="261" r:id="rId9"/>
    <p:sldId id="265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368487-0F28-4372-970B-FCAB6FDAA65F}" type="datetimeFigureOut">
              <a:rPr lang="ru-RU" smtClean="0"/>
              <a:pPr/>
              <a:t>25.03.2016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8478DD-A507-44C4-B3A1-1E513FBB90A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8478DD-A507-44C4-B3A1-1E513FBB90A2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8478DD-A507-44C4-B3A1-1E513FBB90A2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8478DD-A507-44C4-B3A1-1E513FBB90A2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8478DD-A507-44C4-B3A1-1E513FBB90A2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8478DD-A507-44C4-B3A1-1E513FBB90A2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CE2CA-FEB1-494F-8862-6BD453EA5214}" type="datetimeFigureOut">
              <a:rPr lang="ru-RU" smtClean="0"/>
              <a:pPr/>
              <a:t>25.03.2016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9463F-5D80-4C1D-875C-08592903D5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CE2CA-FEB1-494F-8862-6BD453EA5214}" type="datetimeFigureOut">
              <a:rPr lang="ru-RU" smtClean="0"/>
              <a:pPr/>
              <a:t>25.03.2016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9463F-5D80-4C1D-875C-08592903D5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CE2CA-FEB1-494F-8862-6BD453EA5214}" type="datetimeFigureOut">
              <a:rPr lang="ru-RU" smtClean="0"/>
              <a:pPr/>
              <a:t>25.03.2016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9463F-5D80-4C1D-875C-08592903D5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CE2CA-FEB1-494F-8862-6BD453EA5214}" type="datetimeFigureOut">
              <a:rPr lang="ru-RU" smtClean="0"/>
              <a:pPr/>
              <a:t>25.03.2016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9463F-5D80-4C1D-875C-08592903D5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CE2CA-FEB1-494F-8862-6BD453EA5214}" type="datetimeFigureOut">
              <a:rPr lang="ru-RU" smtClean="0"/>
              <a:pPr/>
              <a:t>25.03.2016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9463F-5D80-4C1D-875C-08592903D5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CE2CA-FEB1-494F-8862-6BD453EA5214}" type="datetimeFigureOut">
              <a:rPr lang="ru-RU" smtClean="0"/>
              <a:pPr/>
              <a:t>25.03.2016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9463F-5D80-4C1D-875C-08592903D5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CE2CA-FEB1-494F-8862-6BD453EA5214}" type="datetimeFigureOut">
              <a:rPr lang="ru-RU" smtClean="0"/>
              <a:pPr/>
              <a:t>25.03.2016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9463F-5D80-4C1D-875C-08592903D5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CE2CA-FEB1-494F-8862-6BD453EA5214}" type="datetimeFigureOut">
              <a:rPr lang="ru-RU" smtClean="0"/>
              <a:pPr/>
              <a:t>25.03.2016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9463F-5D80-4C1D-875C-08592903D5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CE2CA-FEB1-494F-8862-6BD453EA5214}" type="datetimeFigureOut">
              <a:rPr lang="ru-RU" smtClean="0"/>
              <a:pPr/>
              <a:t>25.03.2016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9463F-5D80-4C1D-875C-08592903D5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CE2CA-FEB1-494F-8862-6BD453EA5214}" type="datetimeFigureOut">
              <a:rPr lang="ru-RU" smtClean="0"/>
              <a:pPr/>
              <a:t>25.03.2016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9463F-5D80-4C1D-875C-08592903D5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CE2CA-FEB1-494F-8862-6BD453EA5214}" type="datetimeFigureOut">
              <a:rPr lang="ru-RU" smtClean="0"/>
              <a:pPr/>
              <a:t>25.03.2016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9463F-5D80-4C1D-875C-08592903D5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BCE2CA-FEB1-494F-8862-6BD453EA5214}" type="datetimeFigureOut">
              <a:rPr lang="ru-RU" smtClean="0"/>
              <a:pPr/>
              <a:t>25.03.2016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29463F-5D80-4C1D-875C-08592903D5E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Documents and Settings\Admin\Мои документы\кораблик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9872" y="1052736"/>
            <a:ext cx="2157931" cy="25200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23528" y="4653136"/>
            <a:ext cx="2520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tx2"/>
                </a:solidFill>
                <a:latin typeface="Cambria Math" pitchFamily="18" charset="0"/>
                <a:ea typeface="Cambria Math" pitchFamily="18" charset="0"/>
              </a:rPr>
              <a:t>Музыкальный руководитель: Репина Л.В. Средняя группа. 2016год.</a:t>
            </a:r>
            <a:endParaRPr lang="ru-RU" sz="1200" b="1" dirty="0">
              <a:solidFill>
                <a:schemeClr val="tx2"/>
              </a:solidFill>
              <a:latin typeface="Cambria Math" pitchFamily="18" charset="0"/>
              <a:ea typeface="Cambria Math" pitchFamily="18" charset="0"/>
            </a:endParaRPr>
          </a:p>
        </p:txBody>
      </p:sp>
      <p:pic>
        <p:nvPicPr>
          <p:cNvPr id="9" name="Рисунок 8" descr="C:\Documents and Settings\Admin\Мои документы\рамочки лара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92696"/>
            <a:ext cx="7668344" cy="6165304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611560" y="1988841"/>
            <a:ext cx="208823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000" b="1" dirty="0" smtClean="0">
                <a:solidFill>
                  <a:srgbClr val="1F497D"/>
                </a:solidFill>
                <a:latin typeface="Monotype Corsiva" pitchFamily="66" charset="0"/>
                <a:ea typeface="Cambria Math" pitchFamily="18" charset="0"/>
              </a:rPr>
              <a:t>Путешествие на</a:t>
            </a:r>
          </a:p>
          <a:p>
            <a:pPr lvl="0" algn="ctr"/>
            <a:r>
              <a:rPr lang="ru-RU" sz="4000" b="1" dirty="0" smtClean="0">
                <a:solidFill>
                  <a:srgbClr val="1F497D"/>
                </a:solidFill>
                <a:latin typeface="Monotype Corsiva" pitchFamily="66" charset="0"/>
                <a:ea typeface="Cambria Math" pitchFamily="18" charset="0"/>
              </a:rPr>
              <a:t>Корабле.</a:t>
            </a:r>
            <a:endParaRPr lang="ru-RU" sz="4000" b="1" dirty="0">
              <a:solidFill>
                <a:srgbClr val="1F497D"/>
              </a:solidFill>
              <a:latin typeface="Monotype Corsiva" pitchFamily="66" charset="0"/>
              <a:ea typeface="Cambria Math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76672"/>
            <a:ext cx="6400800" cy="5162128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</a:rPr>
              <a:t>У нас сегодня праздник, сегодня в гости к нам пришли</a:t>
            </a:r>
            <a:br>
              <a:rPr lang="ru-RU" sz="2000" b="1" dirty="0" smtClean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</a:rPr>
            </a:br>
            <a:r>
              <a:rPr lang="ru-RU" sz="2000" b="1" dirty="0" smtClean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</a:rPr>
              <a:t>13 бабушек и 29 мам!</a:t>
            </a:r>
            <a:br>
              <a:rPr lang="ru-RU" sz="2000" b="1" dirty="0" smtClean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</a:rPr>
            </a:br>
            <a:r>
              <a:rPr lang="ru-RU" sz="2000" b="1" dirty="0" smtClean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</a:rPr>
              <a:t>И в этот замечательный день дети решили подарить</a:t>
            </a:r>
            <a:br>
              <a:rPr lang="ru-RU" sz="2000" b="1" dirty="0" smtClean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</a:rPr>
            </a:br>
            <a:r>
              <a:rPr lang="ru-RU" sz="2000" b="1" dirty="0" smtClean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</a:rPr>
              <a:t>мамам и бабушкам необычный подарок – они приглашают их на чудесную весеннюю прогулку на мартовском корабле!</a:t>
            </a:r>
            <a:br>
              <a:rPr lang="ru-RU" sz="2000" b="1" dirty="0" smtClean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</a:rPr>
            </a:br>
            <a:r>
              <a:rPr lang="ru-RU" sz="2000" b="1" dirty="0" smtClean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</a:rPr>
              <a:t>Начнем мы наше путешествие с небольшого ручейка и поплывем дальше по весенней реке песен и танцев с заходом в очень интересные и красивые гавани.</a:t>
            </a:r>
            <a:br>
              <a:rPr lang="ru-RU" sz="2000" b="1" dirty="0" smtClean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</a:rPr>
            </a:br>
            <a:r>
              <a:rPr lang="ru-RU" sz="2000" b="1" dirty="0" smtClean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</a:rPr>
              <a:t>Просьба занять свои места на палубе!</a:t>
            </a:r>
            <a:br>
              <a:rPr lang="ru-RU" sz="2000" b="1" dirty="0" smtClean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</a:rPr>
            </a:br>
            <a:r>
              <a:rPr lang="ru-RU" sz="2000" b="1" dirty="0" smtClean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</a:rPr>
              <a:t>Капитан, командуй отплытие!</a:t>
            </a:r>
            <a:endParaRPr lang="ru-RU" sz="2000" b="1" dirty="0">
              <a:solidFill>
                <a:schemeClr val="bg1"/>
              </a:solidFill>
            </a:endParaRPr>
          </a:p>
        </p:txBody>
      </p:sp>
      <p:pic>
        <p:nvPicPr>
          <p:cNvPr id="7" name="Picture 3" descr="C:\Documents and Settings\Admin\Мои документы\кораблик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5013176"/>
            <a:ext cx="1907704" cy="1844824"/>
          </a:xfrm>
          <a:prstGeom prst="rect">
            <a:avLst/>
          </a:prstGeom>
          <a:noFill/>
        </p:spPr>
      </p:pic>
      <p:pic>
        <p:nvPicPr>
          <p:cNvPr id="10" name="Picture 3" descr="C:\Documents and Settings\Admin\Мои документы\кораблик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6296" y="0"/>
            <a:ext cx="1907704" cy="1844824"/>
          </a:xfrm>
          <a:prstGeom prst="rect">
            <a:avLst/>
          </a:prstGeom>
          <a:noFill/>
        </p:spPr>
      </p:pic>
      <p:pic>
        <p:nvPicPr>
          <p:cNvPr id="2053" name="Picture 5" descr="H:\средняягр 8 марта\IMG_153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15816" y="3978000"/>
            <a:ext cx="3839877" cy="2880000"/>
          </a:xfrm>
          <a:prstGeom prst="ellipse">
            <a:avLst/>
          </a:prstGeom>
          <a:noFill/>
          <a:ln>
            <a:solidFill>
              <a:srgbClr val="FF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-243408"/>
            <a:ext cx="7988424" cy="3771850"/>
          </a:xfrm>
        </p:spPr>
        <p:txBody>
          <a:bodyPr>
            <a:normAutofit/>
          </a:bodyPr>
          <a:lstStyle/>
          <a:p>
            <a:pPr algn="l"/>
            <a:r>
              <a:rPr lang="ru-RU" sz="2400" dirty="0" smtClean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</a:rPr>
              <a:t>Смотрите, впереди Мамин причал!</a:t>
            </a:r>
            <a:br>
              <a:rPr lang="ru-RU" sz="2400" dirty="0" smtClean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</a:rPr>
            </a:br>
            <a:r>
              <a:rPr lang="ru-RU" sz="2400" dirty="0" smtClean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</a:rPr>
              <a:t>Наша мама – как весна: то, как солнце засмеется,</a:t>
            </a:r>
            <a:br>
              <a:rPr lang="ru-RU" sz="2400" dirty="0" smtClean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</a:rPr>
            </a:br>
            <a:r>
              <a:rPr lang="ru-RU" sz="2400" dirty="0" smtClean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</a:rPr>
              <a:t>то, как легкий ветерок, головы моей коснется!</a:t>
            </a:r>
            <a:br>
              <a:rPr lang="ru-RU" sz="2400" dirty="0" smtClean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</a:rPr>
            </a:br>
            <a:r>
              <a:rPr lang="ru-RU" sz="2400" dirty="0" smtClean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</a:rPr>
              <a:t>Подрастем и будем сами мы заботиться о маме,</a:t>
            </a:r>
            <a:br>
              <a:rPr lang="ru-RU" sz="2400" dirty="0" smtClean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</a:rPr>
            </a:br>
            <a:r>
              <a:rPr lang="ru-RU" sz="2400" dirty="0" smtClean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</a:rPr>
              <a:t>а пока доставим ей радость песенкой своей!</a:t>
            </a:r>
            <a:endParaRPr lang="ru-RU" sz="2400" dirty="0">
              <a:solidFill>
                <a:schemeClr val="bg1"/>
              </a:solidFill>
              <a:latin typeface="Cambria Math" pitchFamily="18" charset="0"/>
              <a:ea typeface="Cambria Math" pitchFamily="18" charset="0"/>
            </a:endParaRPr>
          </a:p>
        </p:txBody>
      </p:sp>
      <p:pic>
        <p:nvPicPr>
          <p:cNvPr id="4" name="Picture 3" descr="C:\Documents and Settings\Admin\Мои документы\кораблик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5013176"/>
            <a:ext cx="1907704" cy="1844824"/>
          </a:xfrm>
          <a:prstGeom prst="rect">
            <a:avLst/>
          </a:prstGeom>
          <a:noFill/>
        </p:spPr>
      </p:pic>
      <p:pic>
        <p:nvPicPr>
          <p:cNvPr id="5" name="Picture 3" descr="C:\Documents and Settings\Admin\Мои документы\кораблик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6296" y="0"/>
            <a:ext cx="1907704" cy="1844824"/>
          </a:xfrm>
          <a:prstGeom prst="rect">
            <a:avLst/>
          </a:prstGeom>
          <a:noFill/>
        </p:spPr>
      </p:pic>
      <p:pic>
        <p:nvPicPr>
          <p:cNvPr id="9" name="Рисунок 8" descr="H:\средняягр 8 марта\IMG_1534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5616" y="2780928"/>
            <a:ext cx="3024336" cy="2880000"/>
          </a:xfrm>
          <a:prstGeom prst="ellipse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10" name="Рисунок 9" descr="H:\средняягр 8 марта\IMG_1532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6017" y="3645024"/>
            <a:ext cx="3600400" cy="2880000"/>
          </a:xfrm>
          <a:prstGeom prst="ellipse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04665"/>
            <a:ext cx="7772400" cy="1917911"/>
          </a:xfrm>
        </p:spPr>
        <p:txBody>
          <a:bodyPr>
            <a:noAutofit/>
          </a:bodyPr>
          <a:lstStyle/>
          <a:p>
            <a:r>
              <a:rPr lang="ru-RU" sz="1800" dirty="0" smtClean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</a:rPr>
              <a:t>Остановка: «Цветочная поляна». Сколько</a:t>
            </a:r>
            <a:br>
              <a:rPr lang="ru-RU" sz="1800" dirty="0" smtClean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</a:rPr>
            </a:br>
            <a:r>
              <a:rPr lang="ru-RU" sz="1800" dirty="0" smtClean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</a:rPr>
              <a:t>подснежников выросло на этой поляне, давайте</a:t>
            </a:r>
            <a:br>
              <a:rPr lang="ru-RU" sz="1800" dirty="0" smtClean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</a:rPr>
            </a:br>
            <a:r>
              <a:rPr lang="ru-RU" sz="1800" dirty="0" smtClean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</a:rPr>
              <a:t>остановимся и полюбуемся! </a:t>
            </a:r>
            <a:br>
              <a:rPr lang="ru-RU" sz="1800" dirty="0" smtClean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</a:rPr>
            </a:br>
            <a:r>
              <a:rPr lang="ru-RU" sz="1800" dirty="0" smtClean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</a:rPr>
              <a:t>Солнце елочки пригрело, сосны и валежники,</a:t>
            </a:r>
            <a:br>
              <a:rPr lang="ru-RU" sz="1800" dirty="0" smtClean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</a:rPr>
            </a:br>
            <a:r>
              <a:rPr lang="ru-RU" sz="1800" dirty="0" smtClean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</a:rPr>
              <a:t> на полянку вышли смело первые подснежники</a:t>
            </a:r>
            <a:br>
              <a:rPr lang="ru-RU" sz="1800" dirty="0" smtClean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</a:rPr>
            </a:br>
            <a:r>
              <a:rPr lang="ru-RU" sz="1800" dirty="0" smtClean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</a:rPr>
              <a:t>на проталинке стоят, на ветру качаются,</a:t>
            </a:r>
            <a:br>
              <a:rPr lang="ru-RU" sz="1800" dirty="0" smtClean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</a:rPr>
            </a:br>
            <a:r>
              <a:rPr lang="ru-RU" sz="1800" dirty="0" smtClean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</a:rPr>
              <a:t>Будто звездочки горят,  солнцу улыбаются! </a:t>
            </a:r>
            <a:endParaRPr lang="ru-RU" sz="1800" dirty="0">
              <a:solidFill>
                <a:schemeClr val="bg1"/>
              </a:solidFill>
              <a:latin typeface="Cambria Math" pitchFamily="18" charset="0"/>
              <a:ea typeface="Cambria Math" pitchFamily="18" charset="0"/>
            </a:endParaRPr>
          </a:p>
        </p:txBody>
      </p:sp>
      <p:pic>
        <p:nvPicPr>
          <p:cNvPr id="4" name="Picture 3" descr="C:\Documents and Settings\Admin\Мои документы\кораблик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5013176"/>
            <a:ext cx="1907704" cy="1844824"/>
          </a:xfrm>
          <a:prstGeom prst="rect">
            <a:avLst/>
          </a:prstGeom>
          <a:noFill/>
        </p:spPr>
      </p:pic>
      <p:pic>
        <p:nvPicPr>
          <p:cNvPr id="5" name="Picture 3" descr="C:\Documents and Settings\Admin\Мои документы\кораблик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6296" y="0"/>
            <a:ext cx="1907704" cy="1844824"/>
          </a:xfrm>
          <a:prstGeom prst="rect">
            <a:avLst/>
          </a:prstGeom>
          <a:noFill/>
        </p:spPr>
      </p:pic>
      <p:pic>
        <p:nvPicPr>
          <p:cNvPr id="6" name="Рисунок 5" descr="H:\средняягр 8 марта\IMG_1537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2" y="2852936"/>
            <a:ext cx="2664296" cy="2160000"/>
          </a:xfrm>
          <a:prstGeom prst="ellipse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7" name="Рисунок 6" descr="H:\средняягр 8 марта\IMG_1539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55976" y="3645024"/>
            <a:ext cx="3837949" cy="2880000"/>
          </a:xfrm>
          <a:prstGeom prst="ellipse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57784"/>
            <a:ext cx="7772400" cy="3042666"/>
          </a:xfrm>
        </p:spPr>
        <p:txBody>
          <a:bodyPr>
            <a:noAutofit/>
          </a:bodyPr>
          <a:lstStyle/>
          <a:p>
            <a:pPr algn="l"/>
            <a:r>
              <a:rPr lang="ru-RU" sz="3200" dirty="0" smtClean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</a:rPr>
              <a:t>Перед нами чудесная солнечная</a:t>
            </a:r>
            <a:br>
              <a:rPr lang="ru-RU" sz="3200" dirty="0" smtClean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</a:rPr>
            </a:br>
            <a:r>
              <a:rPr lang="ru-RU" sz="3200" dirty="0" smtClean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</a:rPr>
              <a:t> поляна!  Здесь на самом берегу прекрасная танцевальная площадка: «Бухта танцевальная!»</a:t>
            </a:r>
            <a:endParaRPr lang="ru-RU" sz="3200" dirty="0">
              <a:solidFill>
                <a:schemeClr val="bg1"/>
              </a:solidFill>
              <a:latin typeface="Cambria Math" pitchFamily="18" charset="0"/>
              <a:ea typeface="Cambria Math" pitchFamily="18" charset="0"/>
            </a:endParaRPr>
          </a:p>
        </p:txBody>
      </p:sp>
      <p:pic>
        <p:nvPicPr>
          <p:cNvPr id="4" name="Picture 3" descr="C:\Documents and Settings\Admin\Мои документы\кораблик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5013176"/>
            <a:ext cx="1907704" cy="1844824"/>
          </a:xfrm>
          <a:prstGeom prst="rect">
            <a:avLst/>
          </a:prstGeom>
          <a:noFill/>
        </p:spPr>
      </p:pic>
      <p:pic>
        <p:nvPicPr>
          <p:cNvPr id="5" name="Picture 3" descr="C:\Documents and Settings\Admin\Мои документы\кораблик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6296" y="0"/>
            <a:ext cx="1907704" cy="1844824"/>
          </a:xfrm>
          <a:prstGeom prst="rect">
            <a:avLst/>
          </a:prstGeom>
          <a:noFill/>
        </p:spPr>
      </p:pic>
      <p:pic>
        <p:nvPicPr>
          <p:cNvPr id="6" name="Рисунок 5" descr="H:\средняягр 8 марта\IMG_1559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79712" y="3789040"/>
            <a:ext cx="2867752" cy="2160000"/>
          </a:xfrm>
          <a:prstGeom prst="ellipse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7" name="Рисунок 6" descr="H:\средняягр 8 марта\IMG_1555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92080" y="2780928"/>
            <a:ext cx="3240000" cy="2160000"/>
          </a:xfrm>
          <a:prstGeom prst="ellipse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sz="2700" dirty="0" smtClean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</a:rPr>
              <a:t>В садике чудесно, садик я люблю!</a:t>
            </a:r>
            <a:br>
              <a:rPr lang="ru-RU" sz="2700" dirty="0" smtClean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</a:rPr>
            </a:br>
            <a:r>
              <a:rPr lang="ru-RU" sz="2700" dirty="0" smtClean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</a:rPr>
              <a:t>Только вечерами очень маму ….</a:t>
            </a:r>
            <a:br>
              <a:rPr lang="ru-RU" sz="2700" dirty="0" smtClean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</a:rPr>
            </a:br>
            <a:r>
              <a:rPr lang="ru-RU" sz="2700" dirty="0" smtClean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</a:rPr>
              <a:t>Мамочка присядет, и к щеке прижмет,</a:t>
            </a:r>
            <a:br>
              <a:rPr lang="ru-RU" sz="2700" dirty="0" smtClean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</a:rPr>
            </a:br>
            <a:r>
              <a:rPr lang="ru-RU" sz="2700" dirty="0" smtClean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</a:rPr>
              <a:t>нежно поцелует, тихо мне шепнет:</a:t>
            </a:r>
            <a:br>
              <a:rPr lang="ru-RU" sz="2700" dirty="0" smtClean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</a:rPr>
            </a:br>
            <a:r>
              <a:rPr lang="ru-RU" sz="2700" dirty="0" smtClean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</a:rPr>
              <a:t>Милый челочек, так устала, я, </a:t>
            </a:r>
            <a:br>
              <a:rPr lang="ru-RU" sz="2700" dirty="0" smtClean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</a:rPr>
            </a:br>
            <a:r>
              <a:rPr lang="ru-RU" sz="2700" dirty="0" smtClean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</a:rPr>
              <a:t>Милый человечек, как люблю тебя!</a:t>
            </a:r>
            <a:r>
              <a:rPr lang="ru-RU" sz="3200" dirty="0" smtClean="0">
                <a:latin typeface="Cambria Math" pitchFamily="18" charset="0"/>
                <a:ea typeface="Cambria Math" pitchFamily="18" charset="0"/>
              </a:rPr>
              <a:t/>
            </a:r>
            <a:br>
              <a:rPr lang="ru-RU" sz="3200" dirty="0" smtClean="0">
                <a:latin typeface="Cambria Math" pitchFamily="18" charset="0"/>
                <a:ea typeface="Cambria Math" pitchFamily="18" charset="0"/>
              </a:rPr>
            </a:br>
            <a:r>
              <a:rPr lang="ru-RU" sz="3200" dirty="0" smtClean="0">
                <a:latin typeface="Cambria Math" pitchFamily="18" charset="0"/>
                <a:ea typeface="Cambria Math" pitchFamily="18" charset="0"/>
              </a:rPr>
              <a:t/>
            </a:r>
            <a:br>
              <a:rPr lang="ru-RU" sz="3200" dirty="0" smtClean="0">
                <a:latin typeface="Cambria Math" pitchFamily="18" charset="0"/>
                <a:ea typeface="Cambria Math" pitchFamily="18" charset="0"/>
              </a:rPr>
            </a:br>
            <a:r>
              <a:rPr lang="ru-RU" sz="3200" dirty="0" smtClean="0">
                <a:latin typeface="Cambria Math" pitchFamily="18" charset="0"/>
                <a:ea typeface="Cambria Math" pitchFamily="18" charset="0"/>
              </a:rPr>
              <a:t/>
            </a:r>
            <a:br>
              <a:rPr lang="ru-RU" sz="3200" dirty="0" smtClean="0">
                <a:latin typeface="Cambria Math" pitchFamily="18" charset="0"/>
                <a:ea typeface="Cambria Math" pitchFamily="18" charset="0"/>
              </a:rPr>
            </a:br>
            <a:r>
              <a:rPr lang="ru-RU" sz="3200" dirty="0" smtClean="0">
                <a:latin typeface="Cambria Math" pitchFamily="18" charset="0"/>
                <a:ea typeface="Cambria Math" pitchFamily="18" charset="0"/>
              </a:rPr>
              <a:t/>
            </a:r>
            <a:br>
              <a:rPr lang="ru-RU" sz="3200" dirty="0" smtClean="0">
                <a:latin typeface="Cambria Math" pitchFamily="18" charset="0"/>
                <a:ea typeface="Cambria Math" pitchFamily="18" charset="0"/>
              </a:rPr>
            </a:br>
            <a:r>
              <a:rPr lang="ru-RU" sz="3200" dirty="0" smtClean="0">
                <a:latin typeface="Cambria Math" pitchFamily="18" charset="0"/>
                <a:ea typeface="Cambria Math" pitchFamily="18" charset="0"/>
              </a:rPr>
              <a:t/>
            </a:r>
            <a:br>
              <a:rPr lang="ru-RU" sz="3200" dirty="0" smtClean="0">
                <a:latin typeface="Cambria Math" pitchFamily="18" charset="0"/>
                <a:ea typeface="Cambria Math" pitchFamily="18" charset="0"/>
              </a:rPr>
            </a:br>
            <a:r>
              <a:rPr lang="ru-RU" sz="3200" dirty="0" smtClean="0">
                <a:latin typeface="Cambria Math" pitchFamily="18" charset="0"/>
                <a:ea typeface="Cambria Math" pitchFamily="18" charset="0"/>
              </a:rPr>
              <a:t/>
            </a:r>
            <a:br>
              <a:rPr lang="ru-RU" sz="3200" dirty="0" smtClean="0">
                <a:latin typeface="Cambria Math" pitchFamily="18" charset="0"/>
                <a:ea typeface="Cambria Math" pitchFamily="18" charset="0"/>
              </a:rPr>
            </a:br>
            <a:r>
              <a:rPr lang="ru-RU" sz="3200" dirty="0" smtClean="0">
                <a:latin typeface="Cambria Math" pitchFamily="18" charset="0"/>
                <a:ea typeface="Cambria Math" pitchFamily="18" charset="0"/>
              </a:rPr>
              <a:t/>
            </a:r>
            <a:br>
              <a:rPr lang="ru-RU" sz="3200" dirty="0" smtClean="0">
                <a:latin typeface="Cambria Math" pitchFamily="18" charset="0"/>
                <a:ea typeface="Cambria Math" pitchFamily="18" charset="0"/>
              </a:rPr>
            </a:br>
            <a:r>
              <a:rPr lang="ru-RU" sz="3200" dirty="0" smtClean="0">
                <a:latin typeface="Cambria Math" pitchFamily="18" charset="0"/>
                <a:ea typeface="Cambria Math" pitchFamily="18" charset="0"/>
              </a:rPr>
              <a:t> </a:t>
            </a:r>
            <a:endParaRPr lang="ru-RU" sz="3200" dirty="0">
              <a:latin typeface="Cambria Math" pitchFamily="18" charset="0"/>
              <a:ea typeface="Cambria Math" pitchFamily="18" charset="0"/>
            </a:endParaRPr>
          </a:p>
        </p:txBody>
      </p:sp>
      <p:pic>
        <p:nvPicPr>
          <p:cNvPr id="4" name="Picture 3" descr="C:\Documents and Settings\Admin\Мои документы\кораблик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5013176"/>
            <a:ext cx="1907704" cy="1844824"/>
          </a:xfrm>
          <a:prstGeom prst="rect">
            <a:avLst/>
          </a:prstGeom>
          <a:noFill/>
        </p:spPr>
      </p:pic>
      <p:pic>
        <p:nvPicPr>
          <p:cNvPr id="5" name="Picture 3" descr="C:\Documents and Settings\Admin\Мои документы\кораблик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6296" y="0"/>
            <a:ext cx="1907704" cy="1844824"/>
          </a:xfrm>
          <a:prstGeom prst="rect">
            <a:avLst/>
          </a:prstGeom>
          <a:noFill/>
        </p:spPr>
      </p:pic>
      <p:pic>
        <p:nvPicPr>
          <p:cNvPr id="6" name="Рисунок 5" descr="H:\средняягр 8 марта\IMG_1560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51720" y="4365104"/>
            <a:ext cx="3240000" cy="2160000"/>
          </a:xfrm>
          <a:prstGeom prst="ellipse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7" name="Рисунок 6" descr="H:\средняягр 8 марта\IMG_1561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24128" y="2636912"/>
            <a:ext cx="2880000" cy="2157624"/>
          </a:xfrm>
          <a:prstGeom prst="ellipse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836712"/>
            <a:ext cx="7772400" cy="2612898"/>
          </a:xfrm>
        </p:spPr>
        <p:txBody>
          <a:bodyPr>
            <a:noAutofit/>
          </a:bodyPr>
          <a:lstStyle/>
          <a:p>
            <a:pPr fontAlgn="base"/>
            <a:r>
              <a:rPr lang="ru-RU" sz="1800" b="1" dirty="0" smtClean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</a:rPr>
              <a:t>Скажите, откуда я взялся? Я всем задавал вопрос.</a:t>
            </a:r>
            <a:br>
              <a:rPr lang="ru-RU" sz="1800" b="1" dirty="0" smtClean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</a:rPr>
            </a:br>
            <a:r>
              <a:rPr lang="ru-RU" sz="1800" b="1" dirty="0" smtClean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</a:rPr>
              <a:t>А дедушка мне ответил: - Нам аист тебя принес.</a:t>
            </a:r>
            <a:br>
              <a:rPr lang="ru-RU" sz="1800" b="1" dirty="0" smtClean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</a:rPr>
            </a:br>
            <a:r>
              <a:rPr lang="ru-RU" sz="1800" b="1" dirty="0" smtClean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</a:rPr>
              <a:t>А бабушка мне сказала: - В капусте тебя нашли.</a:t>
            </a:r>
            <a:br>
              <a:rPr lang="ru-RU" sz="1800" b="1" dirty="0" smtClean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</a:rPr>
            </a:br>
            <a:r>
              <a:rPr lang="ru-RU" sz="1800" b="1" dirty="0" smtClean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</a:rPr>
              <a:t>А дядя шутил: - С вокзала В корзинке тебя принесли.</a:t>
            </a:r>
            <a:br>
              <a:rPr lang="ru-RU" sz="1800" b="1" dirty="0" smtClean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</a:rPr>
            </a:br>
            <a:r>
              <a:rPr lang="ru-RU" sz="1800" b="1" dirty="0" smtClean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</a:rPr>
              <a:t>Я знаю, неправда это, Мама меня родила,</a:t>
            </a:r>
            <a:br>
              <a:rPr lang="ru-RU" sz="1800" b="1" dirty="0" smtClean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</a:rPr>
            </a:br>
            <a:r>
              <a:rPr lang="ru-RU" sz="1800" b="1" dirty="0" smtClean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</a:rPr>
              <a:t>Я только не знаю ответа, Где мама меня взяла.</a:t>
            </a:r>
            <a:br>
              <a:rPr lang="ru-RU" sz="1800" b="1" dirty="0" smtClean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</a:rPr>
            </a:br>
            <a:r>
              <a:rPr lang="ru-RU" sz="1800" b="1" dirty="0" smtClean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</a:rPr>
              <a:t>Сестра на меня ворчала: - Ты голову всем вскружил.</a:t>
            </a:r>
            <a:br>
              <a:rPr lang="ru-RU" sz="1800" b="1" dirty="0" smtClean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</a:rPr>
            </a:br>
            <a:r>
              <a:rPr lang="ru-RU" sz="1800" b="1" dirty="0" smtClean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</a:rPr>
              <a:t>А я начинал сначала: - А где я до мамы жил?</a:t>
            </a:r>
            <a:br>
              <a:rPr lang="ru-RU" sz="1800" b="1" dirty="0" smtClean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</a:rPr>
            </a:br>
            <a:r>
              <a:rPr lang="ru-RU" sz="1800" b="1" dirty="0" smtClean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</a:rPr>
              <a:t>Никто это тайну из взрослых Мне так объяснить и не смог.</a:t>
            </a:r>
            <a:br>
              <a:rPr lang="ru-RU" sz="1800" b="1" dirty="0" smtClean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</a:rPr>
            </a:br>
            <a:r>
              <a:rPr lang="ru-RU" sz="1800" b="1" dirty="0" smtClean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</a:rPr>
              <a:t>Лишь мама ответила просто: -ТЫ ЖИЛ В МОЕМ СЕРДЦЕ, СЫНОК!</a:t>
            </a:r>
            <a:br>
              <a:rPr lang="ru-RU" sz="1800" b="1" dirty="0" smtClean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</a:rPr>
            </a:br>
            <a:r>
              <a:rPr lang="ru-RU" sz="1800" b="1" dirty="0" smtClean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</a:rPr>
              <a:t/>
            </a:r>
            <a:br>
              <a:rPr lang="ru-RU" sz="1800" b="1" dirty="0" smtClean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</a:rPr>
            </a:br>
            <a:r>
              <a:rPr lang="ru-RU" sz="1800" b="1" dirty="0" smtClean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</a:rPr>
              <a:t/>
            </a:r>
            <a:br>
              <a:rPr lang="ru-RU" sz="1800" b="1" dirty="0" smtClean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</a:rPr>
            </a:br>
            <a:endParaRPr lang="ru-RU" sz="1800" b="1" dirty="0">
              <a:solidFill>
                <a:schemeClr val="bg1"/>
              </a:solidFill>
              <a:latin typeface="Cambria Math" pitchFamily="18" charset="0"/>
              <a:ea typeface="Cambria Math" pitchFamily="18" charset="0"/>
            </a:endParaRPr>
          </a:p>
        </p:txBody>
      </p:sp>
      <p:pic>
        <p:nvPicPr>
          <p:cNvPr id="4" name="Рисунок 3" descr="H:\средняягр 8 марта\IMG_156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3789040"/>
            <a:ext cx="3837949" cy="2880000"/>
          </a:xfrm>
          <a:prstGeom prst="ellipse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5" name="Picture 3" descr="C:\Documents and Settings\Admin\Мои документы\кораблик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5013176"/>
            <a:ext cx="1907704" cy="1844824"/>
          </a:xfrm>
          <a:prstGeom prst="rect">
            <a:avLst/>
          </a:prstGeom>
          <a:noFill/>
        </p:spPr>
      </p:pic>
      <p:pic>
        <p:nvPicPr>
          <p:cNvPr id="6" name="Picture 3" descr="C:\Documents and Settings\Admin\Мои документы\кораблик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6296" y="0"/>
            <a:ext cx="1907704" cy="18448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052737"/>
            <a:ext cx="7772400" cy="2547714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</a:rPr>
              <a:t>Поздравляем наших мам, обещаем честно вам:</a:t>
            </a:r>
            <a:br>
              <a:rPr lang="ru-RU" sz="2000" b="1" dirty="0" smtClean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</a:rPr>
            </a:br>
            <a:r>
              <a:rPr lang="ru-RU" sz="2000" b="1" dirty="0" smtClean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</a:rPr>
              <a:t>баловаться мы не будем, и про ссоры позабудем!</a:t>
            </a:r>
            <a:br>
              <a:rPr lang="ru-RU" sz="2000" b="1" dirty="0" smtClean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</a:rPr>
            </a:br>
            <a:r>
              <a:rPr lang="ru-RU" sz="2000" b="1" dirty="0" smtClean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</a:rPr>
              <a:t>Мы готовились, старались, песен много изучали,</a:t>
            </a:r>
            <a:br>
              <a:rPr lang="ru-RU" sz="2000" b="1" dirty="0" smtClean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</a:rPr>
            </a:br>
            <a:r>
              <a:rPr lang="ru-RU" sz="2000" b="1" dirty="0" smtClean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</a:rPr>
              <a:t>и </a:t>
            </a:r>
            <a:r>
              <a:rPr lang="ru-RU" sz="2000" b="1" dirty="0" err="1" smtClean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</a:rPr>
              <a:t>сюрпризик</a:t>
            </a:r>
            <a:r>
              <a:rPr lang="ru-RU" sz="2000" b="1" dirty="0" smtClean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</a:rPr>
              <a:t> есть у вас, вы увидите сейчас!</a:t>
            </a:r>
            <a:br>
              <a:rPr lang="ru-RU" sz="2000" b="1" dirty="0" smtClean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</a:rPr>
            </a:br>
            <a:r>
              <a:rPr lang="ru-RU" sz="2000" b="1" dirty="0" smtClean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</a:rPr>
              <a:t>На речную прогулку мы мам пригласили, </a:t>
            </a:r>
            <a:br>
              <a:rPr lang="ru-RU" sz="2000" b="1" dirty="0" smtClean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</a:rPr>
            </a:br>
            <a:r>
              <a:rPr lang="ru-RU" sz="2000" b="1" dirty="0" smtClean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</a:rPr>
              <a:t>кораблик на память мы ей </a:t>
            </a:r>
            <a:r>
              <a:rPr lang="ru-RU" sz="2000" b="1" dirty="0" err="1" smtClean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</a:rPr>
              <a:t>смастаерили</a:t>
            </a:r>
            <a:r>
              <a:rPr lang="ru-RU" sz="2000" b="1" dirty="0" smtClean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</a:rPr>
              <a:t/>
            </a:r>
            <a:br>
              <a:rPr lang="ru-RU" sz="2000" b="1" dirty="0" smtClean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</a:rPr>
            </a:br>
            <a:r>
              <a:rPr lang="ru-RU" sz="2000" b="1" dirty="0" smtClean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</a:rPr>
              <a:t>плыви, мой кораблик, и маме неси</a:t>
            </a:r>
            <a:br>
              <a:rPr lang="ru-RU" sz="2000" b="1" dirty="0" smtClean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</a:rPr>
            </a:br>
            <a:r>
              <a:rPr lang="ru-RU" sz="2000" b="1" dirty="0" smtClean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</a:rPr>
              <a:t>слова самой ласковой, нежной любви!</a:t>
            </a:r>
            <a:br>
              <a:rPr lang="ru-RU" sz="2000" b="1" dirty="0" smtClean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</a:rPr>
            </a:br>
            <a:r>
              <a:rPr lang="ru-RU" sz="2000" b="1" dirty="0" smtClean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</a:rPr>
              <a:t>Пусть кораблик мечты ее сердце согреет</a:t>
            </a:r>
            <a:br>
              <a:rPr lang="ru-RU" sz="2000" b="1" dirty="0" smtClean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</a:rPr>
            </a:br>
            <a:r>
              <a:rPr lang="ru-RU" sz="2000" b="1" dirty="0" smtClean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</a:rPr>
              <a:t>пусть она никогда – </a:t>
            </a:r>
            <a:r>
              <a:rPr lang="ru-RU" sz="2000" b="1" dirty="0" err="1" smtClean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</a:rPr>
              <a:t>никогда</a:t>
            </a:r>
            <a:r>
              <a:rPr lang="ru-RU" sz="2000" b="1" dirty="0" smtClean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</a:rPr>
              <a:t> не болеет.</a:t>
            </a:r>
            <a:br>
              <a:rPr lang="ru-RU" sz="2000" b="1" dirty="0" smtClean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</a:rPr>
            </a:br>
            <a:r>
              <a:rPr lang="ru-RU" sz="2000" b="1" dirty="0" smtClean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</a:rPr>
              <a:t>Каждой маме кораблик пусть дарит тепло,</a:t>
            </a:r>
            <a:br>
              <a:rPr lang="ru-RU" sz="2000" b="1" dirty="0" smtClean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</a:rPr>
            </a:br>
            <a:r>
              <a:rPr lang="ru-RU" sz="2000" b="1" dirty="0" smtClean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</a:rPr>
              <a:t>хором скажем, что мы очень любим ее!</a:t>
            </a:r>
            <a:br>
              <a:rPr lang="ru-RU" sz="2000" b="1" dirty="0" smtClean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</a:rPr>
            </a:br>
            <a:endParaRPr lang="ru-RU" sz="2000" b="1" dirty="0">
              <a:solidFill>
                <a:schemeClr val="bg1"/>
              </a:solidFill>
              <a:latin typeface="Cambria Math" pitchFamily="18" charset="0"/>
              <a:ea typeface="Cambria Math" pitchFamily="18" charset="0"/>
            </a:endParaRPr>
          </a:p>
        </p:txBody>
      </p:sp>
      <p:pic>
        <p:nvPicPr>
          <p:cNvPr id="4" name="Picture 3" descr="C:\Documents and Settings\Admin\Мои документы\кораблик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5013176"/>
            <a:ext cx="1907704" cy="1844824"/>
          </a:xfrm>
          <a:prstGeom prst="rect">
            <a:avLst/>
          </a:prstGeom>
          <a:noFill/>
        </p:spPr>
      </p:pic>
      <p:pic>
        <p:nvPicPr>
          <p:cNvPr id="5" name="Picture 3" descr="C:\Documents and Settings\Admin\Мои документы\кораблик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6296" y="0"/>
            <a:ext cx="1907704" cy="1844824"/>
          </a:xfrm>
          <a:prstGeom prst="rect">
            <a:avLst/>
          </a:prstGeom>
          <a:noFill/>
        </p:spPr>
      </p:pic>
      <p:pic>
        <p:nvPicPr>
          <p:cNvPr id="6" name="Рисунок 5" descr="H:\средняягр 8 марта\IMG_157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40" y="4221088"/>
            <a:ext cx="3168352" cy="2160000"/>
          </a:xfrm>
          <a:prstGeom prst="ellipse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Documents and Settings\Admin\Мои документы\кораблик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5013176"/>
            <a:ext cx="1907704" cy="1844824"/>
          </a:xfrm>
          <a:prstGeom prst="rect">
            <a:avLst/>
          </a:prstGeom>
          <a:noFill/>
        </p:spPr>
      </p:pic>
      <p:pic>
        <p:nvPicPr>
          <p:cNvPr id="5" name="Picture 3" descr="C:\Documents and Settings\Admin\Мои документы\кораблик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6296" y="0"/>
            <a:ext cx="1907704" cy="1844824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043608" y="2708920"/>
            <a:ext cx="76328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 smtClean="0">
                <a:solidFill>
                  <a:srgbClr val="C00000"/>
                </a:solidFill>
                <a:latin typeface="Monotype Corsiva" pitchFamily="66" charset="0"/>
              </a:rPr>
              <a:t>Спасибо за внимание!</a:t>
            </a:r>
            <a:endParaRPr lang="ru-RU" sz="5400" dirty="0">
              <a:solidFill>
                <a:srgbClr val="C0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226</TotalTime>
  <Words>79</Words>
  <Application>Microsoft Office PowerPoint</Application>
  <PresentationFormat>Экран (4:3)</PresentationFormat>
  <Paragraphs>16</Paragraphs>
  <Slides>9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Слайд 2</vt:lpstr>
      <vt:lpstr>Смотрите, впереди Мамин причал! Наша мама – как весна: то, как солнце засмеется, то, как легкий ветерок, головы моей коснется! Подрастем и будем сами мы заботиться о маме, а пока доставим ей радость песенкой своей!</vt:lpstr>
      <vt:lpstr>Остановка: «Цветочная поляна». Сколько подснежников выросло на этой поляне, давайте остановимся и полюбуемся!  Солнце елочки пригрело, сосны и валежники,  на полянку вышли смело первые подснежники на проталинке стоят, на ветру качаются, Будто звездочки горят,  солнцу улыбаются! </vt:lpstr>
      <vt:lpstr>Перед нами чудесная солнечная  поляна!  Здесь на самом берегу прекрасная танцевальная площадка: «Бухта танцевальная!»</vt:lpstr>
      <vt:lpstr>В садике чудесно, садик я люблю! Только вечерами очень маму …. Мамочка присядет, и к щеке прижмет, нежно поцелует, тихо мне шепнет: Милый челочек, так устала, я,  Милый человечек, как люблю тебя!        </vt:lpstr>
      <vt:lpstr>Скажите, откуда я взялся? Я всем задавал вопрос. А дедушка мне ответил: - Нам аист тебя принес. А бабушка мне сказала: - В капусте тебя нашли. А дядя шутил: - С вокзала В корзинке тебя принесли. Я знаю, неправда это, Мама меня родила, Я только не знаю ответа, Где мама меня взяла. Сестра на меня ворчала: - Ты голову всем вскружил. А я начинал сначала: - А где я до мамы жил? Никто это тайну из взрослых Мне так объяснить и не смог. Лишь мама ответила просто: -ТЫ ЖИЛ В МОЕМ СЕРДЦЕ, СЫНОК!   </vt:lpstr>
      <vt:lpstr>Поздравляем наших мам, обещаем честно вам: баловаться мы не будем, и про ссоры позабудем! Мы готовились, старались, песен много изучали, и сюрпризик есть у вас, вы увидите сейчас! На речную прогулку мы мам пригласили,  кораблик на память мы ей смастаерили плыви, мой кораблик, и маме неси слова самой ласковой, нежной любви! Пусть кораблик мечты ее сердце согреет пусть она никогда – никогда не болеет. Каждой маме кораблик пусть дарит тепло, хором скажем, что мы очень любим ее! </vt:lpstr>
      <vt:lpstr>Слайд 9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26</cp:revision>
  <dcterms:created xsi:type="dcterms:W3CDTF">2016-03-18T04:53:55Z</dcterms:created>
  <dcterms:modified xsi:type="dcterms:W3CDTF">2016-03-25T04:52:45Z</dcterms:modified>
</cp:coreProperties>
</file>