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62" r:id="rId6"/>
    <p:sldId id="268" r:id="rId7"/>
    <p:sldId id="259" r:id="rId8"/>
    <p:sldId id="267" r:id="rId9"/>
    <p:sldId id="260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Для оформ-я\art_bulletin-board--02_02-192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820472" cy="602416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9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Мастер –класс:</a:t>
            </a:r>
            <a:br>
              <a:rPr lang="ru-RU" sz="49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49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ЛЭПБУК</a:t>
            </a:r>
            <a:br>
              <a:rPr lang="ru-RU" sz="49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49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- одна из форм совместной деятельности детей и взрослых</a:t>
            </a:r>
            <a:r>
              <a:rPr lang="ru-RU" sz="33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33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33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33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33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          </a:t>
            </a:r>
            <a:r>
              <a:rPr lang="ru-RU" sz="27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Абрамова  Инна Александровна</a:t>
            </a:r>
            <a:br>
              <a:rPr lang="ru-RU" sz="27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7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               воспитатель </a:t>
            </a:r>
            <a:br>
              <a:rPr lang="ru-RU" sz="27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7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МАУДО «Детский сад №8»</a:t>
            </a:r>
            <a:r>
              <a:rPr lang="ru-RU" sz="27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7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3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3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33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4725144"/>
            <a:ext cx="1733550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529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funlib.ru/cimg/2014/101617/095065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14393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optours.info/w/r72/files/aim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rod37.ru/files/news/photos/38440/1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57167"/>
            <a:ext cx="8715436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i="1" dirty="0" err="1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Лэпбук</a:t>
            </a:r>
            <a:r>
              <a:rPr lang="ru-RU" i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- (</a:t>
            </a:r>
            <a:r>
              <a:rPr lang="en-US" i="1" dirty="0" err="1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lapbook</a:t>
            </a:r>
            <a:r>
              <a:rPr lang="en-US" i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)</a:t>
            </a:r>
            <a:r>
              <a:rPr lang="ru-RU" i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- наколенная книга</a:t>
            </a:r>
            <a:endParaRPr lang="ru-RU" i="1" dirty="0">
              <a:solidFill>
                <a:srgbClr val="0070C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3527392"/>
            <a:ext cx="2067406" cy="3108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3494833"/>
            <a:ext cx="2261386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716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Лэпбук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: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помогает ребенку по своему желанию организовать информацию по изучаемой теме, понимать и запоминать материал;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это отличный способ для повторения пройденного;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дети учатся самостоятельно собирать и организовывать информацию;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хорошо подходит для индивидуальных и групповых занятий;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его создание- это просто интересно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14441"/>
            <a:ext cx="8229600" cy="269748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3080" y="188640"/>
            <a:ext cx="8280920" cy="5064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Этапы создания: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1 этап: определение темы и составление плана ( дети и педагоги);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2 этап: сбор информации (дети, педагоги, родители);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3 этап: распечатка иллюстраций и лексической информации (педагоги, родители);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4 этап: оформление и сборка </a:t>
            </a:r>
            <a:r>
              <a:rPr lang="ru-RU" sz="2800" i="1" dirty="0" err="1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лэпбука</a:t>
            </a:r>
            <a:r>
              <a:rPr lang="ru-RU" sz="2400" i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.</a:t>
            </a:r>
            <a:endParaRPr lang="ru-RU" sz="2400" i="1" dirty="0">
              <a:solidFill>
                <a:srgbClr val="0070C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29198"/>
            <a:ext cx="1975602" cy="2089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44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7112" y="2839244"/>
            <a:ext cx="2009775" cy="2047875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24944"/>
            <a:ext cx="2448272" cy="2494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8662" y="3233605"/>
            <a:ext cx="8215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844825"/>
            <a:ext cx="55446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Весна, весна красная! </a:t>
            </a:r>
            <a:b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Приди, весна, с радостью. </a:t>
            </a:r>
            <a:b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С радостью, радостью, </a:t>
            </a:r>
            <a:b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С великою милостью: </a:t>
            </a:r>
            <a:b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Уроди лен высокий, </a:t>
            </a:r>
            <a:b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i="1" dirty="0">
                <a:solidFill>
                  <a:srgbClr val="0070C0"/>
                </a:solidFill>
                <a:latin typeface="Arial Black" pitchFamily="34" charset="0"/>
              </a:rPr>
              <a:t>Рожь, овес хороший</a:t>
            </a:r>
            <a:r>
              <a:rPr lang="ru-RU" sz="28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61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484784"/>
            <a:ext cx="6768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accent1"/>
                </a:solidFill>
                <a:latin typeface="Arial Black" pitchFamily="34" charset="0"/>
              </a:rPr>
              <a:t>Мы думали, масленица семь недель, а она только семь денечков</a:t>
            </a:r>
          </a:p>
          <a:p>
            <a:r>
              <a:rPr lang="ru-RU" sz="2800" i="1" dirty="0">
                <a:solidFill>
                  <a:schemeClr val="accent1"/>
                </a:solidFill>
                <a:latin typeface="Arial Black" pitchFamily="34" charset="0"/>
              </a:rPr>
              <a:t>На Масленой повеселись, да блинком угостись</a:t>
            </a:r>
          </a:p>
          <a:p>
            <a:r>
              <a:rPr lang="ru-RU" sz="2800" i="1" dirty="0">
                <a:solidFill>
                  <a:schemeClr val="accent1"/>
                </a:solidFill>
                <a:latin typeface="Arial Black" pitchFamily="34" charset="0"/>
              </a:rPr>
              <a:t>На </a:t>
            </a:r>
            <a:r>
              <a:rPr lang="ru-RU" sz="2800" i="1" dirty="0" smtClean="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ru-RU" sz="2800" i="1" dirty="0">
                <a:solidFill>
                  <a:schemeClr val="accent1"/>
                </a:solidFill>
                <a:latin typeface="Arial Black" pitchFamily="34" charset="0"/>
              </a:rPr>
              <a:t>горах покататься, в блинах поваляться.</a:t>
            </a:r>
          </a:p>
          <a:p>
            <a:r>
              <a:rPr lang="ru-RU" sz="2800" i="1" dirty="0">
                <a:solidFill>
                  <a:schemeClr val="accent1"/>
                </a:solidFill>
                <a:latin typeface="Arial Black" pitchFamily="34" charset="0"/>
              </a:rPr>
              <a:t>Не все коту Масленица, бывает и Великий пост</a:t>
            </a:r>
          </a:p>
          <a:p>
            <a:r>
              <a:rPr lang="ru-RU" sz="2800" i="1" dirty="0">
                <a:solidFill>
                  <a:schemeClr val="accent1"/>
                </a:solidFill>
                <a:latin typeface="Arial Black" pitchFamily="34" charset="0"/>
              </a:rPr>
              <a:t>Не житье - бытье, а Масленица</a:t>
            </a:r>
          </a:p>
        </p:txBody>
      </p:sp>
    </p:spTree>
    <p:extLst>
      <p:ext uri="{BB962C8B-B14F-4D97-AF65-F5344CB8AC3E}">
        <p14:creationId xmlns:p14="http://schemas.microsoft.com/office/powerpoint/2010/main" xmlns="" val="213903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13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980728"/>
            <a:ext cx="7919146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Солнышко красно,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Гори, гори ясно!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Встанем вместе в хоровод,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Солнце пусть быстрей придет!</a:t>
            </a:r>
            <a:endParaRPr lang="ru-RU" sz="2800" i="1" dirty="0">
              <a:solidFill>
                <a:srgbClr val="0070C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53744"/>
            <a:ext cx="2261386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4000504"/>
            <a:ext cx="3369568" cy="2246379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888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zvezdochkamadou.ucoz.ru/pedagogi/rehetnikova/kukly_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024842" cy="5534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8568952" cy="394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i="1" dirty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Что за место вы скажите,</a:t>
            </a:r>
          </a:p>
          <a:p>
            <a:pPr algn="ctr">
              <a:spcAft>
                <a:spcPts val="1000"/>
              </a:spcAft>
            </a:pPr>
            <a:r>
              <a:rPr lang="ru-RU" sz="2400" i="1" dirty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Как назвать его, друзья?</a:t>
            </a:r>
          </a:p>
          <a:p>
            <a:pPr algn="ctr">
              <a:spcAft>
                <a:spcPts val="1000"/>
              </a:spcAft>
            </a:pPr>
            <a:r>
              <a:rPr lang="ru-RU" sz="2400" i="1" dirty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Будто в модном магазине,</a:t>
            </a:r>
          </a:p>
          <a:p>
            <a:pPr algn="ctr">
              <a:spcAft>
                <a:spcPts val="1000"/>
              </a:spcAft>
            </a:pPr>
            <a:r>
              <a:rPr lang="ru-RU" sz="2400" i="1" dirty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Можно все купить всегда,</a:t>
            </a:r>
          </a:p>
          <a:p>
            <a:pPr algn="ctr">
              <a:spcAft>
                <a:spcPts val="1000"/>
              </a:spcAft>
            </a:pPr>
            <a:r>
              <a:rPr lang="ru-RU" sz="2400" i="1" dirty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Есть прилавки и витрины,</a:t>
            </a:r>
          </a:p>
          <a:p>
            <a:pPr algn="ctr">
              <a:spcAft>
                <a:spcPts val="1000"/>
              </a:spcAft>
            </a:pPr>
            <a:r>
              <a:rPr lang="ru-RU" sz="2400" i="1" dirty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Продавцы у них стоят,</a:t>
            </a:r>
          </a:p>
          <a:p>
            <a:pPr algn="ctr">
              <a:spcAft>
                <a:spcPts val="1000"/>
              </a:spcAft>
            </a:pPr>
            <a:r>
              <a:rPr lang="ru-RU" sz="2400" i="1" dirty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Раз в году они выходят,</a:t>
            </a:r>
          </a:p>
          <a:p>
            <a:pPr algn="ctr">
              <a:spcAft>
                <a:spcPts val="1000"/>
              </a:spcAft>
            </a:pPr>
            <a:r>
              <a:rPr lang="ru-RU" sz="2400" i="1" dirty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Сувениры продавать.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132" y="2780928"/>
            <a:ext cx="2261386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4286256"/>
            <a:ext cx="4304184" cy="24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34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158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Мастер –класс: ЛЭПБУК - одна из форм совместной деятельности детей и взрослых                   Абрамова  Инна Александровна                       воспитатель        МАУДО «Детский сад №8»  </vt:lpstr>
      <vt:lpstr> Лэпбук- (lapbook)- наколенная книга</vt:lpstr>
      <vt:lpstr>Лэпбук: - помогает ребенку по своему желанию организовать информацию по изучаемой теме, понимать и запоминать материал;  - это отличный способ для повторения пройденного;  - дети учатся самостоятельно собирать и организовывать информацию;  - хорошо подходит для индивидуальных и групповых занятий;  - его создание- это просто интересно!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Масленица идет, блин да мед несет. Масленица без блинов, именины без пирогов не бывают. Масленицу провожаем, света солнца ожидаем.  На горах покататься, в блинах поваляться. Продлись наша  маслена до воскресного дня. </dc:title>
  <dc:creator>123</dc:creator>
  <cp:lastModifiedBy>Ирина</cp:lastModifiedBy>
  <cp:revision>29</cp:revision>
  <dcterms:created xsi:type="dcterms:W3CDTF">2016-03-08T08:50:39Z</dcterms:created>
  <dcterms:modified xsi:type="dcterms:W3CDTF">2016-03-10T03:11:26Z</dcterms:modified>
</cp:coreProperties>
</file>