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32" r:id="rId2"/>
    <p:sldMasterId id="214748374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9" autoAdjust="0"/>
    <p:restoredTop sz="94671" autoAdjust="0"/>
  </p:normalViewPr>
  <p:slideViewPr>
    <p:cSldViewPr>
      <p:cViewPr>
        <p:scale>
          <a:sx n="75" d="100"/>
          <a:sy n="75" d="100"/>
        </p:scale>
        <p:origin x="-122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F4B-4F10-4A60-B167-4AA6FFEC9CAF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D407-8D29-4CBC-8531-DB68AEF2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F4B-4F10-4A60-B167-4AA6FFEC9CAF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D407-8D29-4CBC-8531-DB68AEF2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F4B-4F10-4A60-B167-4AA6FFEC9CAF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D407-8D29-4CBC-8531-DB68AEF23013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F4B-4F10-4A60-B167-4AA6FFEC9CAF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D407-8D29-4CBC-8531-DB68AEF2301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F4B-4F10-4A60-B167-4AA6FFEC9CAF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D407-8D29-4CBC-8531-DB68AEF2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F4B-4F10-4A60-B167-4AA6FFEC9CAF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D407-8D29-4CBC-8531-DB68AEF2301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F4B-4F10-4A60-B167-4AA6FFEC9CAF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D407-8D29-4CBC-8531-DB68AEF2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F4B-4F10-4A60-B167-4AA6FFEC9CAF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D407-8D29-4CBC-8531-DB68AEF2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F4B-4F10-4A60-B167-4AA6FFEC9CAF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D407-8D29-4CBC-8531-DB68AEF2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F4B-4F10-4A60-B167-4AA6FFEC9CAF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D407-8D29-4CBC-8531-DB68AEF2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F4B-4F10-4A60-B167-4AA6FFEC9CAF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D407-8D29-4CBC-8531-DB68AEF2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F4B-4F10-4A60-B167-4AA6FFEC9CAF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D407-8D29-4CBC-8531-DB68AEF2301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F4B-4F10-4A60-B167-4AA6FFEC9CAF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4BBD407-8D29-4CBC-8531-DB68AEF2301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F4B-4F10-4A60-B167-4AA6FFEC9CAF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D407-8D29-4CBC-8531-DB68AEF2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F4B-4F10-4A60-B167-4AA6FFEC9CAF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D407-8D29-4CBC-8531-DB68AEF2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B45F4B-4F10-4A60-B167-4AA6FFEC9CAF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4BBD407-8D29-4CBC-8531-DB68AEF2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45F4B-4F10-4A60-B167-4AA6FFEC9CAF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BBD407-8D29-4CBC-8531-DB68AEF2301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45F4B-4F10-4A60-B167-4AA6FFEC9CAF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BBD407-8D29-4CBC-8531-DB68AEF2301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45F4B-4F10-4A60-B167-4AA6FFEC9CAF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BBD407-8D29-4CBC-8531-DB68AEF2301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45F4B-4F10-4A60-B167-4AA6FFEC9CAF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BBD407-8D29-4CBC-8531-DB68AEF2301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45F4B-4F10-4A60-B167-4AA6FFEC9CAF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BBD407-8D29-4CBC-8531-DB68AEF2301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45F4B-4F10-4A60-B167-4AA6FFEC9CAF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BBD407-8D29-4CBC-8531-DB68AEF2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F4B-4F10-4A60-B167-4AA6FFEC9CAF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D407-8D29-4CBC-8531-DB68AEF2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0B45F4B-4F10-4A60-B167-4AA6FFEC9CAF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BBD407-8D29-4CBC-8531-DB68AEF2301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B45F4B-4F10-4A60-B167-4AA6FFEC9CAF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4BBD407-8D29-4CBC-8531-DB68AEF2301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45F4B-4F10-4A60-B167-4AA6FFEC9CAF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BBD407-8D29-4CBC-8531-DB68AEF2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45F4B-4F10-4A60-B167-4AA6FFEC9CAF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BBD407-8D29-4CBC-8531-DB68AEF2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F4B-4F10-4A60-B167-4AA6FFEC9CAF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D407-8D29-4CBC-8531-DB68AEF2301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F4B-4F10-4A60-B167-4AA6FFEC9CAF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D407-8D29-4CBC-8531-DB68AEF2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F4B-4F10-4A60-B167-4AA6FFEC9CAF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D407-8D29-4CBC-8531-DB68AEF2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F4B-4F10-4A60-B167-4AA6FFEC9CAF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D407-8D29-4CBC-8531-DB68AEF2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F4B-4F10-4A60-B167-4AA6FFEC9CAF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D407-8D29-4CBC-8531-DB68AEF23013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F4B-4F10-4A60-B167-4AA6FFEC9CAF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D407-8D29-4CBC-8531-DB68AEF2301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0B45F4B-4F10-4A60-B167-4AA6FFEC9CAF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4BBD407-8D29-4CBC-8531-DB68AEF2301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B45F4B-4F10-4A60-B167-4AA6FFEC9CAF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BBD407-8D29-4CBC-8531-DB68AEF23013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0B45F4B-4F10-4A60-B167-4AA6FFEC9CAF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4BBD407-8D29-4CBC-8531-DB68AEF2301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448271"/>
          </a:xfrm>
        </p:spPr>
        <p:txBody>
          <a:bodyPr>
            <a:noAutofit/>
          </a:bodyPr>
          <a:lstStyle/>
          <a:p>
            <a:r>
              <a:rPr lang="ru-RU" sz="2400" b="1" dirty="0"/>
              <a:t>Презентация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Современные инновационные технологии в музыкальном воспитании дошкольников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(из опыта работы)</a:t>
            </a:r>
            <a:br>
              <a:rPr lang="ru-RU" sz="2400" dirty="0"/>
            </a:br>
            <a:r>
              <a:rPr lang="ru-RU" sz="2400" dirty="0"/>
              <a:t> 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3568" y="3645024"/>
            <a:ext cx="7772400" cy="24482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4077072"/>
            <a:ext cx="57241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Bef>
                <a:spcPct val="0"/>
              </a:spcBef>
            </a:pPr>
            <a:r>
              <a:rPr lang="ru-RU" sz="2400" dirty="0">
                <a:solidFill>
                  <a:prstClr val="black"/>
                </a:solidFill>
              </a:rPr>
              <a:t>Подготовила:</a:t>
            </a:r>
            <a:br>
              <a:rPr lang="ru-RU" sz="2400" dirty="0">
                <a:solidFill>
                  <a:prstClr val="black"/>
                </a:solidFill>
              </a:rPr>
            </a:br>
            <a:r>
              <a:rPr lang="ru-RU" sz="2400" dirty="0">
                <a:solidFill>
                  <a:prstClr val="black"/>
                </a:solidFill>
              </a:rPr>
              <a:t>Булатова О.Д. </a:t>
            </a:r>
            <a:br>
              <a:rPr lang="ru-RU" sz="2400" dirty="0">
                <a:solidFill>
                  <a:prstClr val="black"/>
                </a:solidFill>
              </a:rPr>
            </a:br>
            <a:r>
              <a:rPr lang="ru-RU" sz="2400" dirty="0">
                <a:solidFill>
                  <a:prstClr val="black"/>
                </a:solidFill>
              </a:rPr>
              <a:t>музыкальный руководитель</a:t>
            </a:r>
            <a:br>
              <a:rPr lang="ru-RU" sz="2400" dirty="0">
                <a:solidFill>
                  <a:prstClr val="black"/>
                </a:solidFill>
              </a:rPr>
            </a:br>
            <a:r>
              <a:rPr lang="ru-RU" sz="2400" dirty="0">
                <a:solidFill>
                  <a:prstClr val="black"/>
                </a:solidFill>
              </a:rPr>
              <a:t> высшей квалификационной категории</a:t>
            </a:r>
            <a:br>
              <a:rPr lang="ru-RU" sz="2400" dirty="0">
                <a:solidFill>
                  <a:prstClr val="black"/>
                </a:solidFill>
              </a:rPr>
            </a:br>
            <a:r>
              <a:rPr lang="ru-RU" sz="2400" dirty="0">
                <a:solidFill>
                  <a:prstClr val="black"/>
                </a:solidFill>
              </a:rPr>
              <a:t>2016 г.</a:t>
            </a:r>
            <a:br>
              <a:rPr lang="ru-RU" sz="2400" dirty="0">
                <a:solidFill>
                  <a:prstClr val="black"/>
                </a:solidFill>
              </a:rPr>
            </a:br>
            <a:endParaRPr lang="ru-RU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25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124744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Constantia" panose="02030602050306030303" pitchFamily="18" charset="0"/>
              </a:rPr>
              <a:t>Большое значение имеет </a:t>
            </a:r>
            <a:r>
              <a:rPr lang="ru-RU" sz="2000" b="1" dirty="0">
                <a:latin typeface="Constantia" panose="02030602050306030303" pitchFamily="18" charset="0"/>
              </a:rPr>
              <a:t>дыхательная гимнастика</a:t>
            </a:r>
            <a:r>
              <a:rPr lang="ru-RU" sz="2000" dirty="0">
                <a:latin typeface="Constantia" panose="02030602050306030303" pitchFamily="18" charset="0"/>
              </a:rPr>
              <a:t>, которая помогает развивать дыхательную систему и певческие способности детей. Новые технологии позволяют контролировать и регулировать процесс дыхания. Особенно эффективны игровые разминки с элементами двигательной активности.</a:t>
            </a:r>
          </a:p>
          <a:p>
            <a:r>
              <a:rPr lang="ru-RU" sz="2000" u="sng" dirty="0">
                <a:latin typeface="Constantia" panose="02030602050306030303" pitchFamily="18" charset="0"/>
              </a:rPr>
              <a:t>«Ёжик</a:t>
            </a:r>
            <a:r>
              <a:rPr lang="ru-RU" sz="2000" i="1" u="sng" dirty="0">
                <a:latin typeface="Constantia" panose="02030602050306030303" pitchFamily="18" charset="0"/>
              </a:rPr>
              <a:t>».</a:t>
            </a:r>
            <a:r>
              <a:rPr lang="ru-RU" sz="2000" i="1" dirty="0">
                <a:latin typeface="Constantia" panose="02030602050306030303" pitchFamily="18" charset="0"/>
              </a:rPr>
              <a:t>        Ёжик по лесу пошёл, под кустом грибок нашёл</a:t>
            </a:r>
            <a:r>
              <a:rPr lang="ru-RU" sz="2000" i="1" dirty="0" smtClean="0">
                <a:latin typeface="Constantia" panose="02030602050306030303" pitchFamily="18" charset="0"/>
              </a:rPr>
              <a:t>.</a:t>
            </a:r>
            <a:endParaRPr lang="ru-RU" sz="2000" dirty="0">
              <a:latin typeface="Constantia" panose="02030602050306030303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42740" y="3861048"/>
            <a:ext cx="67327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>
                <a:solidFill>
                  <a:prstClr val="black"/>
                </a:solidFill>
                <a:latin typeface="Constantia" panose="02030602050306030303" pitchFamily="18" charset="0"/>
              </a:rPr>
              <a:t>Поворот головы вправо-влево в ритме текста. Одновременно с каждым поворотом вдох носом: короткий, шумный </a:t>
            </a:r>
            <a:r>
              <a:rPr lang="ru-RU" sz="2000" i="1" dirty="0">
                <a:solidFill>
                  <a:prstClr val="black"/>
                </a:solidFill>
                <a:latin typeface="Constantia" panose="02030602050306030303" pitchFamily="18" charset="0"/>
              </a:rPr>
              <a:t>(как ёжик)</a:t>
            </a:r>
            <a:r>
              <a:rPr lang="ru-RU" sz="2000" dirty="0">
                <a:solidFill>
                  <a:prstClr val="black"/>
                </a:solidFill>
                <a:latin typeface="Constantia" panose="02030602050306030303" pitchFamily="18" charset="0"/>
              </a:rPr>
              <a:t>, с напряжением мышц всей носоглотки. Выдох мягкий, произвольный, через полуоткрытые губы (4-8 раз)</a:t>
            </a:r>
          </a:p>
        </p:txBody>
      </p:sp>
    </p:spTree>
    <p:extLst>
      <p:ext uri="{BB962C8B-B14F-4D97-AF65-F5344CB8AC3E}">
        <p14:creationId xmlns:p14="http://schemas.microsoft.com/office/powerpoint/2010/main" val="391187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Артикуляционная гимнастика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 </a:t>
            </a:r>
            <a:r>
              <a:rPr lang="ru-RU" dirty="0">
                <a:latin typeface="Constantia" panose="02030602050306030303" pitchFamily="18" charset="0"/>
              </a:rPr>
              <a:t>в игровой форме помогает устранить напряжение и скованность артикуляционных мышц; развить мимику; выразительную дикцию; обеспечить подвижность мышц языка, губ, щёк, челюсти. К современным технологиям артикуляционной гимнастики относятся:</a:t>
            </a:r>
          </a:p>
          <a:p>
            <a:r>
              <a:rPr lang="ru-RU" dirty="0">
                <a:latin typeface="Constantia" panose="02030602050306030303" pitchFamily="18" charset="0"/>
              </a:rPr>
              <a:t>-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речевые игры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 </a:t>
            </a:r>
            <a:r>
              <a:rPr lang="ru-RU" dirty="0">
                <a:latin typeface="Constantia" panose="02030602050306030303" pitchFamily="18" charset="0"/>
              </a:rPr>
              <a:t>(игра звуками своего голоса). К звучанию добавляются музыкальные инструменты, звучащие жесты, движение, пластика, что позволяет детям овладевать всеми выразительными средствами музыки;</a:t>
            </a:r>
          </a:p>
          <a:p>
            <a:r>
              <a:rPr lang="ru-RU" dirty="0">
                <a:latin typeface="Constantia" panose="02030602050306030303" pitchFamily="18" charset="0"/>
              </a:rPr>
              <a:t>-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развивающие игры с голосом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 </a:t>
            </a:r>
            <a:r>
              <a:rPr lang="ru-RU" dirty="0">
                <a:latin typeface="Constantia" panose="02030602050306030303" pitchFamily="18" charset="0"/>
              </a:rPr>
              <a:t>(подражание звукам окружающего мира). Эти упражнения помогают сопоставлять и воспроизводить интонации различной высоты и </a:t>
            </a:r>
            <a:r>
              <a:rPr lang="ru-RU" dirty="0" err="1">
                <a:latin typeface="Constantia" panose="02030602050306030303" pitchFamily="18" charset="0"/>
              </a:rPr>
              <a:t>звуковысотной</a:t>
            </a:r>
            <a:r>
              <a:rPr lang="ru-RU" dirty="0">
                <a:latin typeface="Constantia" panose="02030602050306030303" pitchFamily="18" charset="0"/>
              </a:rPr>
              <a:t> направленности.</a:t>
            </a:r>
          </a:p>
          <a:p>
            <a:r>
              <a:rPr lang="ru-RU" dirty="0">
                <a:latin typeface="Constantia" panose="02030602050306030303" pitchFamily="18" charset="0"/>
              </a:rPr>
              <a:t>-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речевые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ритмо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-интонационные игры и упражнения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 </a:t>
            </a:r>
            <a:r>
              <a:rPr lang="ru-RU" dirty="0">
                <a:latin typeface="Constantia" panose="02030602050306030303" pitchFamily="18" charset="0"/>
              </a:rPr>
              <a:t>(развивают интонационный слух). Такие игры способствуют формированию естественного звучания голоса, развивают свободу и непосредственность общения.</a:t>
            </a:r>
          </a:p>
          <a:p>
            <a:r>
              <a:rPr lang="ru-RU" dirty="0">
                <a:latin typeface="Constantia" panose="02030602050306030303" pitchFamily="18" charset="0"/>
              </a:rPr>
              <a:t>-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ритмодекламация</a:t>
            </a:r>
            <a:r>
              <a:rPr lang="ru-RU" dirty="0">
                <a:latin typeface="Constantia" panose="02030602050306030303" pitchFamily="18" charset="0"/>
              </a:rPr>
              <a:t> (чёткое произнесение текста в заданном ритме). С помощью </a:t>
            </a:r>
            <a:r>
              <a:rPr lang="ru-RU" dirty="0" err="1">
                <a:latin typeface="Constantia" panose="02030602050306030303" pitchFamily="18" charset="0"/>
              </a:rPr>
              <a:t>ритмодекламации</a:t>
            </a:r>
            <a:r>
              <a:rPr lang="ru-RU" dirty="0">
                <a:latin typeface="Constantia" panose="02030602050306030303" pitchFamily="18" charset="0"/>
              </a:rPr>
              <a:t> формируется интонационная выразительность голоса, развивается произношение и дикция.</a:t>
            </a:r>
          </a:p>
          <a:p>
            <a:r>
              <a:rPr lang="ru-RU" dirty="0">
                <a:latin typeface="Constantia" panose="02030602050306030303" pitchFamily="18" charset="0"/>
              </a:rPr>
              <a:t>-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речевая зарядка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 </a:t>
            </a:r>
            <a:r>
              <a:rPr lang="ru-RU" dirty="0">
                <a:latin typeface="Constantia" panose="02030602050306030303" pitchFamily="18" charset="0"/>
              </a:rPr>
              <a:t>(подготовка голоса к речи и пению). Такая деятельность улучшает координацию слуха и голоса. Выполняется сидя, стоя, в движении и т.д.</a:t>
            </a:r>
          </a:p>
        </p:txBody>
      </p:sp>
    </p:spTree>
    <p:extLst>
      <p:ext uri="{BB962C8B-B14F-4D97-AF65-F5344CB8AC3E}">
        <p14:creationId xmlns:p14="http://schemas.microsoft.com/office/powerpoint/2010/main" val="169468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04664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Constantia" panose="02030602050306030303" pitchFamily="18" charset="0"/>
              </a:rPr>
              <a:t>Для укрепления и охраны голосового аппарата детей дошкольного возраста используются </a:t>
            </a:r>
            <a:r>
              <a:rPr lang="ru-RU" sz="3200" b="1" dirty="0" err="1">
                <a:latin typeface="Constantia" panose="02030602050306030303" pitchFamily="18" charset="0"/>
              </a:rPr>
              <a:t>фонопедические</a:t>
            </a:r>
            <a:r>
              <a:rPr lang="ru-RU" sz="3200" b="1" dirty="0">
                <a:latin typeface="Constantia" panose="02030602050306030303" pitchFamily="18" charset="0"/>
              </a:rPr>
              <a:t> упражнения</a:t>
            </a:r>
            <a:r>
              <a:rPr lang="ru-RU" sz="3200" dirty="0">
                <a:latin typeface="Constantia" panose="02030602050306030303" pitchFamily="18" charset="0"/>
              </a:rPr>
              <a:t>(по разработкам </a:t>
            </a:r>
            <a:r>
              <a:rPr lang="ru-RU" sz="3200" dirty="0" err="1">
                <a:latin typeface="Constantia" panose="02030602050306030303" pitchFamily="18" charset="0"/>
              </a:rPr>
              <a:t>М.Картушиной</a:t>
            </a:r>
            <a:r>
              <a:rPr lang="ru-RU" sz="3200" dirty="0">
                <a:latin typeface="Constantia" panose="02030602050306030303" pitchFamily="18" charset="0"/>
              </a:rPr>
              <a:t>, </a:t>
            </a:r>
            <a:r>
              <a:rPr lang="ru-RU" sz="3200" dirty="0" err="1">
                <a:latin typeface="Constantia" panose="02030602050306030303" pitchFamily="18" charset="0"/>
              </a:rPr>
              <a:t>В.Емельянова</a:t>
            </a:r>
            <a:r>
              <a:rPr lang="ru-RU" sz="3200" dirty="0">
                <a:latin typeface="Constantia" panose="02030602050306030303" pitchFamily="18" charset="0"/>
              </a:rPr>
              <a:t>), целью которых является активизация фонационного выдоха, то есть связь голоса с дыханием, отличающимся по энергетическим затратам от речевого.</a:t>
            </a:r>
          </a:p>
        </p:txBody>
      </p:sp>
    </p:spTree>
    <p:extLst>
      <p:ext uri="{BB962C8B-B14F-4D97-AF65-F5344CB8AC3E}">
        <p14:creationId xmlns:p14="http://schemas.microsoft.com/office/powerpoint/2010/main" val="52582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1196752"/>
            <a:ext cx="78488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Особый интерес у дошкольников вызывает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пальчиковая гимнастика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2400" dirty="0"/>
              <a:t>Пальчиковые игры и упражнения развивают речь, мелкую моторику рук, формируют образно-ассоциативное мышление. </a:t>
            </a:r>
            <a:r>
              <a:rPr lang="ru-RU" sz="2400" dirty="0" smtClean="0"/>
              <a:t>Музыкальные пальчиковые игры </a:t>
            </a:r>
            <a:r>
              <a:rPr lang="ru-RU" sz="2400" dirty="0"/>
              <a:t>помогают создавать благоприятную атмосферу, развивают фантазию  и воображение, вызывают у детей эмоциональный отклик. Ритмичные движения пальчиков и рук возбуждают речевые центры головного мозга, активизируют и стимулируют развитие речи, происходит тренировка зрительной памяти. При подборе музыкального материала  учитываются возрастные особенности дошкольников и объём детского внимания по принципу доступности.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0793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980728"/>
            <a:ext cx="828092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К современным инновационным технологиям относится использование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ИКТ</a:t>
            </a:r>
            <a:r>
              <a:rPr lang="ru-RU" sz="2400" dirty="0"/>
              <a:t>. Практически в каждом ДОУ сейчас ведётся работа с ПК, ММС и т.д. </a:t>
            </a:r>
            <a:r>
              <a:rPr lang="ru-RU" sz="2400" dirty="0" smtClean="0"/>
              <a:t>Применение </a:t>
            </a:r>
            <a:r>
              <a:rPr lang="ru-RU" sz="2400" dirty="0"/>
              <a:t> информационно-коммуникационных технологий </a:t>
            </a:r>
            <a:r>
              <a:rPr lang="ru-RU" sz="2400" dirty="0" smtClean="0"/>
              <a:t> </a:t>
            </a:r>
            <a:r>
              <a:rPr lang="ru-RU" sz="2400" dirty="0"/>
              <a:t>в работе с детьми  заключается в том, что педагоги используют в своей </a:t>
            </a:r>
            <a:r>
              <a:rPr lang="ru-RU" sz="2400" dirty="0" smtClean="0"/>
              <a:t>деятельности </a:t>
            </a:r>
            <a:r>
              <a:rPr lang="ru-RU" sz="2400" dirty="0" smtClean="0"/>
              <a:t> </a:t>
            </a:r>
            <a:r>
              <a:rPr lang="ru-RU" sz="2400" dirty="0"/>
              <a:t>мультимедийные возможности компьютера для повышения мотивации к обучению и облегчения усвоения детьми учебного материала различной направленности.  Мультимедийные презентации - это электронные диафильмы, включающие в себя анимацию,  аудио- и видеофрагменты с элементами интерактивности (реакцию на действия пользователя).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3266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980728"/>
            <a:ext cx="849694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Современный музыкальный руководитель обязательно включает в свой репертуар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пение по фонограмму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ru-RU" sz="2200" dirty="0"/>
              <a:t> Проводимые муниципальные вокальные конкурсы даже содержат в критериях условие использования качественной фонограммы.</a:t>
            </a:r>
            <a:r>
              <a:rPr lang="ru-RU" sz="2200" b="1" dirty="0"/>
              <a:t> </a:t>
            </a:r>
            <a:r>
              <a:rPr lang="ru-RU" sz="2200" dirty="0"/>
              <a:t>Это также является инновацией. Педагоги-музыканты знают, как сложно научить дошкольника такому исполнению. Поэтому существуют определённые условия для обучения пению под фонограмму детей дошкольного возраста. При подборе музыкального репертуара необходимо учитывать:</a:t>
            </a:r>
          </a:p>
          <a:p>
            <a:r>
              <a:rPr lang="ru-RU" sz="2200" dirty="0"/>
              <a:t>- соответствие возрастным возможностям ребёнка;</a:t>
            </a:r>
          </a:p>
          <a:p>
            <a:r>
              <a:rPr lang="ru-RU" sz="2200" dirty="0"/>
              <a:t>- удобство по голосовой тесситуре (охрану детского голоса);</a:t>
            </a:r>
          </a:p>
          <a:p>
            <a:r>
              <a:rPr lang="ru-RU" sz="2200" dirty="0"/>
              <a:t>- отсутствие труднопроизносимых слов и словосочетаний;</a:t>
            </a:r>
          </a:p>
          <a:p>
            <a:r>
              <a:rPr lang="ru-RU" sz="2200" dirty="0"/>
              <a:t>- яркость, выразительность мелодии, что представляет интерес для детей;</a:t>
            </a:r>
          </a:p>
          <a:p>
            <a:r>
              <a:rPr lang="ru-RU" sz="2200" dirty="0"/>
              <a:t>- доступность и несложность аккомпанемента, </a:t>
            </a:r>
          </a:p>
          <a:p>
            <a:r>
              <a:rPr lang="ru-RU" sz="2200" dirty="0"/>
              <a:t> - использование только </a:t>
            </a:r>
            <a:r>
              <a:rPr lang="ru-RU" sz="2200" dirty="0" smtClean="0"/>
              <a:t>качественной записи.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59241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2274838"/>
            <a:ext cx="81369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Вывод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: использование современных программ и технологий способствует обогащению педагогического опыта и является эффективным средством развития певческих, творческих способностей детей, ценным фактором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здоровьесбережения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 детей в дошкольных учреждениях.</a:t>
            </a:r>
          </a:p>
        </p:txBody>
      </p:sp>
    </p:spTree>
    <p:extLst>
      <p:ext uri="{BB962C8B-B14F-4D97-AF65-F5344CB8AC3E}">
        <p14:creationId xmlns:p14="http://schemas.microsoft.com/office/powerpoint/2010/main" val="225152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25202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2"/>
                </a:solidFill>
              </a:rPr>
              <a:t>Современные инновационные технологии в музыкальном воспитании дошкольников.</a:t>
            </a:r>
          </a:p>
        </p:txBody>
      </p:sp>
    </p:spTree>
    <p:extLst>
      <p:ext uri="{BB962C8B-B14F-4D97-AF65-F5344CB8AC3E}">
        <p14:creationId xmlns:p14="http://schemas.microsoft.com/office/powerpoint/2010/main" val="310255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1268760"/>
            <a:ext cx="7408333" cy="4896544"/>
          </a:xfrm>
        </p:spPr>
        <p:txBody>
          <a:bodyPr/>
          <a:lstStyle/>
          <a:p>
            <a:r>
              <a:rPr lang="ru-RU" sz="3000" dirty="0"/>
              <a:t>Цель музыкального воспитания в дошкольном учреждении: развитие музыкальных способностей воспитанников и обучающихся, овладение вокальными навыками, формирование музыкальной культуры личности как неотъемлемой части духовной культуры.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29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Достижению данной цели способствует решение  задач:</a:t>
            </a:r>
          </a:p>
          <a:p>
            <a:r>
              <a:rPr lang="ru-RU" i="1" dirty="0"/>
              <a:t>о</a:t>
            </a:r>
            <a:r>
              <a:rPr lang="ru-RU" i="1" dirty="0" smtClean="0"/>
              <a:t>бразовательных</a:t>
            </a:r>
            <a:r>
              <a:rPr lang="ru-RU" dirty="0" smtClean="0"/>
              <a:t> </a:t>
            </a:r>
            <a:r>
              <a:rPr lang="ru-RU" dirty="0"/>
              <a:t>- овладение вокально-певческими навыками: чистого интонирования, певческой дикции, артикуляции и дыхания;</a:t>
            </a:r>
          </a:p>
          <a:p>
            <a:r>
              <a:rPr lang="ru-RU" i="1" dirty="0"/>
              <a:t>развивающих</a:t>
            </a:r>
            <a:r>
              <a:rPr lang="ru-RU" dirty="0"/>
              <a:t> - развитие музыкальной памяти, внимания, воображения, мышления;</a:t>
            </a:r>
          </a:p>
          <a:p>
            <a:r>
              <a:rPr lang="ru-RU" i="1" dirty="0"/>
              <a:t>воспитательных</a:t>
            </a:r>
            <a:r>
              <a:rPr lang="ru-RU" dirty="0"/>
              <a:t> - воспитание эстетического вкуса, исполнительской и </a:t>
            </a:r>
            <a:r>
              <a:rPr lang="ru-RU" dirty="0" err="1"/>
              <a:t>слушательской</a:t>
            </a:r>
            <a:r>
              <a:rPr lang="ru-RU" dirty="0"/>
              <a:t> культуры.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218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21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+mn-lt"/>
              </a:rPr>
              <a:t>Современная педагогика не  является статичной, поэтому музыкальный руководитель ДОУ сегодня обязан формировать  основы духовно-нравственного воспитания через приобщение к музыкальной </a:t>
            </a:r>
            <a:br>
              <a:rPr lang="ru-RU" sz="3600" dirty="0">
                <a:solidFill>
                  <a:schemeClr val="tx1"/>
                </a:solidFill>
                <a:latin typeface="+mn-lt"/>
              </a:rPr>
            </a:br>
            <a:r>
              <a:rPr lang="ru-RU" sz="3600" dirty="0" smtClean="0">
                <a:solidFill>
                  <a:schemeClr val="tx1"/>
                </a:solidFill>
                <a:latin typeface="+mn-lt"/>
              </a:rPr>
              <a:t>культуре </a:t>
            </a:r>
            <a:r>
              <a:rPr lang="ru-RU" sz="3600" dirty="0">
                <a:solidFill>
                  <a:schemeClr val="tx1"/>
                </a:solidFill>
                <a:latin typeface="+mn-lt"/>
              </a:rPr>
              <a:t>с использованием новых технологий, как важнейшего компонента гармоничного развития личности.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515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412776"/>
            <a:ext cx="81369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Выполняя реализацию требований ФГОС</a:t>
            </a:r>
            <a:r>
              <a:rPr lang="ru-RU" sz="2800" b="1" dirty="0"/>
              <a:t>, </a:t>
            </a:r>
            <a:r>
              <a:rPr lang="ru-RU" sz="2800" dirty="0" smtClean="0"/>
              <a:t>педагог учитывает </a:t>
            </a:r>
            <a:r>
              <a:rPr lang="ru-RU" sz="2800" dirty="0"/>
              <a:t>возрастные и индивидуальные особенности детей дошкольного возраста. В соответствии с этим  нужно найти наиболее рациональные и эффективные пути стимулирования гармоничного развития дошкольников. Музыкальная деятельность носит не только творческий характер, но оказывает влияние на развитие всех сторон личности и сферу познавательного развития.</a:t>
            </a:r>
          </a:p>
        </p:txBody>
      </p:sp>
    </p:spTree>
    <p:extLst>
      <p:ext uri="{BB962C8B-B14F-4D97-AF65-F5344CB8AC3E}">
        <p14:creationId xmlns:p14="http://schemas.microsoft.com/office/powerpoint/2010/main" val="4201034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268760"/>
            <a:ext cx="84969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/>
              <a:t>В этом плане музыкальному руководителю отводится особая роль - создание комфортных условий для творческого самовыражения и развития личности,  формирования у детей способности воспринимать, чувствовать, понимать прекрасное в жизни, в искусстве, приобщаться к художественной и творческой деятельности.  Для того и используются в работе новые программы и технологии. Изменение окружающей жизни диктует современным педагогам необходимость выбирать более эффективные средства обучения и воспитания на основе современных методов и новых интегрированных технологий.</a:t>
            </a:r>
          </a:p>
        </p:txBody>
      </p:sp>
    </p:spTree>
    <p:extLst>
      <p:ext uri="{BB962C8B-B14F-4D97-AF65-F5344CB8AC3E}">
        <p14:creationId xmlns:p14="http://schemas.microsoft.com/office/powerpoint/2010/main" val="423270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980728"/>
            <a:ext cx="806489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Constantia" panose="02030602050306030303" pitchFamily="18" charset="0"/>
              </a:rPr>
              <a:t>Согласно ФГОС, основной вид деятельности дошкольника – </a:t>
            </a:r>
            <a:r>
              <a:rPr lang="ru-RU" sz="3200" b="1" dirty="0">
                <a:latin typeface="Constantia" panose="02030602050306030303" pitchFamily="18" charset="0"/>
              </a:rPr>
              <a:t>игра.</a:t>
            </a:r>
            <a:r>
              <a:rPr lang="ru-RU" sz="3200" dirty="0">
                <a:latin typeface="Constantia" panose="02030602050306030303" pitchFamily="18" charset="0"/>
              </a:rPr>
              <a:t> Поэтому практически все инновации содержат игровые элементы. Игровые приёмы всегда позитивны, способствуют общению и установлению положительного эмоционального контакта. </a:t>
            </a:r>
          </a:p>
        </p:txBody>
      </p:sp>
    </p:spTree>
    <p:extLst>
      <p:ext uri="{BB962C8B-B14F-4D97-AF65-F5344CB8AC3E}">
        <p14:creationId xmlns:p14="http://schemas.microsoft.com/office/powerpoint/2010/main" val="249035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1364" y="836712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Constantia" panose="02030602050306030303" pitchFamily="18" charset="0"/>
              </a:rPr>
              <a:t>Снять эмоциональное напряжение и создать благоприятную атмосферу для музыкальной деятельности с детьми помогают </a:t>
            </a:r>
            <a:r>
              <a:rPr lang="ru-RU" sz="3200" b="1" dirty="0" err="1">
                <a:latin typeface="Constantia" panose="02030602050306030303" pitchFamily="18" charset="0"/>
              </a:rPr>
              <a:t>валеологические</a:t>
            </a:r>
            <a:r>
              <a:rPr lang="ru-RU" sz="3200" b="1" dirty="0">
                <a:latin typeface="Constantia" panose="02030602050306030303" pitchFamily="18" charset="0"/>
              </a:rPr>
              <a:t> приветствия</a:t>
            </a:r>
            <a:r>
              <a:rPr lang="ru-RU" sz="3200" dirty="0">
                <a:latin typeface="Constantia" panose="02030602050306030303" pitchFamily="18" charset="0"/>
              </a:rPr>
              <a:t>. Как правило, мотив такого материала всегда мажорный, ритмически несложный и помогает подготовить голосовой аппарат к пению. </a:t>
            </a:r>
          </a:p>
        </p:txBody>
      </p:sp>
    </p:spTree>
    <p:extLst>
      <p:ext uri="{BB962C8B-B14F-4D97-AF65-F5344CB8AC3E}">
        <p14:creationId xmlns:p14="http://schemas.microsoft.com/office/powerpoint/2010/main" val="128105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</TotalTime>
  <Words>811</Words>
  <Application>Microsoft Office PowerPoint</Application>
  <PresentationFormat>Экран (4:3)</PresentationFormat>
  <Paragraphs>33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Волна</vt:lpstr>
      <vt:lpstr>1_Поток</vt:lpstr>
      <vt:lpstr>Открытая</vt:lpstr>
      <vt:lpstr>Презентация Современные инновационные технологии в музыкальном воспитании дошкольников (из опыта работы)   </vt:lpstr>
      <vt:lpstr>Современные инновационные технологии в музыкальном воспитании дошкольников.</vt:lpstr>
      <vt:lpstr>Презентация PowerPoint</vt:lpstr>
      <vt:lpstr>Презентация PowerPoint</vt:lpstr>
      <vt:lpstr>Современная педагогика не  является статичной, поэтому музыкальный руководитель ДОУ сегодня обязан формировать  основы духовно-нравственного воспитания через приобщение к музыкальной  культуре с использованием новых технологий, как важнейшего компонента гармоничного развития личности.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Современные инновационные технологии в музыкальном воспитании дошкольников (из опыта работы)</dc:title>
  <dc:creator>Ольга Дмитриевна</dc:creator>
  <cp:lastModifiedBy>Ольга Дмитриевна</cp:lastModifiedBy>
  <cp:revision>17</cp:revision>
  <dcterms:created xsi:type="dcterms:W3CDTF">2016-02-11T12:20:51Z</dcterms:created>
  <dcterms:modified xsi:type="dcterms:W3CDTF">2016-02-18T15:32:40Z</dcterms:modified>
</cp:coreProperties>
</file>