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70" r:id="rId13"/>
    <p:sldId id="265" r:id="rId14"/>
    <p:sldId id="267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62" autoAdjust="0"/>
    <p:restoredTop sz="94656" autoAdjust="0"/>
  </p:normalViewPr>
  <p:slideViewPr>
    <p:cSldViewPr>
      <p:cViewPr varScale="1">
        <p:scale>
          <a:sx n="85" d="100"/>
          <a:sy n="85" d="100"/>
        </p:scale>
        <p:origin x="-744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787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31.03.2016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31.03.2016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med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med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31.03.2016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med"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31.03.2016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Tm="5000"/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sobory.ru/pic/13050/13072bb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476672"/>
            <a:ext cx="4032448" cy="2952328"/>
          </a:xfrm>
          <a:prstGeom prst="rect">
            <a:avLst/>
          </a:prstGeom>
          <a:ln w="190500" cap="sq">
            <a:solidFill>
              <a:srgbClr val="00B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7984" y="5013176"/>
            <a:ext cx="4384576" cy="1464568"/>
          </a:xfrm>
        </p:spPr>
        <p:txBody>
          <a:bodyPr>
            <a:normAutofit fontScale="92500"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/с «Золотой ключик»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сл. Б.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Мартыновка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Воспитатель Свистун И.А.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548680"/>
            <a:ext cx="4330824" cy="3024336"/>
          </a:xfrm>
        </p:spPr>
        <p:txBody>
          <a:bodyPr>
            <a:normAutofit/>
          </a:bodyPr>
          <a:lstStyle/>
          <a:p>
            <a:r>
              <a:rPr lang="ru-RU" dirty="0" smtClean="0"/>
              <a:t>Проект</a:t>
            </a:r>
            <a:br>
              <a:rPr lang="ru-RU" dirty="0" smtClean="0"/>
            </a:br>
            <a:r>
              <a:rPr lang="ru-RU" dirty="0" smtClean="0"/>
              <a:t>«Что мы Родиной зовём?»</a:t>
            </a:r>
            <a:endParaRPr lang="ru-RU" dirty="0"/>
          </a:p>
        </p:txBody>
      </p:sp>
      <p:pic>
        <p:nvPicPr>
          <p:cNvPr id="5" name="Рисунок 4" descr="http://voopiik-don.ru/main/images/stories/histdoninmon/Trick-cathinBM/tcbm-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789040"/>
            <a:ext cx="352839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14401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/>
              <a:t>Представление о родном крае и его богатой историей; традициями; достопримечательностями; памятниками; тематические прогулки по родной слободе; наблюдение за трудом взрослых.</a:t>
            </a:r>
            <a:br>
              <a:rPr lang="ru-RU" sz="2000" b="1" dirty="0" smtClean="0"/>
            </a:br>
            <a:r>
              <a:rPr lang="ru-RU" sz="2000" b="1" dirty="0" smtClean="0"/>
              <a:t>Огромное значение имеет пример взрослых: прививать детям такие важные понятия, как  «долг перед Родиной»; «любовь к Отечеству».</a:t>
            </a:r>
            <a:endParaRPr lang="ru-RU" sz="2000" b="1" dirty="0"/>
          </a:p>
        </p:txBody>
      </p:sp>
      <p:pic>
        <p:nvPicPr>
          <p:cNvPr id="5" name="Рисунок 4" descr="DSC_9644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48064" y="1700808"/>
            <a:ext cx="2826638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_9658.JPG"/>
          <p:cNvPicPr/>
          <p:nvPr/>
        </p:nvPicPr>
        <p:blipFill>
          <a:blip r:embed="rId3" cstate="print"/>
          <a:srcRect l="35200" r="7938"/>
          <a:stretch>
            <a:fillRect/>
          </a:stretch>
        </p:blipFill>
        <p:spPr>
          <a:xfrm>
            <a:off x="7380312" y="1700808"/>
            <a:ext cx="1512168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SC01533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9512" y="1700808"/>
            <a:ext cx="2632710" cy="1974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DSC01576.JPG"/>
          <p:cNvPicPr/>
          <p:nvPr/>
        </p:nvPicPr>
        <p:blipFill>
          <a:blip r:embed="rId5" cstate="print"/>
          <a:stretch>
            <a:fillRect/>
          </a:stretch>
        </p:blipFill>
        <p:spPr>
          <a:xfrm rot="21164112">
            <a:off x="214601" y="3738530"/>
            <a:ext cx="2736304" cy="1867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DSC01603.JPG"/>
          <p:cNvPicPr/>
          <p:nvPr/>
        </p:nvPicPr>
        <p:blipFill>
          <a:blip r:embed="rId6" cstate="print"/>
          <a:srcRect t="3448" r="10256" b="6897"/>
          <a:stretch>
            <a:fillRect/>
          </a:stretch>
        </p:blipFill>
        <p:spPr>
          <a:xfrm rot="384386">
            <a:off x="6328558" y="3711570"/>
            <a:ext cx="2592288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DSC01619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43808" y="3645024"/>
            <a:ext cx="3600400" cy="2637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100_4805.JPG"/>
          <p:cNvPicPr/>
          <p:nvPr/>
        </p:nvPicPr>
        <p:blipFill>
          <a:blip r:embed="rId8" cstate="print"/>
          <a:srcRect l="11651" r="965" b="10427"/>
          <a:stretch>
            <a:fillRect/>
          </a:stretch>
        </p:blipFill>
        <p:spPr>
          <a:xfrm>
            <a:off x="2771800" y="1700808"/>
            <a:ext cx="2376264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3323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Посещение краеведческого музея </a:t>
            </a:r>
            <a:br>
              <a:rPr lang="ru-RU" sz="2800" dirty="0" smtClean="0"/>
            </a:br>
            <a:r>
              <a:rPr lang="ru-RU" sz="2800" dirty="0" smtClean="0"/>
              <a:t>им. Карпенко В.В.</a:t>
            </a:r>
            <a:br>
              <a:rPr lang="ru-RU" sz="2800" dirty="0" smtClean="0"/>
            </a:br>
            <a:r>
              <a:rPr lang="ru-RU" sz="2800" dirty="0" smtClean="0"/>
              <a:t>Знакомство с бытом и историей Донского края</a:t>
            </a:r>
            <a:endParaRPr lang="ru-RU" sz="2800" dirty="0"/>
          </a:p>
        </p:txBody>
      </p:sp>
      <p:pic>
        <p:nvPicPr>
          <p:cNvPr id="3074" name="Picture 2" descr="D:\документы\Средняя группа\детсад 2015 год фотографии\Д.С Музей 12.11.2015\DSC_96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44824"/>
            <a:ext cx="3307396" cy="2190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D:\документы\Средняя группа\детсад 2015 год фотографии\Д.С Музей 12.11.2015\DSC_9680.JPG"/>
          <p:cNvPicPr>
            <a:picLocks noChangeAspect="1" noChangeArrowheads="1"/>
          </p:cNvPicPr>
          <p:nvPr/>
        </p:nvPicPr>
        <p:blipFill>
          <a:blip r:embed="rId3" cstate="print"/>
          <a:srcRect l="8889"/>
          <a:stretch>
            <a:fillRect/>
          </a:stretch>
        </p:blipFill>
        <p:spPr bwMode="auto">
          <a:xfrm>
            <a:off x="2411760" y="1844824"/>
            <a:ext cx="2952328" cy="2146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D:\документы\Средняя группа\детсад 2015 год фотографии\Д.С Музей 12.11.2015\DSC_96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844824"/>
            <a:ext cx="3275657" cy="2169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D:\документы\Средняя группа\детсад 2015 год фотографии\Д.С Музей 12.11.2015\DSC_96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1772816"/>
            <a:ext cx="3240360" cy="2146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D:\документы\Средняя группа\детсад 2015 год фотографии\Д.С Музей 12.11.2015\DSC_9683.JPG"/>
          <p:cNvPicPr>
            <a:picLocks noChangeAspect="1" noChangeArrowheads="1"/>
          </p:cNvPicPr>
          <p:nvPr/>
        </p:nvPicPr>
        <p:blipFill>
          <a:blip r:embed="rId6" cstate="print"/>
          <a:srcRect l="13703"/>
          <a:stretch>
            <a:fillRect/>
          </a:stretch>
        </p:blipFill>
        <p:spPr bwMode="auto">
          <a:xfrm>
            <a:off x="251520" y="4365104"/>
            <a:ext cx="272079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9" name="Picture 7" descr="D:\документы\Средняя группа\детсад 2015 год фотографии\музей 2015 год непоседы\DSC01812.JPG"/>
          <p:cNvPicPr>
            <a:picLocks noChangeAspect="1" noChangeArrowheads="1"/>
          </p:cNvPicPr>
          <p:nvPr/>
        </p:nvPicPr>
        <p:blipFill>
          <a:blip r:embed="rId7" cstate="print"/>
          <a:srcRect l="18261" t="3478"/>
          <a:stretch>
            <a:fillRect/>
          </a:stretch>
        </p:blipFill>
        <p:spPr bwMode="auto">
          <a:xfrm>
            <a:off x="1907704" y="4509120"/>
            <a:ext cx="2256251" cy="1998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1" name="Picture 9" descr="D:\документы\Средняя группа\детсад 2015 год фотографии\музей 2015 год непоседы\DSC0179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35896" y="4437112"/>
            <a:ext cx="2805989" cy="2104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3" name="Picture 11" descr="D:\документы\Средняя группа\детсад 2015 год фотографии\Д.С Музей 12.11.2015\DSC_9717.JPG"/>
          <p:cNvPicPr>
            <a:picLocks noChangeAspect="1" noChangeArrowheads="1"/>
          </p:cNvPicPr>
          <p:nvPr/>
        </p:nvPicPr>
        <p:blipFill>
          <a:blip r:embed="rId9" cstate="print"/>
          <a:srcRect l="6977" t="7022" r="5798"/>
          <a:stretch>
            <a:fillRect/>
          </a:stretch>
        </p:blipFill>
        <p:spPr bwMode="auto">
          <a:xfrm>
            <a:off x="6263680" y="4509120"/>
            <a:ext cx="2700808" cy="1906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 smtClean="0"/>
              <a:t>Проведение  фольклорного праздника  "Проводы зимы"</a:t>
            </a:r>
            <a:br>
              <a:rPr lang="ru-RU" sz="2400" dirty="0" smtClean="0"/>
            </a:br>
            <a:r>
              <a:rPr lang="ru-RU" sz="2400" dirty="0" smtClean="0"/>
              <a:t>или  "</a:t>
            </a:r>
            <a:r>
              <a:rPr lang="ru-RU" sz="2400" b="1" dirty="0" smtClean="0"/>
              <a:t>Веснянки — русский народный праздник встречи весны".</a:t>
            </a:r>
            <a:r>
              <a:rPr lang="ru-RU" sz="2400" b="1" i="1" dirty="0" smtClean="0"/>
              <a:t> </a:t>
            </a:r>
            <a:endParaRPr lang="ru-RU" sz="2400" dirty="0"/>
          </a:p>
        </p:txBody>
      </p:sp>
      <p:pic>
        <p:nvPicPr>
          <p:cNvPr id="1027" name="Picture 3" descr="C:\Users\Админ\Desktop\фото 2016\Веснянки 25.03.2016\DSC01900.JPG"/>
          <p:cNvPicPr>
            <a:picLocks noChangeAspect="1" noChangeArrowheads="1"/>
          </p:cNvPicPr>
          <p:nvPr/>
        </p:nvPicPr>
        <p:blipFill>
          <a:blip r:embed="rId2" cstate="print"/>
          <a:srcRect t="3279" r="36066"/>
          <a:stretch>
            <a:fillRect/>
          </a:stretch>
        </p:blipFill>
        <p:spPr bwMode="auto">
          <a:xfrm>
            <a:off x="1835696" y="1196752"/>
            <a:ext cx="190394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Админ\Desktop\фото 2016\Веснянки 25.03.2016\DSC019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573016"/>
            <a:ext cx="3264363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Users\Админ\Desktop\фото 2016\Веснянки 25.03.2016\DSC019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3969060"/>
            <a:ext cx="3312368" cy="2484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Users\Админ\Desktop\фото 2016\Веснянки 25.03.2016\DSC01998.JPG"/>
          <p:cNvPicPr>
            <a:picLocks noChangeAspect="1" noChangeArrowheads="1"/>
          </p:cNvPicPr>
          <p:nvPr/>
        </p:nvPicPr>
        <p:blipFill>
          <a:blip r:embed="rId5" cstate="print"/>
          <a:srcRect l="8197"/>
          <a:stretch>
            <a:fillRect/>
          </a:stretch>
        </p:blipFill>
        <p:spPr bwMode="auto">
          <a:xfrm>
            <a:off x="6228184" y="3717032"/>
            <a:ext cx="2798475" cy="2286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 descr="C:\Users\Админ\Desktop\фото 2016\Веснянки 25.03.2016\DSC020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1124744"/>
            <a:ext cx="2939819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Админ\Desktop\фото 2016\Веснянки 25.03.2016\DSC01908.JPG"/>
          <p:cNvPicPr>
            <a:picLocks noChangeAspect="1" noChangeArrowheads="1"/>
          </p:cNvPicPr>
          <p:nvPr/>
        </p:nvPicPr>
        <p:blipFill>
          <a:blip r:embed="rId7" cstate="print"/>
          <a:srcRect t="3125" r="10937"/>
          <a:stretch>
            <a:fillRect/>
          </a:stretch>
        </p:blipFill>
        <p:spPr bwMode="auto">
          <a:xfrm>
            <a:off x="3419872" y="1988840"/>
            <a:ext cx="2736304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Админ\Desktop\фото 2016\Веснянки 25.03.2016\DSC01901.JPG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1196752"/>
            <a:ext cx="2976331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/>
              <a:t>Творческая деятельность детей через  художественно – эстетическое воспитание в  тесном сотрудничестве  со взрослыми способствующая </a:t>
            </a:r>
            <a:r>
              <a:rPr lang="ru-RU" sz="2000" smtClean="0"/>
              <a:t>развитию интереса </a:t>
            </a:r>
            <a:r>
              <a:rPr lang="ru-RU" sz="2000" dirty="0" smtClean="0"/>
              <a:t>к истории и традициям национальной культуры, любви к своей семье и желанию сохранить семейные традиции.</a:t>
            </a:r>
            <a:endParaRPr lang="ru-RU" sz="2000" dirty="0"/>
          </a:p>
        </p:txBody>
      </p:sp>
      <p:pic>
        <p:nvPicPr>
          <p:cNvPr id="2050" name="Picture 2" descr="D:\документы\Средняя группа\детсад 2015 год фотографии\IMG_20151009_1607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628800"/>
            <a:ext cx="3096344" cy="2322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D:\документы\Средняя группа\детсад 2015 год фотографии\IMG_20151009_1541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484784"/>
            <a:ext cx="1944216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Админ\Desktop\фото 2016\IMG_20160204_1600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1484784"/>
            <a:ext cx="1980219" cy="2640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Админ\Desktop\ПРЕЗЕНТАЦИЯ\IMG_20160309_142730.jpg"/>
          <p:cNvPicPr>
            <a:picLocks noChangeAspect="1" noChangeArrowheads="1"/>
          </p:cNvPicPr>
          <p:nvPr/>
        </p:nvPicPr>
        <p:blipFill>
          <a:blip r:embed="rId5" cstate="print"/>
          <a:srcRect l="3110" t="2074" r="5134" b="6689"/>
          <a:stretch>
            <a:fillRect/>
          </a:stretch>
        </p:blipFill>
        <p:spPr bwMode="auto">
          <a:xfrm rot="21165970">
            <a:off x="275438" y="4643036"/>
            <a:ext cx="2232248" cy="1664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Админ\Desktop\ПРЕЗЕНТАЦИЯ\IMG_20160309_142802.jpg"/>
          <p:cNvPicPr>
            <a:picLocks noChangeAspect="1" noChangeArrowheads="1"/>
          </p:cNvPicPr>
          <p:nvPr/>
        </p:nvPicPr>
        <p:blipFill>
          <a:blip r:embed="rId6" cstate="print"/>
          <a:srcRect l="3419" t="25074" r="843" b="8820"/>
          <a:stretch>
            <a:fillRect/>
          </a:stretch>
        </p:blipFill>
        <p:spPr bwMode="auto">
          <a:xfrm>
            <a:off x="2339752" y="4509120"/>
            <a:ext cx="3312368" cy="1715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Админ\Desktop\ПРЕЗЕНТАЦИЯ\IMG_20160309_14263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52989">
            <a:off x="5278518" y="4588808"/>
            <a:ext cx="2229176" cy="1671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Users\Админ\Desktop\ПРЕЗЕНТАЦИЯ\IMG_20160309_142701.jpg"/>
          <p:cNvPicPr>
            <a:picLocks noChangeAspect="1" noChangeArrowheads="1"/>
          </p:cNvPicPr>
          <p:nvPr/>
        </p:nvPicPr>
        <p:blipFill>
          <a:blip r:embed="rId8" cstate="print"/>
          <a:srcRect l="9465" r="11029"/>
          <a:stretch>
            <a:fillRect/>
          </a:stretch>
        </p:blipFill>
        <p:spPr bwMode="auto">
          <a:xfrm rot="576221">
            <a:off x="7285661" y="4786321"/>
            <a:ext cx="1734040" cy="1635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C:\Users\Админ\Desktop\фото 2016\IMG_20160202_120735.jpg"/>
          <p:cNvPicPr>
            <a:picLocks noChangeAspect="1" noChangeArrowheads="1"/>
          </p:cNvPicPr>
          <p:nvPr/>
        </p:nvPicPr>
        <p:blipFill>
          <a:blip r:embed="rId2" cstate="print"/>
          <a:srcRect l="6687" t="17832" r="5546" b="19756"/>
          <a:stretch>
            <a:fillRect/>
          </a:stretch>
        </p:blipFill>
        <p:spPr bwMode="auto">
          <a:xfrm rot="439846">
            <a:off x="3069845" y="5028611"/>
            <a:ext cx="2592288" cy="1451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5" name="Picture 9" descr="C:\Users\Админ\Desktop\фото 2016\IMG_20160202_120755.jpg"/>
          <p:cNvPicPr>
            <a:picLocks noChangeAspect="1" noChangeArrowheads="1"/>
          </p:cNvPicPr>
          <p:nvPr/>
        </p:nvPicPr>
        <p:blipFill>
          <a:blip r:embed="rId3" cstate="print"/>
          <a:srcRect l="6496" t="34646" r="1257" b="18581"/>
          <a:stretch>
            <a:fillRect/>
          </a:stretch>
        </p:blipFill>
        <p:spPr bwMode="auto">
          <a:xfrm>
            <a:off x="4932040" y="5229200"/>
            <a:ext cx="3240360" cy="1232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Результаты проекта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251520" y="1196752"/>
            <a:ext cx="8496944" cy="3816424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/>
              <a:t>1.  Дети пополнили знания по следующим разделам проекта: «Мой дом,  моя  семья»,  «Мой детский сад», «Моя улица», «Моя слобода», «Моя страна Россия».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2. Дети имеют представление о слободе, в которой они живут.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3. Знают, что «слобода Большая </a:t>
            </a:r>
            <a:r>
              <a:rPr lang="ru-RU" dirty="0" err="1" smtClean="0"/>
              <a:t>Мартыновка</a:t>
            </a:r>
            <a:r>
              <a:rPr lang="ru-RU" dirty="0" smtClean="0"/>
              <a:t>» их малая Родина; испытывают чувства гордости за свой край.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4. Познакомились с историей возникновения родной слободы, её достопримечательностями. Имеют представление об некоторых исторических памятниках.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5. Повысилась  познавательная активность, общая культура и компетентность всех участников проекта.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6. Укрепилась взаимосвязь между  детьми, родителями и педагогами.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7. Создаётся предметно-развивающая среда, способствующая нравственно-патриотическому воспитанию детей. (игрушки своими руками).</a:t>
            </a:r>
          </a:p>
        </p:txBody>
      </p:sp>
      <p:pic>
        <p:nvPicPr>
          <p:cNvPr id="4101" name="Picture 5" descr="C:\Users\Админ\Desktop\фото 2016\IMG_20160202_120657.jpg"/>
          <p:cNvPicPr>
            <a:picLocks noChangeAspect="1" noChangeArrowheads="1"/>
          </p:cNvPicPr>
          <p:nvPr/>
        </p:nvPicPr>
        <p:blipFill>
          <a:blip r:embed="rId4" cstate="print"/>
          <a:srcRect l="6363" t="22623" r="13044" b="10924"/>
          <a:stretch>
            <a:fillRect/>
          </a:stretch>
        </p:blipFill>
        <p:spPr bwMode="auto">
          <a:xfrm rot="21041524">
            <a:off x="105407" y="5045690"/>
            <a:ext cx="2304256" cy="1490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3" name="Picture 7" descr="C:\Users\Админ\Desktop\фото 2016\IMG_20160202_120717.jpg"/>
          <p:cNvPicPr>
            <a:picLocks noChangeAspect="1" noChangeArrowheads="1"/>
          </p:cNvPicPr>
          <p:nvPr/>
        </p:nvPicPr>
        <p:blipFill>
          <a:blip r:embed="rId5" cstate="print"/>
          <a:srcRect l="18826" t="12551" r="20654" b="11610"/>
          <a:stretch>
            <a:fillRect/>
          </a:stretch>
        </p:blipFill>
        <p:spPr bwMode="auto">
          <a:xfrm>
            <a:off x="1979712" y="4797152"/>
            <a:ext cx="1872208" cy="1759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6" name="Picture 10" descr="C:\Users\Админ\Desktop\фото 2016\IMG_20160202_133816.jpg"/>
          <p:cNvPicPr>
            <a:picLocks noChangeAspect="1" noChangeArrowheads="1"/>
          </p:cNvPicPr>
          <p:nvPr/>
        </p:nvPicPr>
        <p:blipFill>
          <a:blip r:embed="rId6" cstate="print"/>
          <a:srcRect l="3169" t="21127" r="10211" b="8451"/>
          <a:stretch>
            <a:fillRect/>
          </a:stretch>
        </p:blipFill>
        <p:spPr bwMode="auto">
          <a:xfrm rot="21245985">
            <a:off x="6714370" y="5058750"/>
            <a:ext cx="2361863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5013176"/>
            <a:ext cx="8229600" cy="1219200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внимание!!!</a:t>
            </a:r>
            <a:endParaRPr lang="ru-RU" dirty="0"/>
          </a:p>
        </p:txBody>
      </p:sp>
      <p:pic>
        <p:nvPicPr>
          <p:cNvPr id="4098" name="Picture 2" descr="C:\Users\Админ\Desktop\8 марта в средней группе\IMG_20160303_1049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5501" b="7076"/>
          <a:stretch>
            <a:fillRect/>
          </a:stretch>
        </p:blipFill>
        <p:spPr bwMode="auto">
          <a:xfrm>
            <a:off x="1619672" y="404664"/>
            <a:ext cx="5760640" cy="4248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Tm="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39552" y="3789040"/>
            <a:ext cx="7859216" cy="2592288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ru-RU" sz="2400" b="1" dirty="0" smtClean="0"/>
              <a:t>Воспитание у ребёнка любви и привязанности к своей семье, дому, детскому саду, улице и конечно своей слободе; 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/>
              <a:t>Формирование бережного отношения к природе и всему живому;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/>
              <a:t>Воспитание уважения к труду;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/>
              <a:t>Развитие интереса к русским традициям и промыслам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/>
              <a:t>Формирование нравственно-патриотических чувств посредством ознакомления    детей с поэзией, декоративно-прикладным искусством, архитектурой и музыкальными произведениями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/>
              <a:t>Развитие       личности дошкольника, его творческих способностей, формирование желания и умения к познанию.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332656"/>
            <a:ext cx="8712968" cy="1728192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Цель:  </a:t>
            </a:r>
            <a:r>
              <a:rPr lang="ru-RU" sz="1900" b="1" dirty="0" smtClean="0"/>
              <a:t>Воспитание нравственно-патриотических чувств у детей среднего дошкольного возраста через систематизацию знаний  о своей семье, о детском саде, об улице на которой ребенок живет, родной слободе, о своей стране. Ориентировать родителей воспитанников на патриотическое воспитание детей в семье. </a:t>
            </a:r>
            <a:endParaRPr lang="ru-RU" sz="1900" b="1" dirty="0"/>
          </a:p>
        </p:txBody>
      </p:sp>
      <p:sp>
        <p:nvSpPr>
          <p:cNvPr id="5" name="Стрелка вниз 4"/>
          <p:cNvSpPr/>
          <p:nvPr/>
        </p:nvSpPr>
        <p:spPr>
          <a:xfrm>
            <a:off x="683568" y="2204864"/>
            <a:ext cx="844672" cy="11944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Задачи: </a:t>
            </a:r>
            <a:endParaRPr lang="ru-RU" sz="2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http://www.meotyda.ru/images/uploads/Stanichnik/uploads/271/19500b825b5e8934c4b3f12f09e3430c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204864"/>
            <a:ext cx="2160240" cy="1465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://www.meotyda.ru/images/uploads/Stanichnik/uploads/271/d0d517b7ef63de7f27f428f2205ea0f0.jpg"/>
          <p:cNvPicPr/>
          <p:nvPr/>
        </p:nvPicPr>
        <p:blipFill>
          <a:blip r:embed="rId3" cstate="print"/>
          <a:srcRect t="23631"/>
          <a:stretch>
            <a:fillRect/>
          </a:stretch>
        </p:blipFill>
        <p:spPr bwMode="auto">
          <a:xfrm>
            <a:off x="3491880" y="2348880"/>
            <a:ext cx="3744416" cy="1512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://www.meotyda.ru/images/uploads/Stanichnik/uploads/271/77fd46a8f1ffc93d41ba8b0d42cda47a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2492896"/>
            <a:ext cx="1871763" cy="1308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Фото04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6136" y="4221088"/>
            <a:ext cx="2991577" cy="2232248"/>
          </a:xfrm>
          <a:prstGeom prst="rect">
            <a:avLst/>
          </a:prstGeom>
        </p:spPr>
      </p:pic>
      <p:pic>
        <p:nvPicPr>
          <p:cNvPr id="15363" name="Picture 3" descr="D:\документы\Средняя группа\детсад 2015 год фотографии\Д.С.  улица экскурсия 28.10.2015\DSC_9619.JPG"/>
          <p:cNvPicPr>
            <a:picLocks noChangeAspect="1" noChangeArrowheads="1"/>
          </p:cNvPicPr>
          <p:nvPr/>
        </p:nvPicPr>
        <p:blipFill>
          <a:blip r:embed="rId3" cstate="print"/>
          <a:srcRect l="12988" t="4820" r="12988" b="17898"/>
          <a:stretch>
            <a:fillRect/>
          </a:stretch>
        </p:blipFill>
        <p:spPr bwMode="auto">
          <a:xfrm>
            <a:off x="2915816" y="2996952"/>
            <a:ext cx="3384376" cy="2262252"/>
          </a:xfrm>
          <a:prstGeom prst="rect">
            <a:avLst/>
          </a:prstGeom>
          <a:noFill/>
        </p:spPr>
      </p:pic>
      <p:pic>
        <p:nvPicPr>
          <p:cNvPr id="15362" name="Picture 2" descr="D:\документы\Средняя группа\детсад 2015 год фотографии\Д.С.  улица экскурсия 28.10.2015\DSC_9655.JPG"/>
          <p:cNvPicPr>
            <a:picLocks noChangeAspect="1" noChangeArrowheads="1"/>
          </p:cNvPicPr>
          <p:nvPr/>
        </p:nvPicPr>
        <p:blipFill>
          <a:blip r:embed="rId4" cstate="print"/>
          <a:srcRect l="24013" t="6009" r="15350" b="30977"/>
          <a:stretch>
            <a:fillRect/>
          </a:stretch>
        </p:blipFill>
        <p:spPr bwMode="auto">
          <a:xfrm>
            <a:off x="323528" y="1340768"/>
            <a:ext cx="3243077" cy="223224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1520" y="2780928"/>
            <a:ext cx="856895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endParaRPr lang="ru-RU" b="1" dirty="0" smtClean="0"/>
          </a:p>
          <a:p>
            <a:r>
              <a:rPr lang="ru-RU" sz="2000" b="1" dirty="0" smtClean="0"/>
              <a:t>Что мы Родиной зовём?</a:t>
            </a:r>
            <a:br>
              <a:rPr lang="ru-RU" sz="2000" b="1" dirty="0" smtClean="0"/>
            </a:br>
            <a:r>
              <a:rPr lang="ru-RU" sz="2000" b="1" dirty="0" smtClean="0"/>
              <a:t>Дом, где мы с тобой живём,</a:t>
            </a:r>
          </a:p>
          <a:p>
            <a:r>
              <a:rPr lang="ru-RU" sz="2000" b="1" dirty="0" smtClean="0"/>
              <a:t>                                </a:t>
            </a:r>
          </a:p>
          <a:p>
            <a:endParaRPr lang="ru-RU" sz="2000" b="1" dirty="0" smtClean="0"/>
          </a:p>
          <a:p>
            <a:endParaRPr lang="ru-RU" sz="2000" b="1" dirty="0" smtClean="0"/>
          </a:p>
          <a:p>
            <a:r>
              <a:rPr lang="ru-RU" sz="2000" b="1" dirty="0" smtClean="0"/>
              <a:t>                                          И берёзки, вдоль которых</a:t>
            </a:r>
            <a:br>
              <a:rPr lang="ru-RU" sz="2000" b="1" dirty="0" smtClean="0"/>
            </a:br>
            <a:r>
              <a:rPr lang="ru-RU" sz="2000" b="1" dirty="0" smtClean="0"/>
              <a:t>                                          Рядом с мамой мы идём.</a:t>
            </a:r>
            <a:br>
              <a:rPr lang="ru-RU" sz="2000" b="1" dirty="0" smtClean="0"/>
            </a:br>
            <a:r>
              <a:rPr lang="ru-RU" sz="2000" b="1" dirty="0" smtClean="0"/>
              <a:t>                 </a:t>
            </a:r>
          </a:p>
          <a:p>
            <a:endParaRPr lang="ru-RU" sz="2000" b="1" dirty="0" smtClean="0"/>
          </a:p>
          <a:p>
            <a:r>
              <a:rPr lang="ru-RU" sz="2000" b="1" dirty="0" smtClean="0"/>
              <a:t>                                                                                       Что мы Родиной зовём?</a:t>
            </a:r>
            <a:br>
              <a:rPr lang="ru-RU" sz="2000" b="1" dirty="0" smtClean="0"/>
            </a:br>
            <a:r>
              <a:rPr lang="ru-RU" sz="2000" b="1" dirty="0" smtClean="0"/>
              <a:t>                                                                                       Поле с тонким колоском,</a:t>
            </a:r>
            <a:br>
              <a:rPr lang="ru-RU" sz="2000" b="1" dirty="0" smtClean="0"/>
            </a:br>
            <a:endParaRPr lang="ru-RU" sz="2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332656"/>
            <a:ext cx="8496944" cy="187220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3100" b="1" dirty="0" smtClean="0"/>
              <a:t>Актуальность проекта: </a:t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                                               выяснить с детьми – </a:t>
            </a:r>
            <a:br>
              <a:rPr lang="ru-RU" sz="3100" b="1" dirty="0" smtClean="0"/>
            </a:br>
            <a:r>
              <a:rPr lang="ru-RU" sz="3100" b="1" dirty="0" smtClean="0"/>
              <a:t>                                             что мы Родиной зовём?</a:t>
            </a:r>
            <a:endParaRPr lang="ru-RU" sz="31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\Desktop\ПРЕЗЕНТАЦИЯ\IMG_20160309_142301.jpg"/>
          <p:cNvPicPr>
            <a:picLocks noChangeAspect="1" noChangeArrowheads="1"/>
          </p:cNvPicPr>
          <p:nvPr/>
        </p:nvPicPr>
        <p:blipFill>
          <a:blip r:embed="rId2" cstate="print"/>
          <a:srcRect t="1667" r="8750"/>
          <a:stretch>
            <a:fillRect/>
          </a:stretch>
        </p:blipFill>
        <p:spPr bwMode="auto">
          <a:xfrm>
            <a:off x="5940152" y="3160696"/>
            <a:ext cx="3024336" cy="2444327"/>
          </a:xfrm>
          <a:prstGeom prst="rect">
            <a:avLst/>
          </a:prstGeom>
          <a:noFill/>
        </p:spPr>
      </p:pic>
      <p:pic>
        <p:nvPicPr>
          <p:cNvPr id="6" name="Picture 8" descr="C:\Users\Админ\Desktop\8 марта в средней группе\IMG_20160303_103026.jpg"/>
          <p:cNvPicPr>
            <a:picLocks noChangeAspect="1" noChangeArrowheads="1"/>
          </p:cNvPicPr>
          <p:nvPr/>
        </p:nvPicPr>
        <p:blipFill>
          <a:blip r:embed="rId3" cstate="print"/>
          <a:srcRect l="2564" t="18527" r="5128"/>
          <a:stretch>
            <a:fillRect/>
          </a:stretch>
        </p:blipFill>
        <p:spPr bwMode="auto">
          <a:xfrm>
            <a:off x="2771800" y="1507698"/>
            <a:ext cx="3655619" cy="2353349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51520" y="2420888"/>
            <a:ext cx="87129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Наши праздники и песни,</a:t>
            </a:r>
            <a:br>
              <a:rPr lang="ru-RU" b="1" dirty="0" smtClean="0"/>
            </a:br>
            <a:r>
              <a:rPr lang="ru-RU" b="1" dirty="0" smtClean="0"/>
              <a:t> Тёплый вечер за окном.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                                        </a:t>
            </a:r>
          </a:p>
          <a:p>
            <a:r>
              <a:rPr lang="ru-RU" b="1" dirty="0" smtClean="0"/>
              <a:t>                                              </a:t>
            </a:r>
          </a:p>
          <a:p>
            <a:r>
              <a:rPr lang="ru-RU" b="1" dirty="0" smtClean="0"/>
              <a:t>                                              Что мы Родиной зовём?</a:t>
            </a:r>
            <a:br>
              <a:rPr lang="ru-RU" b="1" dirty="0" smtClean="0"/>
            </a:br>
            <a:r>
              <a:rPr lang="ru-RU" b="1" dirty="0" smtClean="0"/>
              <a:t>                                              Всё, что в сердце бережём,                                    </a:t>
            </a:r>
          </a:p>
          <a:p>
            <a:endParaRPr lang="ru-RU" b="1" dirty="0" smtClean="0"/>
          </a:p>
          <a:p>
            <a:endParaRPr lang="ru-RU" b="1" dirty="0" smtClean="0"/>
          </a:p>
          <a:p>
            <a:r>
              <a:rPr lang="ru-RU" b="1" dirty="0" smtClean="0"/>
              <a:t>                        </a:t>
            </a:r>
          </a:p>
          <a:p>
            <a:r>
              <a:rPr lang="ru-RU" b="1" dirty="0" smtClean="0"/>
              <a:t>                                                                                                  </a:t>
            </a:r>
          </a:p>
          <a:p>
            <a:r>
              <a:rPr lang="ru-RU" b="1" dirty="0" smtClean="0"/>
              <a:t>                                                                                                      И под небом синим-синим</a:t>
            </a:r>
            <a:br>
              <a:rPr lang="ru-RU" b="1" dirty="0" smtClean="0"/>
            </a:br>
            <a:r>
              <a:rPr lang="ru-RU" b="1" dirty="0" smtClean="0"/>
              <a:t>                                                                                                       Флаг России над Кремлём.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                                                                                                   (В. Степанов)   </a:t>
            </a:r>
            <a:endParaRPr lang="ru-RU" dirty="0"/>
          </a:p>
        </p:txBody>
      </p:sp>
      <p:pic>
        <p:nvPicPr>
          <p:cNvPr id="5" name="Picture 6" descr="D:\документы\Средняя группа\детсад 2015 год фотографии\праздник осени фото средняя группа\DSC014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60648"/>
            <a:ext cx="3024336" cy="2268252"/>
          </a:xfrm>
          <a:prstGeom prst="rect">
            <a:avLst/>
          </a:prstGeom>
          <a:noFill/>
        </p:spPr>
      </p:pic>
      <p:pic>
        <p:nvPicPr>
          <p:cNvPr id="1028" name="Picture 4" descr="C:\Users\Админ\Desktop\ПРЕЗЕНТАЦИЯ\IMG_20160309_142318.jpg"/>
          <p:cNvPicPr>
            <a:picLocks noChangeAspect="1" noChangeArrowheads="1"/>
          </p:cNvPicPr>
          <p:nvPr/>
        </p:nvPicPr>
        <p:blipFill>
          <a:blip r:embed="rId5" cstate="print"/>
          <a:srcRect l="10811" t="16748" r="11385"/>
          <a:stretch>
            <a:fillRect/>
          </a:stretch>
        </p:blipFill>
        <p:spPr bwMode="auto">
          <a:xfrm>
            <a:off x="6444208" y="404664"/>
            <a:ext cx="2393804" cy="1819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Фото1989.jpg"/>
          <p:cNvPicPr/>
          <p:nvPr/>
        </p:nvPicPr>
        <p:blipFill>
          <a:blip r:embed="rId6" cstate="print"/>
          <a:srcRect t="1602" r="22593" b="22393"/>
          <a:stretch>
            <a:fillRect/>
          </a:stretch>
        </p:blipFill>
        <p:spPr>
          <a:xfrm>
            <a:off x="395536" y="4365104"/>
            <a:ext cx="2880320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\Desktop\ПРЕЗЕНТАЦИЯ\IMG_20160309_1458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260649"/>
            <a:ext cx="2396008" cy="3194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79512" y="3429000"/>
            <a:ext cx="8784976" cy="3024336"/>
          </a:xfrm>
        </p:spPr>
        <p:txBody>
          <a:bodyPr>
            <a:noAutofit/>
          </a:bodyPr>
          <a:lstStyle/>
          <a:p>
            <a:r>
              <a:rPr lang="ru-RU" sz="1600" dirty="0" smtClean="0"/>
              <a:t>Система работы, строится на базе благоприятной образовательно-воспитательной среды, а также творческому сотрудничеству и взаимодействию детей и взрослых. </a:t>
            </a:r>
          </a:p>
          <a:p>
            <a:r>
              <a:rPr lang="ru-RU" sz="1600" dirty="0" smtClean="0"/>
              <a:t>Тематическое планирование представляет собой единую систему взаимосвязанных тем, которые постепенно усложняются и при этом раскрывают многообразные связи предметно-практической деятельности человека с его историей и культурой, а также с миром природы.</a:t>
            </a:r>
          </a:p>
          <a:p>
            <a:r>
              <a:rPr lang="ru-RU" sz="1600" dirty="0" smtClean="0"/>
              <a:t>Используемые методы погружения ребенка в национальный быт, мелодику речи, создают  естественную среду для овладения историей, традициями, укладом жизни, таким образом, формируют любовь России в целом и к Донскому краю в частности.</a:t>
            </a:r>
          </a:p>
          <a:p>
            <a:r>
              <a:rPr lang="ru-RU" sz="1600" dirty="0" smtClean="0"/>
              <a:t>Формирование патриотических чувств и духовности осуществляется в ходе непосредственно-образовательной деятельности, а также в свободной деятельности воспитателя с детьми.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0648"/>
            <a:ext cx="6264696" cy="2232248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/>
              <a:t>Чувство любви к Родине начинается с восхищения тем, что видит перед собой малыш, чему он изумляется и что вызывает отклик в его душе… Отношение к семье, к самым близким людям к матери, отцу, бабушке, дедушке. Это корни связывающие его с родным домом и ближайшим окружением.</a:t>
            </a:r>
            <a:r>
              <a:rPr lang="ru-RU" sz="2000" b="1" dirty="0" smtClean="0"/>
              <a:t>  </a:t>
            </a:r>
            <a:r>
              <a:rPr lang="ru-RU" sz="2000" dirty="0" smtClean="0"/>
              <a:t>    </a:t>
            </a:r>
            <a:endParaRPr lang="ru-RU" sz="2000" dirty="0"/>
          </a:p>
        </p:txBody>
      </p:sp>
      <p:pic>
        <p:nvPicPr>
          <p:cNvPr id="2051" name="Picture 3" descr="C:\Users\Админ\Desktop\ПРЕЗЕНТАЦИЯ\IMG_20160309_143333.jpg"/>
          <p:cNvPicPr>
            <a:picLocks noChangeAspect="1" noChangeArrowheads="1"/>
          </p:cNvPicPr>
          <p:nvPr/>
        </p:nvPicPr>
        <p:blipFill>
          <a:blip r:embed="rId3" cstate="print"/>
          <a:srcRect l="4124" t="15121" r="5155" b="24399"/>
          <a:stretch>
            <a:fillRect/>
          </a:stretch>
        </p:blipFill>
        <p:spPr bwMode="auto">
          <a:xfrm>
            <a:off x="3995936" y="2132856"/>
            <a:ext cx="2520280" cy="1260140"/>
          </a:xfrm>
          <a:prstGeom prst="rect">
            <a:avLst/>
          </a:prstGeom>
          <a:noFill/>
        </p:spPr>
      </p:pic>
      <p:pic>
        <p:nvPicPr>
          <p:cNvPr id="2052" name="Picture 4" descr="C:\Users\Админ\Desktop\ПРЕЗЕНТАЦИЯ\IMG_20160309_143417.jpg"/>
          <p:cNvPicPr>
            <a:picLocks noChangeAspect="1" noChangeArrowheads="1"/>
          </p:cNvPicPr>
          <p:nvPr/>
        </p:nvPicPr>
        <p:blipFill>
          <a:blip r:embed="rId4" cstate="print"/>
          <a:srcRect l="2326" b="16279"/>
          <a:stretch>
            <a:fillRect/>
          </a:stretch>
        </p:blipFill>
        <p:spPr bwMode="auto">
          <a:xfrm>
            <a:off x="2051720" y="2158574"/>
            <a:ext cx="1944216" cy="1249854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5536" y="1196752"/>
            <a:ext cx="8507288" cy="3384376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/>
              <a:t>Индивидуальные и групповые беседы, ситуативные разговоры;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Прослушание музыки;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/>
              <a:t>Чтение и обсуждение сказок, пословиц, поговорок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/>
              <a:t>Знакомство с традициями и обычаями народов донского края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/>
              <a:t>Целевые прогулки по территории детского сада и за его пределами</a:t>
            </a:r>
          </a:p>
          <a:p>
            <a:pPr lvl="0">
              <a:buFont typeface="Wingdings" pitchFamily="2" charset="2"/>
              <a:buChar char="Ø"/>
            </a:pPr>
            <a:r>
              <a:rPr lang="ru-RU" dirty="0" smtClean="0"/>
              <a:t>Игры дидактические, ролевые, хороводные, подвижные коммуникативные, народные (Петушок; Козлик; Гори, гори ясно; У медведя во бору, Гуси лебеди и т. д.)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Тематические экскурсии: «Достопримечательности нашей слободы», «Краеведческий музей им. Карпенко В.В.»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Путеводитель по достопримечательностям слободы Б. </a:t>
            </a:r>
            <a:r>
              <a:rPr lang="ru-RU" dirty="0" err="1" smtClean="0"/>
              <a:t>Мартыновка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50912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/>
              <a:t>Формы организации работы:</a:t>
            </a:r>
            <a:endParaRPr lang="ru-RU" b="1" dirty="0"/>
          </a:p>
        </p:txBody>
      </p:sp>
      <p:pic>
        <p:nvPicPr>
          <p:cNvPr id="1028" name="Picture 4" descr="D:\документы\Средняя группа\детсад 2015 год фотографии\фото проффесссии\IMG_20151022_1558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4689140"/>
            <a:ext cx="2232248" cy="1674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D:\документы\Средняя группа\детсад 2015 год фотографии\музей 2015 год непоседы\DSC018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5085184"/>
            <a:ext cx="2160240" cy="1620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Фото2295.jpg"/>
          <p:cNvPicPr/>
          <p:nvPr/>
        </p:nvPicPr>
        <p:blipFill>
          <a:blip r:embed="rId4" cstate="print"/>
          <a:srcRect t="21709" r="13908"/>
          <a:stretch>
            <a:fillRect/>
          </a:stretch>
        </p:blipFill>
        <p:spPr>
          <a:xfrm>
            <a:off x="6876256" y="4797152"/>
            <a:ext cx="2160240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Users\Админ\Desktop\ПРЕЗЕНТАЦИЯ\IMG_20160309_142135.jpg"/>
          <p:cNvPicPr>
            <a:picLocks noChangeAspect="1" noChangeArrowheads="1"/>
          </p:cNvPicPr>
          <p:nvPr/>
        </p:nvPicPr>
        <p:blipFill>
          <a:blip r:embed="rId5" cstate="print"/>
          <a:srcRect t="7342" r="13736" b="4559"/>
          <a:stretch>
            <a:fillRect/>
          </a:stretch>
        </p:blipFill>
        <p:spPr bwMode="auto">
          <a:xfrm>
            <a:off x="539552" y="4581128"/>
            <a:ext cx="2538282" cy="1944216"/>
          </a:xfrm>
          <a:prstGeom prst="rect">
            <a:avLst/>
          </a:prstGeom>
          <a:noFill/>
        </p:spPr>
      </p:pic>
      <p:pic>
        <p:nvPicPr>
          <p:cNvPr id="1027" name="Picture 3" descr="D:\документы\Средняя группа\детсад 2015 год фотографии\фото проффесссии\IMG_20151014_1547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509120"/>
            <a:ext cx="2088232" cy="1566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51520" y="1052736"/>
            <a:ext cx="8712968" cy="2520280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ru-RU" b="1" u="sng" dirty="0" smtClean="0"/>
              <a:t>Проект рассчитан на 2 месяца.</a:t>
            </a:r>
          </a:p>
          <a:p>
            <a:pPr>
              <a:buNone/>
            </a:pPr>
            <a:r>
              <a:rPr lang="ru-RU" dirty="0" smtClean="0"/>
              <a:t>1 этап – теоретический</a:t>
            </a:r>
          </a:p>
          <a:p>
            <a:pPr>
              <a:buNone/>
            </a:pPr>
            <a:r>
              <a:rPr lang="ru-RU" dirty="0" smtClean="0"/>
              <a:t>     Определение степени осведомленности воспитанников и их родителей по данной теме. Изучение литературы и подбор интернет - ресурсов по теме, составление тематического планирования, подбор дидактических пособий.</a:t>
            </a:r>
          </a:p>
          <a:p>
            <a:pPr>
              <a:buNone/>
            </a:pPr>
            <a:r>
              <a:rPr lang="ru-RU" dirty="0" smtClean="0"/>
              <a:t>2 этап – практический</a:t>
            </a:r>
          </a:p>
          <a:p>
            <a:pPr>
              <a:buNone/>
            </a:pPr>
            <a:r>
              <a:rPr lang="ru-RU" dirty="0" smtClean="0"/>
              <a:t>     Реализация мероприятий, отраженных в тематическом планировании.</a:t>
            </a:r>
          </a:p>
          <a:p>
            <a:pPr>
              <a:buNone/>
            </a:pPr>
            <a:r>
              <a:rPr lang="ru-RU" dirty="0" smtClean="0"/>
              <a:t>3 этап – заключительный</a:t>
            </a:r>
          </a:p>
          <a:p>
            <a:pPr>
              <a:buNone/>
            </a:pPr>
            <a:r>
              <a:rPr lang="ru-RU" dirty="0" smtClean="0"/>
              <a:t>   Оформление итогов в виде путеводителя: «Где я люблю бывать со своими родителями» , презентация.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Сроки и этапы реализации проекта</a:t>
            </a:r>
            <a:endParaRPr lang="ru-RU" dirty="0"/>
          </a:p>
        </p:txBody>
      </p:sp>
      <p:pic>
        <p:nvPicPr>
          <p:cNvPr id="4098" name="Picture 2" descr="C:\Users\Админ\Desktop\ПРЕЗЕНТАЦИЯ\IMG_20160309_142401.jpg"/>
          <p:cNvPicPr>
            <a:picLocks noChangeAspect="1" noChangeArrowheads="1"/>
          </p:cNvPicPr>
          <p:nvPr/>
        </p:nvPicPr>
        <p:blipFill>
          <a:blip r:embed="rId2" cstate="print"/>
          <a:srcRect l="4688" t="8333" r="7812" b="31250"/>
          <a:stretch>
            <a:fillRect/>
          </a:stretch>
        </p:blipFill>
        <p:spPr bwMode="auto">
          <a:xfrm rot="20796645">
            <a:off x="148578" y="3906845"/>
            <a:ext cx="3744416" cy="1939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C:\Users\Админ\Desktop\ПРЕЗЕНТАЦИЯ\IMG_20160309_142341.jpg"/>
          <p:cNvPicPr>
            <a:picLocks noChangeAspect="1" noChangeArrowheads="1"/>
          </p:cNvPicPr>
          <p:nvPr/>
        </p:nvPicPr>
        <p:blipFill>
          <a:blip r:embed="rId3" cstate="print"/>
          <a:srcRect l="2381" t="19048" b="9524"/>
          <a:stretch>
            <a:fillRect/>
          </a:stretch>
        </p:blipFill>
        <p:spPr bwMode="auto">
          <a:xfrm rot="874245">
            <a:off x="5691116" y="3977284"/>
            <a:ext cx="3456384" cy="1896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Админ\Desktop\ПРЕЗЕНТАЦИЯ\IMG_20160309_142330.jpg"/>
          <p:cNvPicPr>
            <a:picLocks noChangeAspect="1" noChangeArrowheads="1"/>
          </p:cNvPicPr>
          <p:nvPr/>
        </p:nvPicPr>
        <p:blipFill>
          <a:blip r:embed="rId4" cstate="print"/>
          <a:srcRect l="2121" t="9897" r="7742"/>
          <a:stretch>
            <a:fillRect/>
          </a:stretch>
        </p:blipFill>
        <p:spPr bwMode="auto">
          <a:xfrm>
            <a:off x="3635896" y="5013176"/>
            <a:ext cx="2268760" cy="1700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C:\Users\Админ\Desktop\ПРЕЗЕНТАЦИЯ\IMG_20160309_1424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3429000"/>
            <a:ext cx="2195736" cy="1646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Админ\Desktop\ПРЕЗЕНТАЦИЯ\IMG_20160309_1604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4653136"/>
            <a:ext cx="2328259" cy="1746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7" name="Picture 7" descr="C:\Users\Админ\Desktop\ПРЕЗЕНТАЦИЯ\IMG_20160309_143031.jpg"/>
          <p:cNvPicPr>
            <a:picLocks noChangeAspect="1" noChangeArrowheads="1"/>
          </p:cNvPicPr>
          <p:nvPr/>
        </p:nvPicPr>
        <p:blipFill>
          <a:blip r:embed="rId3" cstate="print"/>
          <a:srcRect b="17628"/>
          <a:stretch>
            <a:fillRect/>
          </a:stretch>
        </p:blipFill>
        <p:spPr bwMode="auto">
          <a:xfrm>
            <a:off x="5076056" y="3429000"/>
            <a:ext cx="2410445" cy="1489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/>
              <a:t>Наглядные пособия и литература, дидактический материал</a:t>
            </a:r>
            <a:endParaRPr lang="ru-RU" sz="3200" b="1" dirty="0"/>
          </a:p>
        </p:txBody>
      </p:sp>
      <p:pic>
        <p:nvPicPr>
          <p:cNvPr id="5122" name="Picture 2" descr="C:\Users\Админ\Desktop\ПРЕЗЕНТАЦИЯ\IMG_20160309_14194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268760"/>
            <a:ext cx="3404096" cy="2553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Админ\Desktop\ПРЕЗЕНТАЦИЯ\IMG_20160309_1420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429000"/>
            <a:ext cx="2808312" cy="2106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 descr="C:\Users\Админ\Desktop\ПРЕЗЕНТАЦИЯ\IMG_20160309_142535.jpg"/>
          <p:cNvPicPr>
            <a:picLocks noChangeAspect="1" noChangeArrowheads="1"/>
          </p:cNvPicPr>
          <p:nvPr/>
        </p:nvPicPr>
        <p:blipFill>
          <a:blip r:embed="rId6" cstate="print"/>
          <a:srcRect l="1776" t="4736" r="-353" b="25616"/>
          <a:stretch>
            <a:fillRect/>
          </a:stretch>
        </p:blipFill>
        <p:spPr bwMode="auto">
          <a:xfrm>
            <a:off x="5292080" y="1268760"/>
            <a:ext cx="2446055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8" name="Picture 8" descr="C:\Users\Админ\Desktop\ПРЕЗЕНТАЦИЯ\IMG_20160309_1426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7904" y="1340768"/>
            <a:ext cx="1658204" cy="1243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9" name="Picture 9" descr="C:\Users\Админ\Desktop\ПРЕЗЕНТАЦИЯ\IMG_20160309_142834.jpg"/>
          <p:cNvPicPr>
            <a:picLocks noChangeAspect="1" noChangeArrowheads="1"/>
          </p:cNvPicPr>
          <p:nvPr/>
        </p:nvPicPr>
        <p:blipFill>
          <a:blip r:embed="rId8" cstate="print"/>
          <a:srcRect l="5000" t="6667"/>
          <a:stretch>
            <a:fillRect/>
          </a:stretch>
        </p:blipFill>
        <p:spPr bwMode="auto">
          <a:xfrm>
            <a:off x="7596336" y="3573016"/>
            <a:ext cx="1368152" cy="1008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0" name="Picture 10" descr="C:\Users\Админ\Desktop\ПРЕЗЕНТАЦИЯ\IMG_20160309_143212.jpg"/>
          <p:cNvPicPr>
            <a:picLocks noChangeAspect="1" noChangeArrowheads="1"/>
          </p:cNvPicPr>
          <p:nvPr/>
        </p:nvPicPr>
        <p:blipFill>
          <a:blip r:embed="rId9" cstate="print"/>
          <a:srcRect r="5455" b="34545"/>
          <a:stretch>
            <a:fillRect/>
          </a:stretch>
        </p:blipFill>
        <p:spPr bwMode="auto">
          <a:xfrm>
            <a:off x="1475656" y="5085184"/>
            <a:ext cx="2520280" cy="1308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Админ\Desktop\ПРЕЗЕНТАЦИЯ\IMG_20160309_155753.jpg"/>
          <p:cNvPicPr>
            <a:picLocks noChangeAspect="1" noChangeArrowheads="1"/>
          </p:cNvPicPr>
          <p:nvPr/>
        </p:nvPicPr>
        <p:blipFill>
          <a:blip r:embed="rId10" cstate="print"/>
          <a:srcRect l="1691" t="2254" b="17724"/>
          <a:stretch>
            <a:fillRect/>
          </a:stretch>
        </p:blipFill>
        <p:spPr bwMode="auto">
          <a:xfrm>
            <a:off x="6300192" y="1772816"/>
            <a:ext cx="2594949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Админ\Desktop\ПРЕЗЕНТАЦИЯ\IMG_20160309_155728.jpg"/>
          <p:cNvPicPr>
            <a:picLocks noChangeAspect="1" noChangeArrowheads="1"/>
          </p:cNvPicPr>
          <p:nvPr/>
        </p:nvPicPr>
        <p:blipFill>
          <a:blip r:embed="rId11" cstate="print"/>
          <a:srcRect l="2747" t="-677" r="12098" b="10943"/>
          <a:stretch>
            <a:fillRect/>
          </a:stretch>
        </p:blipFill>
        <p:spPr bwMode="auto">
          <a:xfrm>
            <a:off x="3707904" y="2276872"/>
            <a:ext cx="2448272" cy="1934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Админ\Desktop\ПРЕЗЕНТАЦИЯ\IMG_20160309_155949.jpg"/>
          <p:cNvPicPr>
            <a:picLocks noChangeAspect="1" noChangeArrowheads="1"/>
          </p:cNvPicPr>
          <p:nvPr/>
        </p:nvPicPr>
        <p:blipFill>
          <a:blip r:embed="rId12" cstate="print"/>
          <a:srcRect l="5108" t="11920"/>
          <a:stretch>
            <a:fillRect/>
          </a:stretch>
        </p:blipFill>
        <p:spPr bwMode="auto">
          <a:xfrm>
            <a:off x="2843808" y="4149080"/>
            <a:ext cx="2232248" cy="1554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Админ\Desktop\ПРЕЗЕНТАЦИЯ\IMG_20160309_155958.jpg"/>
          <p:cNvPicPr>
            <a:picLocks noChangeAspect="1" noChangeArrowheads="1"/>
          </p:cNvPicPr>
          <p:nvPr/>
        </p:nvPicPr>
        <p:blipFill>
          <a:blip r:embed="rId13" cstate="print"/>
          <a:srcRect t="4084" r="9649" b="12202"/>
          <a:stretch>
            <a:fillRect/>
          </a:stretch>
        </p:blipFill>
        <p:spPr bwMode="auto">
          <a:xfrm>
            <a:off x="4788024" y="4941168"/>
            <a:ext cx="2016224" cy="1401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79512" y="1052736"/>
            <a:ext cx="8784976" cy="1800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     Задача педагога отобрать из массы впечатлений, полученных ребёнком, наиболее доступные ему: природа и мир животных  дома; традиции и труд людей, общественные события и т.д.</a:t>
            </a:r>
          </a:p>
          <a:p>
            <a:pPr>
              <a:buNone/>
            </a:pPr>
            <a:r>
              <a:rPr lang="ru-RU" sz="2000" dirty="0" smtClean="0"/>
              <a:t>    Слобода - частица Родины повсюду люди трудятся для всех; везде соблюдаются традиции; повсюду живут люди разных национальностей.</a:t>
            </a:r>
            <a:endParaRPr lang="ru-RU" sz="2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606896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Наглядные пособия и сюжетно-ролевые игры</a:t>
            </a:r>
            <a:endParaRPr lang="ru-RU" sz="2800" b="1" dirty="0"/>
          </a:p>
        </p:txBody>
      </p:sp>
      <p:pic>
        <p:nvPicPr>
          <p:cNvPr id="4" name="Рисунок 3" descr="IMG_20150420_112141.jpg"/>
          <p:cNvPicPr>
            <a:picLocks noChangeAspect="1"/>
          </p:cNvPicPr>
          <p:nvPr/>
        </p:nvPicPr>
        <p:blipFill>
          <a:blip r:embed="rId2" cstate="print"/>
          <a:srcRect t="3981" r="13415"/>
          <a:stretch>
            <a:fillRect/>
          </a:stretch>
        </p:blipFill>
        <p:spPr>
          <a:xfrm>
            <a:off x="107504" y="3068960"/>
            <a:ext cx="2088232" cy="1736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150423_1011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3140968"/>
            <a:ext cx="2304256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Фото1899.jpg"/>
          <p:cNvPicPr>
            <a:picLocks noChangeAspect="1"/>
          </p:cNvPicPr>
          <p:nvPr/>
        </p:nvPicPr>
        <p:blipFill>
          <a:blip r:embed="rId4" cstate="print"/>
          <a:srcRect l="14928" t="21573" r="11356" b="6003"/>
          <a:stretch>
            <a:fillRect/>
          </a:stretch>
        </p:blipFill>
        <p:spPr>
          <a:xfrm>
            <a:off x="179512" y="4581128"/>
            <a:ext cx="2736304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Фото1902.jpg"/>
          <p:cNvPicPr>
            <a:picLocks noChangeAspect="1"/>
          </p:cNvPicPr>
          <p:nvPr/>
        </p:nvPicPr>
        <p:blipFill>
          <a:blip r:embed="rId5" cstate="print"/>
          <a:srcRect l="9051" t="21856" r="16586"/>
          <a:stretch>
            <a:fillRect/>
          </a:stretch>
        </p:blipFill>
        <p:spPr>
          <a:xfrm>
            <a:off x="4355976" y="3068960"/>
            <a:ext cx="2375525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Фото2298.jpg"/>
          <p:cNvPicPr/>
          <p:nvPr/>
        </p:nvPicPr>
        <p:blipFill>
          <a:blip r:embed="rId6" cstate="print"/>
          <a:srcRect t="16923" r="-7"/>
          <a:stretch>
            <a:fillRect/>
          </a:stretch>
        </p:blipFill>
        <p:spPr>
          <a:xfrm>
            <a:off x="4788024" y="4869160"/>
            <a:ext cx="2376264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150423_10115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99792" y="4725144"/>
            <a:ext cx="2363755" cy="177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Админ\Desktop\ПРЕЗЕНТАЦИЯ\IMG_20160309_164608.jpg"/>
          <p:cNvPicPr>
            <a:picLocks noChangeAspect="1" noChangeArrowheads="1"/>
          </p:cNvPicPr>
          <p:nvPr/>
        </p:nvPicPr>
        <p:blipFill>
          <a:blip r:embed="rId8" cstate="print"/>
          <a:srcRect l="14225" t="26553" r="21765" b="12756"/>
          <a:stretch>
            <a:fillRect/>
          </a:stretch>
        </p:blipFill>
        <p:spPr bwMode="auto">
          <a:xfrm>
            <a:off x="6804248" y="4869160"/>
            <a:ext cx="2160240" cy="1536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 descr="C:\Users\Админ\Desktop\ПРЕЗЕНТАЦИЯ\IMG_20160309_164701.jpg"/>
          <p:cNvPicPr>
            <a:picLocks noChangeAspect="1" noChangeArrowheads="1"/>
          </p:cNvPicPr>
          <p:nvPr/>
        </p:nvPicPr>
        <p:blipFill>
          <a:blip r:embed="rId9" cstate="print"/>
          <a:srcRect l="8434" t="4819" r="7229" b="8434"/>
          <a:stretch>
            <a:fillRect/>
          </a:stretch>
        </p:blipFill>
        <p:spPr bwMode="auto">
          <a:xfrm>
            <a:off x="6516216" y="3068960"/>
            <a:ext cx="2520280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5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793</TotalTime>
  <Words>574</Words>
  <Application>Microsoft Office PowerPoint</Application>
  <PresentationFormat>Экран (4:3)</PresentationFormat>
  <Paragraphs>69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Бумажная</vt:lpstr>
      <vt:lpstr>Проект «Что мы Родиной зовём?»</vt:lpstr>
      <vt:lpstr>Цель:  Воспитание нравственно-патриотических чувств у детей среднего дошкольного возраста через систематизацию знаний  о своей семье, о детском саде, об улице на которой ребенок живет, родной слободе, о своей стране. Ориентировать родителей воспитанников на патриотическое воспитание детей в семье. </vt:lpstr>
      <vt:lpstr>      Актуальность проекта:                                                  выяснить с детьми –                                               что мы Родиной зовём?</vt:lpstr>
      <vt:lpstr>Слайд 4</vt:lpstr>
      <vt:lpstr>Чувство любви к Родине начинается с восхищения тем, что видит перед собой малыш, чему он изумляется и что вызывает отклик в его душе… Отношение к семье, к самым близким людям к матери, отцу, бабушке, дедушке. Это корни связывающие его с родным домом и ближайшим окружением.      </vt:lpstr>
      <vt:lpstr>Формы организации работы:</vt:lpstr>
      <vt:lpstr>Сроки и этапы реализации проекта</vt:lpstr>
      <vt:lpstr>Наглядные пособия и литература, дидактический материал</vt:lpstr>
      <vt:lpstr>Наглядные пособия и сюжетно-ролевые игры</vt:lpstr>
      <vt:lpstr>Представление о родном крае и его богатой историей; традициями; достопримечательностями; памятниками; тематические прогулки по родной слободе; наблюдение за трудом взрослых. Огромное значение имеет пример взрослых: прививать детям такие важные понятия, как  «долг перед Родиной»; «любовь к Отечеству».</vt:lpstr>
      <vt:lpstr>Посещение краеведческого музея  им. Карпенко В.В. Знакомство с бытом и историей Донского края</vt:lpstr>
      <vt:lpstr>Проведение  фольклорного праздника  "Проводы зимы" или  "Веснянки — русский народный праздник встречи весны". </vt:lpstr>
      <vt:lpstr>Творческая деятельность детей через  художественно – эстетическое воспитание в  тесном сотрудничестве  со взрослыми способствующая развитию интереса к истории и традициям национальной культуры, любви к своей семье и желанию сохранить семейные традиции.</vt:lpstr>
      <vt:lpstr>Результаты проекта</vt:lpstr>
      <vt:lpstr>Спасибо за внимание!!!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по проекту «Что мы Родиной зовём?»</dc:title>
  <dc:creator>Админ</dc:creator>
  <cp:lastModifiedBy>Админ</cp:lastModifiedBy>
  <cp:revision>123</cp:revision>
  <dcterms:created xsi:type="dcterms:W3CDTF">2016-03-05T09:04:54Z</dcterms:created>
  <dcterms:modified xsi:type="dcterms:W3CDTF">2016-03-31T15:48:55Z</dcterms:modified>
</cp:coreProperties>
</file>