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2" r:id="rId3"/>
    <p:sldId id="260" r:id="rId4"/>
    <p:sldId id="261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6" r:id="rId17"/>
    <p:sldId id="277" r:id="rId18"/>
    <p:sldId id="278" r:id="rId19"/>
    <p:sldId id="279" r:id="rId20"/>
    <p:sldId id="280" r:id="rId21"/>
    <p:sldId id="281" r:id="rId22"/>
    <p:sldId id="287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>
        <p:scale>
          <a:sx n="86" d="100"/>
          <a:sy n="86" d="100"/>
        </p:scale>
        <p:origin x="-684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54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4C91A-E2BF-4897-83BD-35424A82B86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9B1FE-AEA4-4458-936B-08FCF01C76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8514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C0548-535B-44B4-BED2-AB795E961347}" type="datetimeFigureOut">
              <a:rPr lang="ru-RU"/>
              <a:pPr>
                <a:defRPr/>
              </a:pPr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5B340-929F-4BBE-A8F8-989BD3FFE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CCBE2-801A-463D-86A1-9606CCA308B7}" type="datetimeFigureOut">
              <a:rPr lang="ru-RU"/>
              <a:pPr>
                <a:defRPr/>
              </a:pPr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27B37-FD9C-45E9-9DAE-6A44C9803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6D804-5BDD-46BA-B8C5-EE15BEF77FCE}" type="datetimeFigureOut">
              <a:rPr lang="ru-RU"/>
              <a:pPr>
                <a:defRPr/>
              </a:pPr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B332E-C58F-47E3-A3CB-4A7CD3D4DA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F5A1D-861F-45A6-ACE6-7930658004DE}" type="datetimeFigureOut">
              <a:rPr lang="ru-RU"/>
              <a:pPr>
                <a:defRPr/>
              </a:pPr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89CA0-DEF8-4721-BA7B-322DB3C0A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179388" y="188913"/>
            <a:ext cx="8785225" cy="6480175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55AFB-0D3A-4BD0-A4D9-85F019047360}" type="datetimeFigureOut">
              <a:rPr lang="ru-RU"/>
              <a:pPr>
                <a:defRPr/>
              </a:pPr>
              <a:t>04.04.2016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57E43-CB3E-42A6-BFB8-44C1F01C6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3C72A-50AC-4D73-937E-ADF3673AF011}" type="datetimeFigureOut">
              <a:rPr lang="ru-RU"/>
              <a:pPr>
                <a:defRPr/>
              </a:pPr>
              <a:t>04.04.2016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F7C5C-0F26-451C-ADD9-3AB98FC9E7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72C9F-89AA-4655-B551-BE52FD04597B}" type="datetimeFigureOut">
              <a:rPr lang="ru-RU"/>
              <a:pPr>
                <a:defRPr/>
              </a:pPr>
              <a:t>04.04.2016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E6317-DD08-4A0D-BDF1-CC7227B16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4A8AE-41AA-4182-8E9D-663B43838D23}" type="datetimeFigureOut">
              <a:rPr lang="ru-RU"/>
              <a:pPr>
                <a:defRPr/>
              </a:pPr>
              <a:t>04.04.2016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03E98-9941-4001-9EF7-DEE6E316C8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56F89-D02E-48D4-A708-6C5149D0491B}" type="datetimeFigureOut">
              <a:rPr lang="ru-RU"/>
              <a:pPr>
                <a:defRPr/>
              </a:pPr>
              <a:t>04.04.2016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C1751-87AA-4675-944C-FB5CA84B4F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6DA55-E353-4EC0-824E-5D45B1E86C80}" type="datetimeFigureOut">
              <a:rPr lang="ru-RU"/>
              <a:pPr>
                <a:defRPr/>
              </a:pPr>
              <a:t>04.04.2016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221E4-EDA0-4D72-BED7-2B390EE8A8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43A0E-6B53-4A81-9C08-EFD94F26A9C0}" type="datetimeFigureOut">
              <a:rPr lang="ru-RU"/>
              <a:pPr>
                <a:defRPr/>
              </a:pPr>
              <a:t>04.04.2016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9D354-6E79-43BF-AA0B-1FC84B4018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документ 8"/>
          <p:cNvSpPr/>
          <p:nvPr userDrawn="1"/>
        </p:nvSpPr>
        <p:spPr>
          <a:xfrm rot="10800000">
            <a:off x="0" y="0"/>
            <a:ext cx="9144000" cy="685800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2D8674-7588-4937-80A0-3D268572DAB3}" type="datetimeFigureOut">
              <a:rPr lang="ru-RU"/>
              <a:pPr>
                <a:defRPr/>
              </a:pPr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AC34CB-486B-406C-BA86-B511789FAB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Рисунок 7" descr="1.png"/>
          <p:cNvPicPr>
            <a:picLocks noChangeAspect="1"/>
          </p:cNvPicPr>
          <p:nvPr userDrawn="1"/>
        </p:nvPicPr>
        <p:blipFill>
          <a:blip r:embed="rId13" cstate="print"/>
          <a:srcRect r="4976"/>
          <a:stretch>
            <a:fillRect/>
          </a:stretch>
        </p:blipFill>
        <p:spPr bwMode="auto">
          <a:xfrm>
            <a:off x="0" y="4076700"/>
            <a:ext cx="9144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1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4;&#1080;&#1085;&#1086;&#1073;&#1088;&#1085;&#1072;&#1091;&#1082;&#1080;.&#1088;&#1092;/&#1076;&#1086;&#1082;&#1091;&#1084;&#1077;&#1085;&#1090;&#1099;/922/&#1092;&#1072;&#1081;&#1083;/746/10.11.26-&#1055;&#1088;&#1080;&#1082;&#1072;&#1079;_1241.pdf" TargetMode="External"/><Relationship Id="rId2" Type="http://schemas.openxmlformats.org/officeDocument/2006/relationships/hyperlink" Target="http://&#1084;&#1080;&#1085;&#1086;&#1073;&#1088;&#1085;&#1072;&#1091;&#1082;&#1080;.&#1088;&#1092;/&#1076;&#1086;&#1082;&#1091;&#1084;&#1077;&#1085;&#1090;&#1099;/922/&#1092;&#1072;&#1081;&#1083;/745/09.09.06-&#1055;&#1088;&#1080;&#1082;&#1072;&#1079;_373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&#1084;&#1080;&#1085;&#1086;&#1073;&#1088;&#1085;&#1072;&#1091;&#1082;&#1080;.&#1088;&#1092;/&#1076;&#1086;&#1082;&#1091;&#1084;&#1077;&#1085;&#1090;&#1099;/2365/&#1092;&#1072;&#1081;&#1083;/736/12.05.17-&#1055;&#1088;&#1080;&#1082;&#1072;&#1079;_413.pdf" TargetMode="External"/><Relationship Id="rId5" Type="http://schemas.openxmlformats.org/officeDocument/2006/relationships/hyperlink" Target="http://&#1084;&#1080;&#1085;&#1086;&#1073;&#1088;&#1085;&#1072;&#1091;&#1082;&#1080;.&#1088;&#1092;/&#1076;&#1086;&#1082;&#1091;&#1084;&#1077;&#1085;&#1090;&#1099;/938/&#1092;&#1072;&#1081;&#1083;/749/10.12.17-&#1055;&#1088;&#1080;&#1082;&#1072;&#1079;_1897.pdf" TargetMode="External"/><Relationship Id="rId4" Type="http://schemas.openxmlformats.org/officeDocument/2006/relationships/hyperlink" Target="http://&#1084;&#1080;&#1085;&#1086;&#1073;&#1088;&#1085;&#1072;&#1091;&#1082;&#1080;.&#1088;&#1092;/&#1076;&#1086;&#1082;&#1091;&#1084;&#1077;&#1085;&#1090;&#1099;/922/&#1092;&#1072;&#1081;&#1083;/747/11.09.22-&#1055;&#1088;&#1080;&#1082;&#1072;&#1079;_2357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prost.ru/content/base/68924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908720"/>
            <a:ext cx="763284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icrosoft JhengHei UI" pitchFamily="34" charset="-120"/>
                <a:ea typeface="Microsoft JhengHei UI" pitchFamily="34" charset="-120"/>
              </a:rPr>
              <a:t>Педагогический Совет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mpact" pitchFamily="34" charset="0"/>
              </a:rPr>
              <a:t>«Роль классного руководителя в достижении коммуникативных компетенций обучающихся. Формирование ключевых компетентностей </a:t>
            </a:r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mpact" pitchFamily="34" charset="0"/>
              </a:rPr>
              <a:t>обучающихся</a:t>
            </a:r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mpact" pitchFamily="34" charset="0"/>
              </a:rPr>
              <a:t>.»</a:t>
            </a:r>
            <a:endParaRPr lang="ru-RU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4485019"/>
            <a:ext cx="5040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МКОУ «Васильевская СШ» Белогорского района Республики Крым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2016</a:t>
            </a: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6632"/>
            <a:ext cx="7232848" cy="864096"/>
          </a:xfrm>
        </p:spPr>
        <p:txBody>
          <a:bodyPr/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</a:rPr>
              <a:t>Функции классного руководителя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208912" cy="4896544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rgbClr val="FF0000"/>
                </a:solidFill>
              </a:rPr>
              <a:t>1. </a:t>
            </a:r>
            <a:r>
              <a:rPr lang="ru-RU" sz="1600" b="1" dirty="0" smtClean="0">
                <a:solidFill>
                  <a:srgbClr val="FF0000"/>
                </a:solidFill>
              </a:rPr>
              <a:t>Организационно-координирующие: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b="1" dirty="0" smtClean="0">
                <a:solidFill>
                  <a:schemeClr val="tx1"/>
                </a:solidFill>
              </a:rPr>
              <a:t>обеспечение связи </a:t>
            </a:r>
            <a:r>
              <a:rPr lang="ru-RU" sz="1600" dirty="0" smtClean="0">
                <a:solidFill>
                  <a:schemeClr val="tx1"/>
                </a:solidFill>
              </a:rPr>
              <a:t>общеобразовательного учреждения с семьей;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b="1" dirty="0" smtClean="0">
                <a:solidFill>
                  <a:schemeClr val="tx1"/>
                </a:solidFill>
              </a:rPr>
              <a:t>установление контактов с родителями </a:t>
            </a:r>
            <a:r>
              <a:rPr lang="ru-RU" sz="1600" dirty="0" smtClean="0">
                <a:solidFill>
                  <a:schemeClr val="tx1"/>
                </a:solidFill>
              </a:rPr>
              <a:t>(иными законными представителями) обучающихся, оказание им помощи в воспитании обучающихся (лично, через психолога, социального педагога, педагога дополнительного образования);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b="1" dirty="0" smtClean="0">
                <a:solidFill>
                  <a:schemeClr val="tx1"/>
                </a:solidFill>
              </a:rPr>
              <a:t>проведение консультаций, бесед с родителями </a:t>
            </a:r>
            <a:r>
              <a:rPr lang="ru-RU" sz="1600" dirty="0" smtClean="0">
                <a:solidFill>
                  <a:schemeClr val="tx1"/>
                </a:solidFill>
              </a:rPr>
              <a:t>(иными законными представителями) обучающихся;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b="1" dirty="0" smtClean="0">
                <a:solidFill>
                  <a:schemeClr val="tx1"/>
                </a:solidFill>
              </a:rPr>
              <a:t>взаимодействие с педагогическими работниками</a:t>
            </a:r>
            <a:r>
              <a:rPr lang="ru-RU" sz="1600" dirty="0" smtClean="0">
                <a:solidFill>
                  <a:schemeClr val="tx1"/>
                </a:solidFill>
              </a:rPr>
              <a:t>, а также с учебно-вспомогательным персоналом общеобразовательного учреждения;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b="1" dirty="0" smtClean="0">
                <a:solidFill>
                  <a:schemeClr val="tx1"/>
                </a:solidFill>
              </a:rPr>
              <a:t>организация в классе образовательного процесса</a:t>
            </a:r>
            <a:r>
              <a:rPr lang="ru-RU" sz="1600" dirty="0" smtClean="0">
                <a:solidFill>
                  <a:schemeClr val="tx1"/>
                </a:solidFill>
              </a:rPr>
              <a:t>, оптимального для развития положительного потенциала личности обучающихся в рамках деятельности общешкольного коллектива;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b="1" dirty="0" smtClean="0">
                <a:solidFill>
                  <a:schemeClr val="tx1"/>
                </a:solidFill>
              </a:rPr>
              <a:t>организация воспитательной работы с обучающимися</a:t>
            </a:r>
            <a:r>
              <a:rPr lang="ru-RU" sz="1600" dirty="0" smtClean="0">
                <a:solidFill>
                  <a:schemeClr val="tx1"/>
                </a:solidFill>
              </a:rPr>
              <a:t> через проведение "малых педсоветов", педагогических консилиумов, тематических и других мероприятий;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b="1" dirty="0" smtClean="0">
                <a:solidFill>
                  <a:schemeClr val="tx1"/>
                </a:solidFill>
              </a:rPr>
              <a:t>стимулирование и учет разнообразной деятельности обучающихся</a:t>
            </a:r>
            <a:r>
              <a:rPr lang="ru-RU" sz="1600" dirty="0" smtClean="0">
                <a:solidFill>
                  <a:schemeClr val="tx1"/>
                </a:solidFill>
              </a:rPr>
              <a:t>, в том числе в системе дополнительного образования детей;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b="1" dirty="0" smtClean="0">
                <a:solidFill>
                  <a:schemeClr val="tx1"/>
                </a:solidFill>
              </a:rPr>
              <a:t>взаимодействие с каждым обучающимся </a:t>
            </a:r>
            <a:r>
              <a:rPr lang="ru-RU" sz="1600" dirty="0" smtClean="0">
                <a:solidFill>
                  <a:schemeClr val="tx1"/>
                </a:solidFill>
              </a:rPr>
              <a:t>и коллективом класса в целом;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b="1" dirty="0" smtClean="0">
                <a:solidFill>
                  <a:schemeClr val="tx1"/>
                </a:solidFill>
              </a:rPr>
              <a:t>ведение документации </a:t>
            </a:r>
            <a:r>
              <a:rPr lang="ru-RU" sz="1600" dirty="0" smtClean="0">
                <a:solidFill>
                  <a:schemeClr val="tx1"/>
                </a:solidFill>
              </a:rPr>
              <a:t>(классный журнал, личные дела обучающихся, план работы классного руководителя).</a:t>
            </a:r>
          </a:p>
          <a:p>
            <a:pPr marL="342900" indent="-342900" algn="just">
              <a:buAutoNum type="arabicPeriod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endParaRPr lang="ru-RU" sz="1800" dirty="0" smtClean="0">
              <a:solidFill>
                <a:schemeClr val="tx1"/>
              </a:solidFill>
            </a:endParaRPr>
          </a:p>
          <a:p>
            <a:pPr algn="just"/>
            <a:endParaRPr lang="ru-RU" sz="1800" dirty="0" smtClean="0">
              <a:solidFill>
                <a:schemeClr val="tx1"/>
              </a:solidFill>
            </a:endParaRPr>
          </a:p>
          <a:p>
            <a:pPr algn="just"/>
            <a:endParaRPr lang="ru-RU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720080"/>
          </a:xfrm>
        </p:spPr>
        <p:txBody>
          <a:bodyPr/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</a:rPr>
              <a:t>Функции классного руководителя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529408"/>
            <a:ext cx="8280920" cy="3411760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rgbClr val="FF0000"/>
                </a:solidFill>
              </a:rPr>
              <a:t>2. Коммуникативные</a:t>
            </a:r>
            <a:r>
              <a:rPr lang="ru-RU" sz="1600" b="1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регулирование</a:t>
            </a:r>
            <a:r>
              <a:rPr lang="ru-RU" sz="1600" dirty="0" smtClean="0">
                <a:solidFill>
                  <a:schemeClr val="tx1"/>
                </a:solidFill>
              </a:rPr>
              <a:t> межличностных отношений между обучающимися;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b="1" dirty="0" smtClean="0">
                <a:solidFill>
                  <a:schemeClr val="tx1"/>
                </a:solidFill>
              </a:rPr>
              <a:t>установление взаимодействия</a:t>
            </a:r>
            <a:r>
              <a:rPr lang="ru-RU" sz="1600" dirty="0" smtClean="0">
                <a:solidFill>
                  <a:schemeClr val="tx1"/>
                </a:solidFill>
              </a:rPr>
              <a:t> между педагогическими работниками и обучающимися;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- содействие общему благоприятному психологическому климату </a:t>
            </a:r>
            <a:r>
              <a:rPr lang="ru-RU" sz="1600" dirty="0" smtClean="0">
                <a:solidFill>
                  <a:schemeClr val="tx1"/>
                </a:solidFill>
              </a:rPr>
              <a:t>в коллективе класса;</a:t>
            </a:r>
          </a:p>
          <a:p>
            <a:pPr algn="just">
              <a:buFontTx/>
              <a:buChar char="-"/>
            </a:pPr>
            <a:r>
              <a:rPr lang="ru-RU" sz="1600" b="1" dirty="0" smtClean="0">
                <a:solidFill>
                  <a:schemeClr val="tx1"/>
                </a:solidFill>
              </a:rPr>
              <a:t>оказание помощи обучающимся </a:t>
            </a:r>
            <a:r>
              <a:rPr lang="ru-RU" sz="1600" dirty="0" smtClean="0">
                <a:solidFill>
                  <a:schemeClr val="tx1"/>
                </a:solidFill>
              </a:rPr>
              <a:t>в формировании коммуникативных качеств.</a:t>
            </a:r>
          </a:p>
          <a:p>
            <a:pPr algn="just"/>
            <a:r>
              <a:rPr lang="ru-RU" sz="1600" dirty="0" smtClean="0">
                <a:solidFill>
                  <a:srgbClr val="FF0000"/>
                </a:solidFill>
              </a:rPr>
              <a:t>3. Аналитико-прогностические</a:t>
            </a:r>
            <a:r>
              <a:rPr lang="ru-RU" sz="1600" b="1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изучение индивидуальных особенностей обучающихся и динамики их развития;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- определение состояния и перспектив развития коллектива класса.</a:t>
            </a:r>
          </a:p>
          <a:p>
            <a:pPr algn="just"/>
            <a:r>
              <a:rPr lang="ru-RU" sz="1600" dirty="0" smtClean="0">
                <a:solidFill>
                  <a:srgbClr val="FF0000"/>
                </a:solidFill>
              </a:rPr>
              <a:t>4. Контрольные</a:t>
            </a:r>
            <a:r>
              <a:rPr lang="ru-RU" sz="1600" b="1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- контроль за успеваемостью каждого обучающегося;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- контроль за посещаемостью учебных занятий обучающимися.</a:t>
            </a:r>
          </a:p>
          <a:p>
            <a:pPr algn="just"/>
            <a:endParaRPr lang="ru-RU" sz="1600" b="1" dirty="0" smtClean="0">
              <a:solidFill>
                <a:srgbClr val="FF0000"/>
              </a:solidFill>
            </a:endParaRPr>
          </a:p>
          <a:p>
            <a:pPr algn="just"/>
            <a:endParaRPr lang="ru-RU" sz="1600" b="1" dirty="0" smtClean="0">
              <a:solidFill>
                <a:srgbClr val="FF0000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endParaRPr lang="ru-RU" sz="1800" dirty="0" smtClean="0">
              <a:solidFill>
                <a:schemeClr val="tx1"/>
              </a:solidFill>
            </a:endParaRPr>
          </a:p>
          <a:p>
            <a:pPr algn="just"/>
            <a:endParaRPr lang="ru-RU" sz="1800" dirty="0" smtClean="0">
              <a:solidFill>
                <a:schemeClr val="tx1"/>
              </a:solidFill>
            </a:endParaRPr>
          </a:p>
          <a:p>
            <a:pPr algn="just"/>
            <a:endParaRPr lang="ru-RU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260648"/>
            <a:ext cx="6192688" cy="1440160"/>
          </a:xfrm>
        </p:spPr>
        <p:txBody>
          <a:bodyPr/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</a:rPr>
              <a:t>Формы работы классного руководителя</a:t>
            </a:r>
            <a:b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</a:rPr>
            </a:br>
            <a:endParaRPr lang="ru-RU" dirty="0"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280920" cy="3411760"/>
          </a:xfrm>
        </p:spPr>
        <p:txBody>
          <a:bodyPr/>
          <a:lstStyle/>
          <a:p>
            <a:pPr algn="just"/>
            <a:endParaRPr lang="ru-RU" sz="1600" b="1" dirty="0" smtClean="0">
              <a:solidFill>
                <a:srgbClr val="FF0000"/>
              </a:solidFill>
            </a:endParaRPr>
          </a:p>
          <a:p>
            <a:pPr algn="just"/>
            <a:endParaRPr lang="ru-RU" sz="1600" b="1" dirty="0" smtClean="0">
              <a:solidFill>
                <a:srgbClr val="FF0000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- индивидуальные (беседа, консультация, обмен мнениями, оказание индивидуальной помощи, совместный поиск решения проблемы и др.);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- групповые (творческие группы, органы самоуправления и др.);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</a:rPr>
              <a:t>коллективные (конкурсы, спектакли, концерты, походы, слеты, 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соревнования и др.).</a:t>
            </a:r>
          </a:p>
          <a:p>
            <a:pPr marL="342900" indent="-342900" algn="just">
              <a:buAutoNum type="arabicPeriod"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endParaRPr lang="ru-RU" sz="1800" dirty="0" smtClean="0">
              <a:solidFill>
                <a:schemeClr val="tx1"/>
              </a:solidFill>
            </a:endParaRPr>
          </a:p>
          <a:p>
            <a:pPr algn="just"/>
            <a:endParaRPr lang="ru-RU" sz="1800" dirty="0" smtClean="0">
              <a:solidFill>
                <a:schemeClr val="tx1"/>
              </a:solidFill>
            </a:endParaRPr>
          </a:p>
          <a:p>
            <a:pPr algn="just"/>
            <a:endParaRPr lang="ru-RU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6864" cy="1800200"/>
          </a:xfrm>
        </p:spPr>
        <p:txBody>
          <a:bodyPr/>
          <a:lstStyle/>
          <a:p>
            <a:r>
              <a:rPr lang="ru-RU" sz="4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</a:rPr>
              <a:t>Роль классного руководителя в формировании ключевых компетенций школьников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208912" cy="3888432"/>
          </a:xfrm>
        </p:spPr>
        <p:txBody>
          <a:bodyPr/>
          <a:lstStyle/>
          <a:p>
            <a:pPr algn="just"/>
            <a:endParaRPr lang="ru-RU" sz="1600" b="1" dirty="0" smtClean="0">
              <a:solidFill>
                <a:srgbClr val="FF0000"/>
              </a:solidFill>
            </a:endParaRPr>
          </a:p>
          <a:p>
            <a:pPr algn="just"/>
            <a:endParaRPr lang="ru-RU" sz="1600" b="1" dirty="0" smtClean="0">
              <a:solidFill>
                <a:srgbClr val="FF0000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</a:rPr>
              <a:t>В условиях введения Федеральных государственных образовательных стандартов второго поколения значительно возрастают воспитательные функции школы, призванной создать условия для достижения главной цели воспитания – </a:t>
            </a:r>
            <a:r>
              <a:rPr lang="ru-RU" sz="1800" b="1" dirty="0" err="1">
                <a:solidFill>
                  <a:schemeClr val="tx1"/>
                </a:solidFill>
              </a:rPr>
              <a:t>самоактуализации</a:t>
            </a:r>
            <a:r>
              <a:rPr lang="ru-RU" sz="1800" b="1" dirty="0">
                <a:solidFill>
                  <a:schemeClr val="tx1"/>
                </a:solidFill>
              </a:rPr>
              <a:t> личности растущего человека. При обновлении содержания и организации педагогического процесса главным направлением становится воспитание. Ориентируясь на формирование личности обучающегося, признание ее ценности и необходимости для современного общества, нам нужно помнить, что она формируется личностью самого учителя. Воспитательные функции в общеобразовательном учреждении выполняют все педагогические работники. Однако ключевая роль в решении задач воспитания принадлежит классному руководителю. </a:t>
            </a:r>
          </a:p>
          <a:p>
            <a:pPr algn="just"/>
            <a:endParaRPr lang="ru-RU" sz="1800" b="1" dirty="0" smtClean="0">
              <a:solidFill>
                <a:schemeClr val="tx1"/>
              </a:solidFill>
            </a:endParaRPr>
          </a:p>
          <a:p>
            <a:pPr algn="just"/>
            <a:endParaRPr lang="ru-RU" sz="1800" b="1" dirty="0" smtClean="0">
              <a:solidFill>
                <a:schemeClr val="tx1"/>
              </a:solidFill>
            </a:endParaRPr>
          </a:p>
          <a:p>
            <a:pPr algn="just"/>
            <a:endParaRPr lang="ru-RU" sz="1800" dirty="0" smtClean="0">
              <a:solidFill>
                <a:schemeClr val="tx1"/>
              </a:solidFill>
            </a:endParaRPr>
          </a:p>
          <a:p>
            <a:pPr algn="just"/>
            <a:endParaRPr lang="ru-RU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352928" cy="5832648"/>
          </a:xfrm>
        </p:spPr>
        <p:txBody>
          <a:bodyPr/>
          <a:lstStyle/>
          <a:p>
            <a:pPr algn="l"/>
            <a:endParaRPr lang="ru-RU" sz="18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latin typeface="Calibri" pitchFamily="34" charset="0"/>
              </a:rPr>
              <a:t>В последнее время воспитательная деятельность в образовательных учреждениях претерпевает изменения. Предпринимаются попытки привести цели, содержание и способы организации воспитания детей в соответствие с реалиями нынешнего состояния и перспективами развития Российского государства и общества. Важное звено в модернизации воспитательной практики - обновление деятельности классного руководителя. От того, насколько изменится его работа, во многом зависит успешность всех осуществляемых преобразований.</a:t>
            </a:r>
          </a:p>
          <a:p>
            <a:pPr algn="just"/>
            <a:r>
              <a:rPr lang="ru-RU" sz="1800" b="1" dirty="0">
                <a:solidFill>
                  <a:schemeClr val="tx1"/>
                </a:solidFill>
                <a:latin typeface="Calibri" pitchFamily="34" charset="0"/>
              </a:rPr>
              <a:t>Современный классный руководитель  - это педагог - профессионал; духовный посредник между обществом и ребенком в освоении основ человеческой культуры; организатор системы отношений через разнообразные виды совместной деятельности классного коллектива; создатель благоприятной развивающей среды и благоприятного морально-психологического климата в классе; координатор усилий педагогов, семьи, социума - всех воспитывающих сил общества, влияющих на становление и развитие личности ребенка. Современная школа призвана формировать целостную систему универсальных знаний, умений, навыков, а также опыт самостоятельной деятельности и личной ответственности обучающегося, т. е. его ключевые компетенции.</a:t>
            </a:r>
          </a:p>
          <a:p>
            <a:pPr algn="just"/>
            <a:endParaRPr lang="ru-RU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928670"/>
            <a:ext cx="8280920" cy="5040560"/>
          </a:xfrm>
        </p:spPr>
        <p:txBody>
          <a:bodyPr/>
          <a:lstStyle/>
          <a:p>
            <a:r>
              <a:rPr lang="ru-RU" sz="2800" b="1" dirty="0">
                <a:solidFill>
                  <a:schemeClr val="tx1"/>
                </a:solidFill>
              </a:rPr>
              <a:t>Многие авторы выделяют следующие ключевые компетентности:</a:t>
            </a:r>
          </a:p>
          <a:p>
            <a:pPr lvl="0"/>
            <a:r>
              <a:rPr lang="ru-RU" sz="2800" b="1" dirty="0">
                <a:solidFill>
                  <a:schemeClr val="tx1"/>
                </a:solidFill>
              </a:rPr>
              <a:t>Социально-правовая.</a:t>
            </a:r>
          </a:p>
          <a:p>
            <a:pPr lvl="0"/>
            <a:r>
              <a:rPr lang="ru-RU" sz="2800" b="1" dirty="0">
                <a:solidFill>
                  <a:schemeClr val="tx1"/>
                </a:solidFill>
              </a:rPr>
              <a:t>Коммуникативная.</a:t>
            </a:r>
          </a:p>
          <a:p>
            <a:pPr lvl="0"/>
            <a:r>
              <a:rPr lang="ru-RU" sz="2800" b="1" dirty="0">
                <a:solidFill>
                  <a:schemeClr val="tx1"/>
                </a:solidFill>
              </a:rPr>
              <a:t>Информационная.</a:t>
            </a:r>
          </a:p>
          <a:p>
            <a:pPr lvl="0"/>
            <a:r>
              <a:rPr lang="ru-RU" sz="2800" b="1" dirty="0">
                <a:solidFill>
                  <a:schemeClr val="tx1"/>
                </a:solidFill>
              </a:rPr>
              <a:t>Учебно-познавательная.</a:t>
            </a:r>
          </a:p>
          <a:p>
            <a:pPr lvl="0"/>
            <a:r>
              <a:rPr lang="ru-RU" sz="2800" b="1" dirty="0">
                <a:solidFill>
                  <a:schemeClr val="tx1"/>
                </a:solidFill>
              </a:rPr>
              <a:t>Рефлексивная</a:t>
            </a:r>
            <a:r>
              <a:rPr lang="ru-RU" sz="2800" b="1" dirty="0"/>
              <a:t>.</a:t>
            </a:r>
          </a:p>
          <a:p>
            <a:r>
              <a:rPr lang="ru-RU" sz="2800" b="1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280920" cy="5760640"/>
          </a:xfrm>
        </p:spPr>
        <p:txBody>
          <a:bodyPr/>
          <a:lstStyle/>
          <a:p>
            <a:pPr algn="just"/>
            <a:endParaRPr lang="ru-RU" sz="1600" b="1" dirty="0" smtClean="0">
              <a:solidFill>
                <a:srgbClr val="FF0000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ru-RU" sz="2000" dirty="0">
                <a:solidFill>
                  <a:schemeClr val="accent2"/>
                </a:solidFill>
              </a:rPr>
              <a:t>Информационная компетентность </a:t>
            </a:r>
            <a:r>
              <a:rPr lang="ru-RU" sz="2000" dirty="0"/>
              <a:t>– </a:t>
            </a:r>
            <a:r>
              <a:rPr lang="ru-RU" sz="2000" dirty="0">
                <a:solidFill>
                  <a:schemeClr val="tx1"/>
                </a:solidFill>
              </a:rPr>
              <a:t>способность ориентироваться в информационном потоке, находить и перерабатывать информацию, владеть новыми информационными и мультимедийными технологиями. Способность к критическому отношению к информации.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>
                <a:solidFill>
                  <a:schemeClr val="accent2"/>
                </a:solidFill>
              </a:rPr>
              <a:t>Коммуникативная </a:t>
            </a:r>
            <a:r>
              <a:rPr lang="ru-RU" sz="2000" dirty="0" smtClean="0">
                <a:solidFill>
                  <a:schemeClr val="accent2"/>
                </a:solidFill>
              </a:rPr>
              <a:t>компетентность</a:t>
            </a:r>
            <a:r>
              <a:rPr lang="ru-RU" sz="2000" dirty="0" smtClean="0"/>
              <a:t> -</a:t>
            </a:r>
            <a:r>
              <a:rPr lang="ru-RU" sz="2000" dirty="0">
                <a:solidFill>
                  <a:schemeClr val="tx1"/>
                </a:solidFill>
              </a:rPr>
              <a:t>готовность и умение вступить в общение, знание особенностей формального и неформального общения. Умение конструктивно разрешить конфликты. Навыки публичного выступления и письменной речи. Опыт взаимодействия с различными группами, умение строить партнерские отношения, умение работать в </a:t>
            </a:r>
            <a:r>
              <a:rPr lang="ru-RU" sz="2000" dirty="0" smtClean="0">
                <a:solidFill>
                  <a:schemeClr val="tx1"/>
                </a:solidFill>
              </a:rPr>
              <a:t>команде.</a:t>
            </a:r>
          </a:p>
          <a:p>
            <a:pPr algn="just"/>
            <a:r>
              <a:rPr lang="ru-RU" sz="2000" dirty="0">
                <a:solidFill>
                  <a:schemeClr val="accent2"/>
                </a:solidFill>
              </a:rPr>
              <a:t>Социально – правовая </a:t>
            </a:r>
            <a:r>
              <a:rPr lang="ru-RU" sz="2000" dirty="0" smtClean="0">
                <a:solidFill>
                  <a:schemeClr val="accent2"/>
                </a:solidFill>
              </a:rPr>
              <a:t>компетентность </a:t>
            </a:r>
            <a:r>
              <a:rPr lang="ru-RU" sz="2000" dirty="0" smtClean="0"/>
              <a:t>- </a:t>
            </a:r>
            <a:r>
              <a:rPr lang="ru-RU" sz="2000" dirty="0" smtClean="0">
                <a:solidFill>
                  <a:schemeClr val="tx1"/>
                </a:solidFill>
              </a:rPr>
              <a:t>знание </a:t>
            </a:r>
            <a:r>
              <a:rPr lang="ru-RU" sz="2000" dirty="0">
                <a:solidFill>
                  <a:schemeClr val="tx1"/>
                </a:solidFill>
              </a:rPr>
              <a:t>обязанностей прав и свобод человека и гражданина, умение их реализовывать в различных жизненных ситуациях. Толерантность, уважение и принятие </a:t>
            </a:r>
            <a:r>
              <a:rPr lang="ru-RU" sz="2000" dirty="0" smtClean="0">
                <a:solidFill>
                  <a:schemeClr val="tx1"/>
                </a:solidFill>
              </a:rPr>
              <a:t>другого</a:t>
            </a:r>
            <a:r>
              <a:rPr lang="ru-RU" sz="2000" dirty="0" smtClean="0"/>
              <a:t>.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280920" cy="4680520"/>
          </a:xfrm>
        </p:spPr>
        <p:txBody>
          <a:bodyPr/>
          <a:lstStyle/>
          <a:p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Первые </a:t>
            </a:r>
            <a:r>
              <a:rPr lang="ru-RU" sz="1800" b="1" dirty="0">
                <a:solidFill>
                  <a:schemeClr val="tx1"/>
                </a:solidFill>
              </a:rPr>
              <a:t>три компетентности являются базовыми, необходимыми для каждого современного человека, независимо от уровня образования, профессии, от места проживания. </a:t>
            </a:r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accent2"/>
                </a:solidFill>
              </a:rPr>
              <a:t>Компетентность самосовершенствования </a:t>
            </a:r>
            <a:r>
              <a:rPr lang="ru-RU" sz="1800" b="1" dirty="0"/>
              <a:t>– </a:t>
            </a:r>
            <a:r>
              <a:rPr lang="ru-RU" sz="1800" b="1" dirty="0">
                <a:solidFill>
                  <a:schemeClr val="tx1"/>
                </a:solidFill>
              </a:rPr>
              <a:t>потребность в саморазвитии, умение выстраивать персональную жизненную стратегию. Адекватная оценка достигнутых в саморазвитии результатов и постановка новых жизненных задач. Знание и соблюдение норм здорового образа жизни, физическая культура человека.</a:t>
            </a:r>
          </a:p>
          <a:p>
            <a:pPr algn="just"/>
            <a:r>
              <a:rPr lang="ru-RU" sz="1800" b="1" dirty="0">
                <a:solidFill>
                  <a:schemeClr val="accent2"/>
                </a:solidFill>
              </a:rPr>
              <a:t>Компетентность деятельности </a:t>
            </a:r>
            <a:r>
              <a:rPr lang="ru-RU" sz="1800" b="1" dirty="0">
                <a:solidFill>
                  <a:schemeClr val="tx1"/>
                </a:solidFill>
              </a:rPr>
              <a:t>– знание средств и способов деятельности: планирование, проектирование, моделирование, прогнозирование.</a:t>
            </a:r>
          </a:p>
          <a:p>
            <a:pPr algn="just"/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280920" cy="4680520"/>
          </a:xfrm>
        </p:spPr>
        <p:txBody>
          <a:bodyPr/>
          <a:lstStyle/>
          <a:p>
            <a:pPr algn="just"/>
            <a:endParaRPr lang="ru-RU" sz="1600" b="1" dirty="0" smtClean="0">
              <a:solidFill>
                <a:srgbClr val="FF0000"/>
              </a:solidFill>
            </a:endParaRPr>
          </a:p>
          <a:p>
            <a:pPr algn="just"/>
            <a:endParaRPr lang="ru-RU" sz="2400" dirty="0" smtClean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</a:pP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35846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Компетенции </a:t>
            </a:r>
            <a:r>
              <a:rPr lang="ru-RU" dirty="0"/>
              <a:t>относятся к ключевым, если овладение ими позволяет решать различные проблемы в повседневной, профессиональной или социальной жизни. </a:t>
            </a:r>
            <a:endParaRPr lang="ru-RU" dirty="0" smtClean="0"/>
          </a:p>
          <a:p>
            <a:r>
              <a:rPr lang="ru-RU" dirty="0" smtClean="0"/>
              <a:t>Ими </a:t>
            </a:r>
            <a:r>
              <a:rPr lang="ru-RU" dirty="0"/>
              <a:t>необходимо овладеть для достижения различных важных целей, решения сложных задач в самых разных ситуациях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Ключевые компетенции </a:t>
            </a:r>
            <a:r>
              <a:rPr lang="ru-RU" dirty="0" err="1"/>
              <a:t>надпредметны</a:t>
            </a:r>
            <a:r>
              <a:rPr lang="ru-RU" dirty="0"/>
              <a:t> и </a:t>
            </a:r>
            <a:r>
              <a:rPr lang="ru-RU" dirty="0" err="1"/>
              <a:t>междисциплинарны</a:t>
            </a:r>
            <a:r>
              <a:rPr lang="ru-RU" dirty="0"/>
              <a:t>, они применимы в различных ситуациях, не только в школе, но и на работе, в семье, в политической сфере и др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Уровень овладения ключевыми компетенциями – тот реальный багаж, который в дальнейшей взрослой жизни выпускника будет востребован в первую очередь, и именно от этого багажа зависит не только его дальнейшая жизненная и профессиональная карьера, но и будущее региона, того уголка земли, где он будет жить…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280920" cy="4680520"/>
          </a:xfrm>
        </p:spPr>
        <p:txBody>
          <a:bodyPr/>
          <a:lstStyle/>
          <a:p>
            <a:pPr algn="just"/>
            <a:endParaRPr lang="ru-RU" sz="1600" b="1" dirty="0" smtClean="0">
              <a:solidFill>
                <a:srgbClr val="FF0000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</a:rPr>
              <a:t>Формирование ключевых компетенций строится на основе планирования воспитательной работы в классе, участия в общешкольных делах, подготовки общешкольных мероприятий, формирования классных органов самоуправления и участия  в деятельности школьного Ученического комитета</a:t>
            </a:r>
            <a:r>
              <a:rPr lang="ru-RU" sz="18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sz="1800" b="1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smtClean="0">
                <a:solidFill>
                  <a:schemeClr val="tx1"/>
                </a:solidFill>
              </a:rPr>
              <a:t>Основным </a:t>
            </a:r>
            <a:r>
              <a:rPr lang="ru-RU" sz="1800" b="1" dirty="0">
                <a:solidFill>
                  <a:schemeClr val="tx1"/>
                </a:solidFill>
              </a:rPr>
              <a:t>структурным элементом в школе является класс. Именно здесь организуется познавательная деятельность, формируются социальные отношения между учащимися. Представительские функции в органах самоуправления школы реализуются также чаще всего от имени класса. В классах осуществляется забота о социальном благополучии учащихся, решаются проблемы досуга учащихся, первичного сплочения коллективов, формируется соответствующая эмоциональная атмосфера.</a:t>
            </a:r>
          </a:p>
          <a:p>
            <a:pPr algn="just"/>
            <a:endParaRPr lang="ru-RU" sz="1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142984"/>
            <a:ext cx="7772400" cy="864096"/>
          </a:xfrm>
        </p:spPr>
        <p:txBody>
          <a:bodyPr/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</a:rPr>
              <a:t>Эпиграф</a:t>
            </a:r>
            <a:b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</a:rPr>
            </a:br>
            <a:endParaRPr lang="ru-RU" dirty="0"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7704856" cy="2736304"/>
          </a:xfrm>
        </p:spPr>
        <p:txBody>
          <a:bodyPr/>
          <a:lstStyle/>
          <a:p>
            <a:pPr algn="just"/>
            <a:r>
              <a:rPr lang="ru-RU" sz="2000" i="1" dirty="0" smtClean="0">
                <a:solidFill>
                  <a:schemeClr val="tx1"/>
                </a:solidFill>
              </a:rPr>
              <a:t>«Школа – не здание, не кабинеты, не образцовая наглядная агитация. Школа – это возвышенный дух, мечта, идея, которые увлекают сразу троих – ребенка, учителя, родителя – и тут же реализуются. Если их нет, значит это не школа, а обычная бухгалтерия, где приходят и уходят по звонку, зарабатывают – кто деньги, кто оценки и считают дни до отпуска и минуты до очередного звонка… Учитель призван реализовывать мечты детей…»                                                    </a:t>
            </a:r>
          </a:p>
          <a:p>
            <a:pPr algn="just"/>
            <a:r>
              <a:rPr lang="ru-RU" sz="2000" i="1" dirty="0" smtClean="0">
                <a:solidFill>
                  <a:schemeClr val="tx1"/>
                </a:solidFill>
              </a:rPr>
              <a:t>                                                                     </a:t>
            </a:r>
          </a:p>
          <a:p>
            <a:pPr algn="just"/>
            <a:r>
              <a:rPr lang="ru-RU" sz="2000" i="1" dirty="0" smtClean="0">
                <a:solidFill>
                  <a:schemeClr val="tx1"/>
                </a:solidFill>
              </a:rPr>
              <a:t>                                                                                 (А.А. Захаренко)</a:t>
            </a:r>
            <a:endParaRPr lang="ru-RU" sz="20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39552" y="197346"/>
            <a:ext cx="8352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Во </a:t>
            </a:r>
            <a:r>
              <a:rPr lang="ru-RU" dirty="0"/>
              <a:t>всех </a:t>
            </a:r>
            <a:r>
              <a:rPr lang="ru-RU" dirty="0" smtClean="0"/>
              <a:t>классах должна быть </a:t>
            </a:r>
            <a:r>
              <a:rPr lang="ru-RU" dirty="0"/>
              <a:t>организована деятельность самоуправления, что позволяет формировать коммуникативную компетентность. </a:t>
            </a:r>
            <a:r>
              <a:rPr lang="ru-RU" dirty="0" smtClean="0"/>
              <a:t>Создаваться </a:t>
            </a:r>
            <a:r>
              <a:rPr lang="ru-RU" dirty="0"/>
              <a:t>условия для развития лидерских качеств, необходимых для лучшей адаптации учащихся в обществе, их социализации и личностного развития. </a:t>
            </a:r>
            <a:endParaRPr lang="ru-RU" dirty="0" smtClean="0"/>
          </a:p>
          <a:p>
            <a:r>
              <a:rPr lang="ru-RU" dirty="0" smtClean="0"/>
              <a:t>Классное </a:t>
            </a:r>
            <a:r>
              <a:rPr lang="ru-RU" dirty="0"/>
              <a:t>самоуправление формирует компетентность деятельности. Высший орган самоуправления класса – </a:t>
            </a:r>
            <a:r>
              <a:rPr lang="ru-RU" dirty="0" smtClean="0"/>
              <a:t>классный час. </a:t>
            </a:r>
          </a:p>
          <a:p>
            <a:r>
              <a:rPr lang="ru-RU" dirty="0" smtClean="0"/>
              <a:t>Классный час </a:t>
            </a:r>
            <a:r>
              <a:rPr lang="ru-RU" dirty="0"/>
              <a:t>определяет перспективы развития и основные направления классной жизни, обсуждает любые вопросы жизнедеятельности класса, принимает по ним необходимые решения, каждый ученик имеет возможность высказать свое мнение, оценить свою активность, таким образом, формируется компетентность самосовершенствования.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-1049149"/>
            <a:ext cx="871296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Система </a:t>
            </a:r>
            <a:r>
              <a:rPr lang="ru-RU" dirty="0"/>
              <a:t>школьного ученического самоуправления организована в виде министерств по разным направлениям. В состав школьного Ученического комитета </a:t>
            </a:r>
            <a:r>
              <a:rPr lang="ru-RU" dirty="0" smtClean="0"/>
              <a:t>входят  </a:t>
            </a:r>
            <a:r>
              <a:rPr lang="ru-RU" dirty="0"/>
              <a:t>министры по разным направлениям. Возглавляет комитет президент школы, которого мы выбираем общим голосованием в рамках проведения акции «Избирательная кампания». Основное направление деятельности Ученического комитета – отслеживание результатов активности классов </a:t>
            </a:r>
            <a:r>
              <a:rPr lang="ru-RU" dirty="0" smtClean="0"/>
              <a:t>, </a:t>
            </a:r>
            <a:r>
              <a:rPr lang="ru-RU" dirty="0"/>
              <a:t>подведение итогов конкурса «Ученик года».</a:t>
            </a:r>
          </a:p>
          <a:p>
            <a:r>
              <a:rPr lang="ru-RU" dirty="0"/>
              <a:t>Установка классного руководителя на формирование ключевых компетенций требует истинно демократического подхода к организации жизни класса. Классный руководитель не вправе навязывать цели развития классного коллектива и совместной жизнедеятельности, формы организации и методы достижения поставленной цели. Его задача — выбрать вместе с учащимися те цели, которые действительно близки, по крайней мере, большинству учеников, и те пути их достижения, которые, согласно общим ощущениям, будут наиболее плодотворными.</a:t>
            </a:r>
          </a:p>
          <a:p>
            <a:r>
              <a:rPr lang="ru-RU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312" y="476672"/>
            <a:ext cx="8784976" cy="1080120"/>
          </a:xfrm>
        </p:spPr>
        <p:txBody>
          <a:bodyPr/>
          <a:lstStyle/>
          <a:p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</a:rPr>
              <a:t>Решение    Педсовета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</a:rPr>
              <a:t/>
            </a:r>
            <a:b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</a:rPr>
            </a:br>
            <a:endParaRPr lang="ru-RU" dirty="0"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51520" y="1340768"/>
            <a:ext cx="8572560" cy="4468486"/>
          </a:xfrm>
          <a:prstGeom prst="rect">
            <a:avLst/>
          </a:prstGeom>
        </p:spPr>
        <p:txBody>
          <a:bodyPr/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В план воспитательной работы на 2015-2016 учебный год включить мероприятия, направленные на организацию взаимодействия учителей предметников и классных руководителей с целью повышения мотивации к обучению и создания комфортной образовательной среды;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lang="ru-RU" sz="2000" dirty="0" smtClean="0">
                <a:latin typeface="+mn-lt"/>
                <a:cs typeface="+mn-cs"/>
              </a:rPr>
              <a:t>Провести анкетирование обучающихся для изучения их потребностей при организации воспитательной работы в классе, в школе. (исполнители – администрация, сроки – май 2016 года);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lang="ru-RU" sz="2000" dirty="0" smtClean="0">
                <a:latin typeface="+mn-lt"/>
                <a:cs typeface="+mn-cs"/>
              </a:rPr>
              <a:t>Принять к работе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единую структуру плана воспитательной работы </a:t>
            </a:r>
            <a:r>
              <a:rPr lang="ru-RU" sz="2000" dirty="0" smtClean="0">
                <a:latin typeface="+mn-lt"/>
                <a:cs typeface="+mn-cs"/>
              </a:rPr>
              <a:t>классного руководителя МКОУ «Васильевская СШ» (исполнители – классные руководители, сроки- в течение 2016-2017       уч. года);</a:t>
            </a:r>
          </a:p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864096"/>
          </a:xfrm>
        </p:spPr>
        <p:txBody>
          <a:bodyPr/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</a:rPr>
              <a:t>Цели Педсовета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7704856" cy="2736304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Изучить нормативно-правовую базу, определяющую деятельность классного руководителя;</a:t>
            </a:r>
          </a:p>
          <a:p>
            <a:pPr marL="514350" indent="-514350" algn="just"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Обмен опытом классных руководителей;</a:t>
            </a:r>
          </a:p>
          <a:p>
            <a:pPr marL="514350" indent="-514350" algn="just"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Выявить возможности развития воспитательного процесса и поиск новых путей, средств для дальнейшего совершенствования воспитания обучающихся.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864096"/>
          </a:xfrm>
        </p:spPr>
        <p:txBody>
          <a:bodyPr/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icrosoft JhengHei UI" pitchFamily="34" charset="-120"/>
                <a:ea typeface="Microsoft JhengHei UI" pitchFamily="34" charset="-120"/>
              </a:rPr>
              <a:t>Программа Педсовета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7704856" cy="3384376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Нормативно-правовая база в деятельности классного руководителя;</a:t>
            </a:r>
          </a:p>
          <a:p>
            <a:pPr marL="514350" indent="-514350" algn="just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Формы и методы работы классных руководителей МКОУ «Васильевская СШ» (обмен опытом);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3.  Роль классного руководителя в формировании   ключевых компетенций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4.       Решение Педсовета.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988424" cy="1368152"/>
          </a:xfrm>
        </p:spPr>
        <p:txBody>
          <a:bodyPr/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</a:rPr>
              <a:t>Нормативно-правовая база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204864"/>
            <a:ext cx="8429684" cy="3938780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Федеральный закон об образовании в Российской Федерации № 273-ФЗ от 29.12.2012;</a:t>
            </a:r>
          </a:p>
          <a:p>
            <a:pPr marL="514350" indent="-514350" algn="just">
              <a:buFont typeface="Arial" charset="0"/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ПРИКАЗ </a:t>
            </a:r>
            <a:r>
              <a:rPr lang="ru-RU" sz="1600" dirty="0" err="1" smtClean="0">
                <a:solidFill>
                  <a:schemeClr val="tx1"/>
                </a:solidFill>
              </a:rPr>
              <a:t>Минобрнауки</a:t>
            </a:r>
            <a:r>
              <a:rPr lang="ru-RU" sz="1600" dirty="0" smtClean="0">
                <a:solidFill>
                  <a:schemeClr val="tx1"/>
                </a:solidFill>
              </a:rPr>
              <a:t> РФ от 03.02.2006 N 21 "ОБ УТВЕРЖДЕНИИ МЕТОДИЧЕСКИХ РЕКОМЕНДАЦИЙ ОБ ОСУЩЕСТВЛЕНИИ ФУНКЦИЙ КЛАССНОГО РУКОВОДИТЕЛЯ ПЕДАГОГИЧЕСКИМИ РАБОТНИКАМИ ГОСУДАРСТВЕННЫХ ОБЩЕОБРАЗОВАТЕЛЬНЫХ УЧРЕЖДЕНИЙ СУБЪЕКТОВ РОССИЙСКОЙ ФЕДЕРАЦИИ И МУНИЦИПАЛЬНЫХ ОБЩЕОБРАЗОВАТЕЛЬНЫХ УЧРЕЖДЕНИЙ«;</a:t>
            </a:r>
          </a:p>
          <a:p>
            <a:pPr marL="514350" indent="-514350" algn="just">
              <a:buFont typeface="Arial" charset="0"/>
              <a:buAutoNum type="arabicPeriod"/>
            </a:pPr>
            <a:r>
              <a:rPr lang="ru-RU" sz="1600" i="1" dirty="0" smtClean="0">
                <a:solidFill>
                  <a:schemeClr val="tx1"/>
                </a:solidFill>
              </a:rPr>
              <a:t>ФГОС НОО утвержден приказом </a:t>
            </a:r>
            <a:r>
              <a:rPr lang="ru-RU" sz="1600" i="1" dirty="0" err="1" smtClean="0">
                <a:solidFill>
                  <a:schemeClr val="tx1"/>
                </a:solidFill>
              </a:rPr>
              <a:t>Минобрнауки</a:t>
            </a:r>
            <a:r>
              <a:rPr lang="ru-RU" sz="1600" i="1" dirty="0" smtClean="0">
                <a:solidFill>
                  <a:schemeClr val="tx1"/>
                </a:solidFill>
              </a:rPr>
              <a:t> России </a:t>
            </a:r>
            <a:r>
              <a:rPr lang="ru-RU" sz="1600" i="1" dirty="0" smtClean="0">
                <a:solidFill>
                  <a:schemeClr val="tx1"/>
                </a:solidFill>
                <a:hlinkClick r:id="rId2"/>
              </a:rPr>
              <a:t>от 6 октября 2009 г. № 373</a:t>
            </a:r>
            <a:r>
              <a:rPr lang="ru-RU" sz="1600" i="1" dirty="0" smtClean="0">
                <a:solidFill>
                  <a:schemeClr val="tx1"/>
                </a:solidFill>
              </a:rPr>
              <a:t>; в ред. приказов </a:t>
            </a:r>
            <a:r>
              <a:rPr lang="ru-RU" sz="1600" i="1" dirty="0" smtClean="0">
                <a:solidFill>
                  <a:schemeClr val="tx1"/>
                </a:solidFill>
                <a:hlinkClick r:id="rId3"/>
              </a:rPr>
              <a:t>от 26 ноября 2010 г. № 1241</a:t>
            </a:r>
            <a:r>
              <a:rPr lang="ru-RU" sz="1600" i="1" dirty="0" smtClean="0">
                <a:solidFill>
                  <a:schemeClr val="tx1"/>
                </a:solidFill>
              </a:rPr>
              <a:t>, </a:t>
            </a:r>
            <a:r>
              <a:rPr lang="ru-RU" sz="1600" i="1" dirty="0" smtClean="0">
                <a:solidFill>
                  <a:schemeClr val="tx1"/>
                </a:solidFill>
                <a:hlinkClick r:id="rId4"/>
              </a:rPr>
              <a:t>от 22 сентября 2011 г. № 2357</a:t>
            </a:r>
            <a:r>
              <a:rPr lang="ru-RU" sz="1600" i="1" dirty="0" smtClean="0">
                <a:solidFill>
                  <a:schemeClr val="tx1"/>
                </a:solidFill>
              </a:rPr>
              <a:t>);</a:t>
            </a:r>
          </a:p>
          <a:p>
            <a:pPr marL="514350" indent="-514350" algn="just">
              <a:buFont typeface="Arial" charset="0"/>
              <a:buAutoNum type="arabicPeriod"/>
            </a:pPr>
            <a:r>
              <a:rPr lang="ru-RU" sz="1600" i="1" dirty="0" smtClean="0">
                <a:solidFill>
                  <a:schemeClr val="tx1"/>
                </a:solidFill>
              </a:rPr>
              <a:t>ФГОС ООО утвержден приказом </a:t>
            </a:r>
            <a:r>
              <a:rPr lang="ru-RU" sz="1600" i="1" dirty="0" err="1" smtClean="0">
                <a:solidFill>
                  <a:schemeClr val="tx1"/>
                </a:solidFill>
              </a:rPr>
              <a:t>Минобрнауки</a:t>
            </a:r>
            <a:r>
              <a:rPr lang="ru-RU" sz="1600" i="1" dirty="0" smtClean="0">
                <a:solidFill>
                  <a:schemeClr val="tx1"/>
                </a:solidFill>
              </a:rPr>
              <a:t> России </a:t>
            </a:r>
            <a:r>
              <a:rPr lang="ru-RU" sz="1600" i="1" dirty="0" smtClean="0">
                <a:solidFill>
                  <a:schemeClr val="tx1"/>
                </a:solidFill>
                <a:hlinkClick r:id="rId5"/>
              </a:rPr>
              <a:t>от 17 декабря 2010 г. № 1897</a:t>
            </a:r>
            <a:r>
              <a:rPr lang="ru-RU" sz="1600" i="1" dirty="0" smtClean="0">
                <a:solidFill>
                  <a:schemeClr val="tx1"/>
                </a:solidFill>
              </a:rPr>
              <a:t>;</a:t>
            </a:r>
          </a:p>
          <a:p>
            <a:pPr marL="514350" indent="-514350" algn="just">
              <a:buFont typeface="Arial" charset="0"/>
              <a:buAutoNum type="arabicPeriod"/>
            </a:pPr>
            <a:r>
              <a:rPr lang="ru-RU" sz="1600" i="1" dirty="0" smtClean="0">
                <a:solidFill>
                  <a:schemeClr val="tx1"/>
                </a:solidFill>
              </a:rPr>
              <a:t>ФГОС СОО(утвержден приказом </a:t>
            </a:r>
            <a:r>
              <a:rPr lang="ru-RU" sz="1600" i="1" dirty="0" err="1" smtClean="0">
                <a:solidFill>
                  <a:schemeClr val="tx1"/>
                </a:solidFill>
              </a:rPr>
              <a:t>Минобрнауки</a:t>
            </a:r>
            <a:r>
              <a:rPr lang="ru-RU" sz="1600" i="1" dirty="0" smtClean="0">
                <a:solidFill>
                  <a:schemeClr val="tx1"/>
                </a:solidFill>
              </a:rPr>
              <a:t> России </a:t>
            </a:r>
            <a:r>
              <a:rPr lang="ru-RU" sz="1600" i="1" dirty="0" smtClean="0">
                <a:solidFill>
                  <a:schemeClr val="tx1"/>
                </a:solidFill>
                <a:hlinkClick r:id="rId6"/>
              </a:rPr>
              <a:t>от 17 мая 2012 г. № 413</a:t>
            </a:r>
            <a:r>
              <a:rPr lang="ru-RU" sz="1600" i="1" dirty="0" smtClean="0">
                <a:solidFill>
                  <a:schemeClr val="tx1"/>
                </a:solidFill>
              </a:rPr>
              <a:t>)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Arial" charset="0"/>
              <a:buAutoNum type="arabicPeriod"/>
            </a:pPr>
            <a:endParaRPr lang="ru-RU" sz="1600" i="1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Arial" charset="0"/>
              <a:buAutoNum type="arabicPeriod"/>
            </a:pPr>
            <a:endParaRPr lang="ru-RU" sz="1600" i="1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Arial" charset="0"/>
              <a:buAutoNum type="arabicPeriod"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864096"/>
          </a:xfrm>
        </p:spPr>
        <p:txBody>
          <a:bodyPr/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</a:rPr>
              <a:t>Нормативно-правовая база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704856" cy="4032448"/>
          </a:xfrm>
        </p:spPr>
        <p:txBody>
          <a:bodyPr/>
          <a:lstStyle/>
          <a:p>
            <a:pPr marL="514350" indent="-514350" algn="just"/>
            <a:endParaRPr lang="ru-RU" sz="2400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Arial" charset="0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Воспитательные функции в общеобразовательном учреждении выполняют </a:t>
            </a:r>
            <a:r>
              <a:rPr lang="ru-RU" sz="2000" b="1" dirty="0" smtClean="0">
                <a:solidFill>
                  <a:schemeClr val="tx1"/>
                </a:solidFill>
              </a:rPr>
              <a:t>все педагогические работники</a:t>
            </a:r>
            <a:r>
              <a:rPr lang="ru-RU" sz="2000" dirty="0" smtClean="0">
                <a:solidFill>
                  <a:schemeClr val="tx1"/>
                </a:solidFill>
              </a:rPr>
              <a:t>. Однако </a:t>
            </a:r>
            <a:r>
              <a:rPr lang="ru-RU" sz="2000" b="1" dirty="0" smtClean="0">
                <a:solidFill>
                  <a:schemeClr val="tx1"/>
                </a:solidFill>
              </a:rPr>
              <a:t>ключевая роль</a:t>
            </a:r>
            <a:r>
              <a:rPr lang="ru-RU" sz="2000" dirty="0" smtClean="0">
                <a:solidFill>
                  <a:schemeClr val="tx1"/>
                </a:solidFill>
              </a:rPr>
              <a:t> в решении задач воспитания принадлежит педагогическому работнику, на которого возложены функции </a:t>
            </a:r>
            <a:r>
              <a:rPr lang="ru-RU" sz="2000" b="1" dirty="0" smtClean="0">
                <a:solidFill>
                  <a:schemeClr val="tx1"/>
                </a:solidFill>
              </a:rPr>
              <a:t>классного руководителя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</a:p>
          <a:p>
            <a:pPr marL="514350" indent="-514350" algn="just">
              <a:buFont typeface="Arial" charset="0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В соответствии с </a:t>
            </a:r>
            <a:r>
              <a:rPr lang="ru-RU" sz="2000" u="sng" dirty="0" smtClean="0">
                <a:solidFill>
                  <a:schemeClr val="tx1"/>
                </a:solidFill>
                <a:hlinkClick r:id="rId2"/>
              </a:rPr>
              <a:t>пунктом 66</a:t>
            </a:r>
            <a:r>
              <a:rPr lang="ru-RU" sz="2000" dirty="0" smtClean="0">
                <a:solidFill>
                  <a:schemeClr val="tx1"/>
                </a:solidFill>
              </a:rPr>
              <a:t> Типового положения об общеобразовательном учреждении, на педагогического работника общеобразовательного учреждения с его согласия </a:t>
            </a:r>
            <a:r>
              <a:rPr lang="ru-RU" sz="2000" b="1" dirty="0" smtClean="0">
                <a:solidFill>
                  <a:schemeClr val="tx1"/>
                </a:solidFill>
              </a:rPr>
              <a:t>приказом общеобразовательного учреждения </a:t>
            </a:r>
            <a:r>
              <a:rPr lang="ru-RU" sz="2000" dirty="0" smtClean="0">
                <a:solidFill>
                  <a:schemeClr val="tx1"/>
                </a:solidFill>
              </a:rPr>
              <a:t>могут возлагаться функции классного руководителя по организации и координации воспитательной работы с обучающимися в классе</a:t>
            </a:r>
          </a:p>
          <a:p>
            <a:pPr marL="514350" indent="-514350" algn="just">
              <a:buAutoNum type="arabicPeriod"/>
            </a:pP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772400" cy="1296144"/>
          </a:xfrm>
        </p:spPr>
        <p:txBody>
          <a:bodyPr/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</a:rPr>
              <a:t>Цель и задачи деятельности классного руководителя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7704856" cy="4032448"/>
          </a:xfrm>
        </p:spPr>
        <p:txBody>
          <a:bodyPr/>
          <a:lstStyle/>
          <a:p>
            <a:pPr marL="514350" indent="-514350" algn="just"/>
            <a:endParaRPr lang="ru-RU" sz="2400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Arial" charset="0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Цель деятельности классного руководителя - создание условий для саморазвития и самореализации личности обучающегося, его успешной социализации в обществе.</a:t>
            </a:r>
          </a:p>
          <a:p>
            <a:pPr marL="514350" indent="-514350" algn="just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404664"/>
            <a:ext cx="7772400" cy="720080"/>
          </a:xfrm>
        </p:spPr>
        <p:txBody>
          <a:bodyPr/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</a:rPr>
              <a:t>Задачи: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836712"/>
            <a:ext cx="7704856" cy="4032448"/>
          </a:xfrm>
        </p:spPr>
        <p:txBody>
          <a:bodyPr/>
          <a:lstStyle/>
          <a:p>
            <a:pPr algn="just"/>
            <a:endParaRPr lang="ru-RU" sz="1400" dirty="0" smtClean="0">
              <a:solidFill>
                <a:schemeClr val="tx1"/>
              </a:solidFill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- </a:t>
            </a:r>
            <a:r>
              <a:rPr lang="ru-RU" sz="1800" dirty="0" smtClean="0">
                <a:solidFill>
                  <a:schemeClr val="tx1"/>
                </a:solidFill>
              </a:rPr>
              <a:t>формирование и развитие коллектива класса;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- создание благоприятных психолого-педагогических условий для развития личности, самоутверждения каждого обучающегося, сохранения неповторимости и раскрытия его потенциальных способностей;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- формирование здорового образа жизни;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- организация системы отношений через разнообразные формы воспитывающей деятельности коллектива класса;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- защита прав и интересов обучающихся;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- организация системной работы с обучающимися в классе;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- гуманизация отношений между обучающимися, между обучающимися и педагогическими работниками;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- формирование у обучающихся нравственных смыслов и духовных ориентиров;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- организация социально значимой творческой деятельности обучающихся.</a:t>
            </a:r>
          </a:p>
          <a:p>
            <a:pPr marL="514350" indent="-514350" algn="just"/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720080"/>
          </a:xfrm>
        </p:spPr>
        <p:txBody>
          <a:bodyPr/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</a:rPr>
              <a:t>Функции классного руководителя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704856" cy="4032448"/>
          </a:xfrm>
        </p:spPr>
        <p:txBody>
          <a:bodyPr/>
          <a:lstStyle/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Деятельность классного руководителя - </a:t>
            </a:r>
            <a:r>
              <a:rPr lang="ru-RU" sz="1600" b="1" dirty="0" smtClean="0">
                <a:solidFill>
                  <a:schemeClr val="tx1"/>
                </a:solidFill>
              </a:rPr>
              <a:t>целенаправленный, системный, планируемый процесс</a:t>
            </a:r>
            <a:r>
              <a:rPr lang="ru-RU" sz="1600" dirty="0" smtClean="0">
                <a:solidFill>
                  <a:schemeClr val="tx1"/>
                </a:solidFill>
              </a:rPr>
              <a:t>, строящийся на основе </a:t>
            </a:r>
            <a:r>
              <a:rPr lang="ru-RU" sz="1600" u="sng" dirty="0" smtClean="0">
                <a:solidFill>
                  <a:schemeClr val="tx1"/>
                </a:solidFill>
              </a:rPr>
              <a:t>устава общеобразовательного учреждения, иных локальных актов, анализа предыдущей деятельности, позитивных и негативных тенденций общественной жизни, личностно ориентированного подхода к обучающимся с учетом актуальных задач, стоящих перед педагогическим коллективом общеобразовательного учреждения, и ситуации в коллективе класса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u="sng" dirty="0" smtClean="0">
                <a:solidFill>
                  <a:schemeClr val="tx1"/>
                </a:solidFill>
              </a:rPr>
              <a:t>межэтнических и межконфессиональных отношений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Для педагогически грамотного, успешного и эффективного выполнения своих функций </a:t>
            </a:r>
            <a:r>
              <a:rPr lang="ru-RU" sz="1600" u="sng" dirty="0" smtClean="0">
                <a:solidFill>
                  <a:schemeClr val="tx1"/>
                </a:solidFill>
              </a:rPr>
              <a:t>классному руководителю надо хорошо знать психолого-педагогические основы работы с детьми конкретного возраста, быть информированным о новейших тенденциях, способах и формах воспитательной деятельности, владеть современными технологиями воспитания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Классному руководителю в своей деятельности </a:t>
            </a:r>
            <a:r>
              <a:rPr lang="ru-RU" sz="1600" b="1" dirty="0" smtClean="0">
                <a:solidFill>
                  <a:schemeClr val="tx1"/>
                </a:solidFill>
              </a:rPr>
              <a:t>необходимо учитывать уровень воспитанности обучающихся, социальные и материальные условия их жизни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AutoNum type="arabicPeriod"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endParaRPr lang="ru-RU" sz="1800" dirty="0" smtClean="0">
              <a:solidFill>
                <a:schemeClr val="tx1"/>
              </a:solidFill>
            </a:endParaRPr>
          </a:p>
          <a:p>
            <a:pPr algn="just"/>
            <a:endParaRPr lang="ru-RU" sz="1800" dirty="0" smtClean="0">
              <a:solidFill>
                <a:schemeClr val="tx1"/>
              </a:solidFill>
            </a:endParaRPr>
          </a:p>
          <a:p>
            <a:pPr algn="just"/>
            <a:endParaRPr lang="ru-RU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1844</Words>
  <Application>Microsoft Office PowerPoint</Application>
  <PresentationFormat>Экран (4:3)</PresentationFormat>
  <Paragraphs>155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Эпиграф </vt:lpstr>
      <vt:lpstr>Цели Педсовета </vt:lpstr>
      <vt:lpstr>Программа Педсовета </vt:lpstr>
      <vt:lpstr>Нормативно-правовая база </vt:lpstr>
      <vt:lpstr>Нормативно-правовая база </vt:lpstr>
      <vt:lpstr>Цель и задачи деятельности классного руководителя </vt:lpstr>
      <vt:lpstr>Задачи: </vt:lpstr>
      <vt:lpstr>Функции классного руководителя </vt:lpstr>
      <vt:lpstr>Функции классного руководителя </vt:lpstr>
      <vt:lpstr>Функции классного руководителя </vt:lpstr>
      <vt:lpstr>Формы работы классного руководителя </vt:lpstr>
      <vt:lpstr>Роль классного руководителя в формировании ключевых компетенций школьников 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Решение    Педсовета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Васильевская СШ</cp:lastModifiedBy>
  <cp:revision>74</cp:revision>
  <dcterms:created xsi:type="dcterms:W3CDTF">2013-08-25T16:28:30Z</dcterms:created>
  <dcterms:modified xsi:type="dcterms:W3CDTF">2016-04-04T07:28:25Z</dcterms:modified>
</cp:coreProperties>
</file>