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A25B068-5B1A-4E4D-B8C4-83EA03163BA1}" type="datetimeFigureOut">
              <a:rPr lang="ru-RU" smtClean="0"/>
              <a:t>08.12.2015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0C06B077-6ECA-4D23-BB37-DB177263073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25B068-5B1A-4E4D-B8C4-83EA03163BA1}" type="datetimeFigureOut">
              <a:rPr lang="ru-RU" smtClean="0"/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06B077-6ECA-4D23-BB37-DB17726307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A25B068-5B1A-4E4D-B8C4-83EA03163BA1}" type="datetimeFigureOut">
              <a:rPr lang="ru-RU" smtClean="0"/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0C06B077-6ECA-4D23-BB37-DB17726307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25B068-5B1A-4E4D-B8C4-83EA03163BA1}" type="datetimeFigureOut">
              <a:rPr lang="ru-RU" smtClean="0"/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06B077-6ECA-4D23-BB37-DB17726307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A25B068-5B1A-4E4D-B8C4-83EA03163BA1}" type="datetimeFigureOut">
              <a:rPr lang="ru-RU" smtClean="0"/>
              <a:t>08.12.2015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0C06B077-6ECA-4D23-BB37-DB177263073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25B068-5B1A-4E4D-B8C4-83EA03163BA1}" type="datetimeFigureOut">
              <a:rPr lang="ru-RU" smtClean="0"/>
              <a:t>08.12.2015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06B077-6ECA-4D23-BB37-DB17726307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25B068-5B1A-4E4D-B8C4-83EA03163BA1}" type="datetimeFigureOut">
              <a:rPr lang="ru-RU" smtClean="0"/>
              <a:t>08.12.2015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06B077-6ECA-4D23-BB37-DB17726307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25B068-5B1A-4E4D-B8C4-83EA03163BA1}" type="datetimeFigureOut">
              <a:rPr lang="ru-RU" smtClean="0"/>
              <a:t>08.12.2015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06B077-6ECA-4D23-BB37-DB17726307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A25B068-5B1A-4E4D-B8C4-83EA03163BA1}" type="datetimeFigureOut">
              <a:rPr lang="ru-RU" smtClean="0"/>
              <a:t>08.12.2015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06B077-6ECA-4D23-BB37-DB17726307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25B068-5B1A-4E4D-B8C4-83EA03163BA1}" type="datetimeFigureOut">
              <a:rPr lang="ru-RU" smtClean="0"/>
              <a:t>08.12.2015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06B077-6ECA-4D23-BB37-DB177263073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25B068-5B1A-4E4D-B8C4-83EA03163BA1}" type="datetimeFigureOut">
              <a:rPr lang="ru-RU" smtClean="0"/>
              <a:t>08.12.2015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06B077-6ECA-4D23-BB37-DB177263073C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A25B068-5B1A-4E4D-B8C4-83EA03163BA1}" type="datetimeFigureOut">
              <a:rPr lang="ru-RU" smtClean="0"/>
              <a:t>08.12.2015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C06B077-6ECA-4D23-BB37-DB177263073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Методы и приемы развития речи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ru-RU" dirty="0" smtClean="0"/>
              <a:t>Выполнила :</a:t>
            </a:r>
          </a:p>
          <a:p>
            <a:pPr algn="l"/>
            <a:r>
              <a:rPr lang="ru-RU" dirty="0" smtClean="0"/>
              <a:t> Бердникова Елена Геннадиевна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4797152"/>
            <a:ext cx="6255488" cy="1362075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Игровые приемы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476672"/>
            <a:ext cx="6255488" cy="36004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Возбуждают интерес к деятельности;</a:t>
            </a:r>
          </a:p>
          <a:p>
            <a:pPr algn="l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Обогащают мотивы речи;</a:t>
            </a:r>
          </a:p>
          <a:p>
            <a:pPr algn="l">
              <a:buFont typeface="Arial" pitchFamily="34" charset="0"/>
              <a:buChar char="•"/>
            </a:pPr>
            <a:endParaRPr lang="ru-RU" sz="2800" dirty="0" smtClean="0"/>
          </a:p>
          <a:p>
            <a:pPr>
              <a:buFont typeface="Arial" pitchFamily="34" charset="0"/>
              <a:buChar char="•"/>
            </a:pPr>
            <a:endParaRPr lang="ru-RU" sz="28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30876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accent1">
                    <a:lumMod val="75000"/>
                  </a:schemeClr>
                </a:solidFill>
              </a:rPr>
              <a:t>В дошкольной педагогике существуют и другие классификации приемов обучения</a:t>
            </a:r>
            <a:endParaRPr lang="ru-RU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2060848"/>
            <a:ext cx="208823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прямые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44008" y="2060848"/>
            <a:ext cx="208823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косвенные</a:t>
            </a:r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2195736" y="2492896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1187624" y="2852936"/>
            <a:ext cx="2088232" cy="5040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Все словесные методы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644008" y="2996952"/>
            <a:ext cx="208823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напоминание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644008" y="3573016"/>
            <a:ext cx="208823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реплика</a:t>
            </a:r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644008" y="4149080"/>
            <a:ext cx="208823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замечание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4644008" y="4725144"/>
            <a:ext cx="208823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замечание</a:t>
            </a:r>
            <a:endParaRPr lang="ru-RU" dirty="0"/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5652120" y="2492896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4644008" y="5229200"/>
            <a:ext cx="208823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подсказ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644008" y="5733256"/>
            <a:ext cx="208823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совет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354442" y="1196752"/>
            <a:ext cx="5114778" cy="3444360"/>
          </a:xfrm>
        </p:spPr>
        <p:txBody>
          <a:bodyPr>
            <a:noAutofit/>
          </a:bodyPr>
          <a:lstStyle/>
          <a:p>
            <a:pPr algn="l"/>
            <a:r>
              <a:rPr lang="ru-RU" sz="3600" dirty="0" smtClean="0"/>
              <a:t>СПИСОК ЛИТЕРАТУРЫ:</a:t>
            </a:r>
          </a:p>
          <a:p>
            <a:pPr algn="l"/>
            <a:r>
              <a:rPr lang="ru-RU" sz="3600" dirty="0" smtClean="0"/>
              <a:t>М.М. Алексеева, В.И. Яшина</a:t>
            </a:r>
          </a:p>
          <a:p>
            <a:pPr algn="l"/>
            <a:r>
              <a:rPr lang="ru-RU" sz="3600" dirty="0" smtClean="0"/>
              <a:t>«Методика развития речи и обучения родному языку дошкольников.»</a:t>
            </a:r>
            <a:endParaRPr lang="ru-RU" sz="36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339699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Спасибо за внимание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7242048" cy="352839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“Речь – удивительное сильное средство, но нужно иметь много ума, чтобы пользоваться им” 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                  Г</a:t>
            </a:r>
            <a:r>
              <a:rPr lang="ru-RU" dirty="0" smtClean="0">
                <a:solidFill>
                  <a:schemeClr val="accent1">
                    <a:lumMod val="75000"/>
                  </a:schemeClr>
                </a:solidFill>
              </a:rPr>
              <a:t>. Гегель 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7242048" cy="5112568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solidFill>
                  <a:schemeClr val="accent3"/>
                </a:solidFill>
              </a:rPr>
              <a:t>Актуальность проблемы речевого развития </a:t>
            </a:r>
            <a:r>
              <a:rPr lang="ru-RU" sz="2000" dirty="0" smtClean="0">
                <a:solidFill>
                  <a:schemeClr val="accent3"/>
                </a:solidFill>
              </a:rPr>
              <a:t>  Г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оворить 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умеют почти все, но говорить правильно, лишь единицы из нас. 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dirty="0" smtClean="0">
                <a:solidFill>
                  <a:schemeClr val="accent3"/>
                </a:solidFill>
              </a:rPr>
              <a:t>Р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азговаривая 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с другими, мы пользуемся речью как средством передачи своих мыслей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b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dirty="0" smtClean="0">
                <a:solidFill>
                  <a:schemeClr val="accent3"/>
                </a:solidFill>
              </a:rPr>
              <a:t>Р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ечь 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для нас является одной из главных потребностей и функций человека. 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dirty="0" smtClean="0">
                <a:solidFill>
                  <a:schemeClr val="accent3"/>
                </a:solidFill>
              </a:rPr>
              <a:t>И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менно 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речь отличает человека от других представителей животного мира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b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dirty="0" smtClean="0">
                <a:solidFill>
                  <a:schemeClr val="accent3"/>
                </a:solidFill>
              </a:rPr>
              <a:t>И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менно через общение с другими людьми человек реализует себя как личность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b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dirty="0" smtClean="0">
                <a:solidFill>
                  <a:schemeClr val="accent3"/>
                </a:solidFill>
              </a:rPr>
              <a:t>С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удить 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о начале развития личности ребёнка дошкольного возраста без оценки его речевого развития невозможно. 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dirty="0" smtClean="0">
                <a:solidFill>
                  <a:schemeClr val="accent3"/>
                </a:solidFill>
              </a:rPr>
              <a:t>В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психическом развитии ребёнка речь имеет исключительное значение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b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dirty="0" smtClean="0">
                <a:solidFill>
                  <a:schemeClr val="accent3"/>
                </a:solidFill>
              </a:rPr>
              <a:t>С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 развитием речи связано формирование как личности в целом, так и всех основных психических процессов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b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1800" dirty="0" smtClean="0">
                <a:solidFill>
                  <a:schemeClr val="accent3"/>
                </a:solidFill>
              </a:rPr>
              <a:t>П</a:t>
            </a:r>
            <a:r>
              <a:rPr lang="ru-RU" sz="1800" dirty="0" smtClean="0">
                <a:solidFill>
                  <a:schemeClr val="accent1">
                    <a:lumMod val="75000"/>
                  </a:schemeClr>
                </a:solidFill>
              </a:rPr>
              <a:t>роблема развития речи является одной из актуальных. </a:t>
            </a:r>
            <a:endParaRPr lang="ru-RU" sz="1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24204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МЕТОДЫ РЕЧЕВОГО РАЗВИТИЯ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115616" y="1916832"/>
            <a:ext cx="1584176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Наглядные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 flipH="1">
            <a:off x="5004048" y="1916832"/>
            <a:ext cx="165618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Практические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3131840" y="1916832"/>
            <a:ext cx="1512168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Словесные</a:t>
            </a:r>
            <a:endParaRPr lang="ru-RU" dirty="0"/>
          </a:p>
        </p:txBody>
      </p:sp>
      <p:cxnSp>
        <p:nvCxnSpPr>
          <p:cNvPr id="10" name="Прямая со стрелкой 9"/>
          <p:cNvCxnSpPr/>
          <p:nvPr/>
        </p:nvCxnSpPr>
        <p:spPr>
          <a:xfrm flipH="1">
            <a:off x="1979712" y="1412776"/>
            <a:ext cx="36004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3923928" y="1412776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5724128" y="1412776"/>
            <a:ext cx="432048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Скругленный прямоугольник 14"/>
          <p:cNvSpPr/>
          <p:nvPr/>
        </p:nvSpPr>
        <p:spPr>
          <a:xfrm>
            <a:off x="1115616" y="2636912"/>
            <a:ext cx="1512168" cy="15121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Метод непосредственного наблюдения и его разновидности: наблюдение в природе, экскурсии</a:t>
            </a:r>
            <a:endParaRPr lang="ru-RU" sz="1200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115616" y="4365104"/>
            <a:ext cx="1512168" cy="194421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Опосредованное наблюдение (изобразительная наглядность): рассматривание игрушек и картин, рассказывание по игрушкам и картинам</a:t>
            </a:r>
            <a:endParaRPr lang="ru-RU" sz="1200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3131840" y="2636912"/>
            <a:ext cx="1512168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Чтение и рассказывание художественных произведений</a:t>
            </a:r>
            <a:endParaRPr lang="ru-RU" sz="1200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3131840" y="3573016"/>
            <a:ext cx="1512168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Заучивание наизусть </a:t>
            </a:r>
            <a:endParaRPr lang="ru-RU" sz="1200" dirty="0"/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3131840" y="4077072"/>
            <a:ext cx="1512168" cy="2880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Пересказ</a:t>
            </a:r>
            <a:endParaRPr lang="ru-RU" sz="1200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203848" y="4581128"/>
            <a:ext cx="1440160" cy="360040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Обобщающая беседа</a:t>
            </a:r>
            <a:endParaRPr lang="ru-RU" sz="1200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3131840" y="5013176"/>
            <a:ext cx="1584176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Рассказывание без опоры на наглядный материал</a:t>
            </a:r>
            <a:endParaRPr lang="ru-RU" sz="1200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5076056" y="2708920"/>
            <a:ext cx="1368152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Дидактические игры</a:t>
            </a:r>
            <a:endParaRPr lang="ru-RU" sz="1200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5076056" y="3284984"/>
            <a:ext cx="1368152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Игры-драматизации </a:t>
            </a:r>
            <a:endParaRPr lang="ru-RU" sz="1200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5076056" y="3861048"/>
            <a:ext cx="1368152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Инсценировки</a:t>
            </a:r>
            <a:endParaRPr lang="ru-RU" sz="1200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5076056" y="4365104"/>
            <a:ext cx="1368152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Дидактические упражнения</a:t>
            </a:r>
            <a:endParaRPr lang="ru-RU" sz="1200" dirty="0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5076056" y="4941168"/>
            <a:ext cx="1368152" cy="360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Хороводные игры</a:t>
            </a:r>
            <a:endParaRPr lang="ru-RU" sz="12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7242048" cy="114300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accent3"/>
                </a:solidFill>
              </a:rPr>
              <a:t>В зависимости от характера речевой деятельности детей можно условно выделить </a:t>
            </a:r>
            <a:endParaRPr lang="ru-RU" sz="2800" dirty="0">
              <a:solidFill>
                <a:schemeClr val="accent3"/>
              </a:solidFill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251520" y="1412776"/>
            <a:ext cx="3960440" cy="1728192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репродуктивные</a:t>
            </a:r>
            <a:endParaRPr lang="ru-RU" dirty="0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4211960" y="1484784"/>
            <a:ext cx="3960440" cy="165618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продуктивные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3356992"/>
            <a:ext cx="237626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Рассматривание картин</a:t>
            </a:r>
            <a:endParaRPr lang="ru-RU" sz="12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971600" y="3789040"/>
            <a:ext cx="237626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Чтение художественной литературы</a:t>
            </a:r>
            <a:endParaRPr lang="ru-RU" sz="1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71600" y="4293096"/>
            <a:ext cx="237626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Пересказ</a:t>
            </a:r>
            <a:endParaRPr lang="ru-RU" sz="12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971600" y="4725144"/>
            <a:ext cx="237626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Чтение художественной литературы</a:t>
            </a:r>
            <a:endParaRPr lang="ru-RU" sz="12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971600" y="5157192"/>
            <a:ext cx="237626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Игры - драматизации</a:t>
            </a:r>
            <a:endParaRPr lang="ru-RU" sz="12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971600" y="5589240"/>
            <a:ext cx="237626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Дидактические игры</a:t>
            </a:r>
            <a:endParaRPr lang="ru-RU" sz="12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971600" y="6021288"/>
            <a:ext cx="237626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Заучивание наизусть</a:t>
            </a:r>
            <a:endParaRPr lang="ru-RU" sz="12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048" y="3356992"/>
            <a:ext cx="237626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Обобщающая речь</a:t>
            </a:r>
            <a:endParaRPr lang="ru-RU" sz="1200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004048" y="3789040"/>
            <a:ext cx="237626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рассказывание</a:t>
            </a:r>
            <a:endParaRPr lang="ru-RU" sz="1200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5004048" y="4221088"/>
            <a:ext cx="237626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Пересказ с перестройкой текста</a:t>
            </a:r>
            <a:endParaRPr lang="ru-RU" sz="12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5004048" y="4653136"/>
            <a:ext cx="237626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Дидактические игры на развитие связной речи</a:t>
            </a:r>
            <a:endParaRPr lang="ru-RU" sz="12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5004048" y="5085184"/>
            <a:ext cx="237626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Метод моделирования</a:t>
            </a:r>
            <a:endParaRPr lang="ru-RU" sz="12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004048" y="5517232"/>
            <a:ext cx="237626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Творческие задания</a:t>
            </a:r>
            <a:endParaRPr lang="ru-RU" sz="12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7242048" cy="1143000"/>
          </a:xfrm>
        </p:spPr>
        <p:txBody>
          <a:bodyPr>
            <a:normAutofit/>
          </a:bodyPr>
          <a:lstStyle/>
          <a:p>
            <a:pPr algn="ctr"/>
            <a:r>
              <a:rPr lang="ru-RU" sz="1800" dirty="0" smtClean="0">
                <a:solidFill>
                  <a:schemeClr val="accent3"/>
                </a:solidFill>
              </a:rPr>
              <a:t>Методические приемы развития речи традиционно делятся на три основные группы</a:t>
            </a:r>
            <a:endParaRPr lang="ru-RU" sz="1800" dirty="0">
              <a:solidFill>
                <a:schemeClr val="accent3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611560" y="3789040"/>
            <a:ext cx="2664296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словесные</a:t>
            </a:r>
            <a:endParaRPr lang="ru-RU" sz="1600" dirty="0"/>
          </a:p>
        </p:txBody>
      </p:sp>
      <p:sp>
        <p:nvSpPr>
          <p:cNvPr id="5" name="Овал 4"/>
          <p:cNvSpPr/>
          <p:nvPr/>
        </p:nvSpPr>
        <p:spPr>
          <a:xfrm>
            <a:off x="2483768" y="1916832"/>
            <a:ext cx="3096344" cy="17281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наглядные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4716016" y="3717032"/>
            <a:ext cx="2664296" cy="158417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игровые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7242048" cy="5845264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Речевой</a:t>
            </a:r>
            <a:r>
              <a:rPr lang="ru-R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образец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правильная, 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</a:rPr>
              <a:t>предварительно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 продуманная речевая деятельность педагога, предназначенная для подражания детьми и их ориентировки.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ПОВТОРНОЕ ПРОГОВАРИВАНИЕ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</a:rPr>
              <a:t>преднамеренное, многократное повторение одного и того же речевого элемента с целью его запоминания</a:t>
            </a:r>
            <a:r>
              <a:rPr lang="ru-RU" sz="1600" dirty="0" smtClean="0">
                <a:solidFill>
                  <a:schemeClr val="bg2">
                    <a:lumMod val="25000"/>
                  </a:schemeClr>
                </a:solidFill>
              </a:rPr>
              <a:t>. </a:t>
            </a:r>
            <a:br>
              <a:rPr lang="ru-RU" sz="1600" dirty="0" smtClean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Объяснение</a:t>
            </a:r>
            <a:br>
              <a:rPr lang="ru-RU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</a:rPr>
              <a:t>раскрытие сущности некоторых явлений или способов действия.</a:t>
            </a:r>
            <a:r>
              <a:rPr lang="ru-RU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Указание</a:t>
            </a:r>
            <a:br>
              <a:rPr lang="ru-RU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</a:rPr>
              <a:t>разъяснение детям способа действия для достижения определенного результата.</a:t>
            </a:r>
            <a:r>
              <a:rPr lang="ru-RU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Оценка детской речи</a:t>
            </a:r>
            <a:br>
              <a:rPr lang="ru-RU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</a:rPr>
              <a:t>мотивированное суждение о речевом высказывании ребенка, характеризующее качество выполнения речевой деятельности.</a:t>
            </a:r>
            <a:r>
              <a:rPr lang="ru-RU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Вопрос</a:t>
            </a:r>
            <a:br>
              <a:rPr lang="ru-RU" sz="3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1400" dirty="0" smtClean="0">
                <a:solidFill>
                  <a:schemeClr val="bg2">
                    <a:lumMod val="25000"/>
                  </a:schemeClr>
                </a:solidFill>
              </a:rPr>
              <a:t>словесное обращение, требующее ответа.</a:t>
            </a:r>
            <a:r>
              <a:rPr lang="ru-RU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endParaRPr lang="ru-RU" sz="1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9672" y="4869160"/>
            <a:ext cx="6255488" cy="1362075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СЛОВЕСНЫЕ ПРИЕМЫ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692696"/>
            <a:ext cx="6255488" cy="3456384"/>
          </a:xfrm>
        </p:spPr>
        <p:txBody>
          <a:bodyPr>
            <a:norm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dirty="0" smtClean="0">
                <a:solidFill>
                  <a:schemeClr val="accent3"/>
                </a:solidFill>
              </a:rPr>
              <a:t> 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речевой образец;</a:t>
            </a:r>
          </a:p>
          <a:p>
            <a:pPr algn="just"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Повторное проговаривание;</a:t>
            </a:r>
          </a:p>
          <a:p>
            <a:pPr algn="just"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Объяснение;</a:t>
            </a:r>
          </a:p>
          <a:p>
            <a:pPr algn="just"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Указание;</a:t>
            </a:r>
          </a:p>
          <a:p>
            <a:pPr algn="just"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Оценка детской речи;</a:t>
            </a:r>
          </a:p>
          <a:p>
            <a:pPr algn="just">
              <a:buFont typeface="Arial" pitchFamily="34" charset="0"/>
              <a:buChar char="•"/>
            </a:pP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Вопрос.</a:t>
            </a:r>
            <a:endParaRPr lang="ru-RU" sz="32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5013176"/>
            <a:ext cx="6255488" cy="1362075"/>
          </a:xfrm>
        </p:spPr>
        <p:txBody>
          <a:bodyPr/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Наглядные приемы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764704"/>
            <a:ext cx="6255488" cy="3168352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Показ иллюстрированного материала;</a:t>
            </a:r>
          </a:p>
          <a:p>
            <a:pPr algn="l">
              <a:buFont typeface="Arial" pitchFamily="34" charset="0"/>
              <a:buChar char="•"/>
            </a:pP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Показ положения органов артикуляции при обучении правильному произношению.</a:t>
            </a: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89</TotalTime>
  <Words>255</Words>
  <Application>Microsoft Office PowerPoint</Application>
  <PresentationFormat>Экран (4:3)</PresentationFormat>
  <Paragraphs>69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Изящная</vt:lpstr>
      <vt:lpstr>Методы и приемы развития речи</vt:lpstr>
      <vt:lpstr>“Речь – удивительное сильное средство, но нужно иметь много ума, чтобы пользоваться им”                   Г. Гегель </vt:lpstr>
      <vt:lpstr>Актуальность проблемы речевого развития   Говорить умеют почти все, но говорить правильно, лишь единицы из нас.   Разговаривая с другими, мы пользуемся речью как средством передачи своих мыслей.  Речь для нас является одной из главных потребностей и функций человека.   Именно речь отличает человека от других представителей животного мира.  Именно через общение с другими людьми человек реализует себя как личность.  Судить о начале развития личности ребёнка дошкольного возраста без оценки его речевого развития невозможно.   В психическом развитии ребёнка речь имеет исключительное значение.  С развитием речи связано формирование как личности в целом, так и всех основных психических процессов.  Проблема развития речи является одной из актуальных. </vt:lpstr>
      <vt:lpstr>МЕТОДЫ РЕЧЕВОГО РАЗВИТИЯ</vt:lpstr>
      <vt:lpstr>В зависимости от характера речевой деятельности детей можно условно выделить </vt:lpstr>
      <vt:lpstr>Методические приемы развития речи традиционно делятся на три основные группы</vt:lpstr>
      <vt:lpstr>Речевой образец правильная, предварительно продуманная речевая деятельность педагога, предназначенная для подражания детьми и их ориентировки. ПОВТОРНОЕ ПРОГОВАРИВАНИЕ преднамеренное, многократное повторение одного и того же речевого элемента с целью его запоминания.  Объяснение раскрытие сущности некоторых явлений или способов действия. Указание разъяснение детям способа действия для достижения определенного результата. Оценка детской речи мотивированное суждение о речевом высказывании ребенка, характеризующее качество выполнения речевой деятельности. Вопрос словесное обращение, требующее ответа. </vt:lpstr>
      <vt:lpstr>СЛОВЕСНЫЕ ПРИЕМЫ</vt:lpstr>
      <vt:lpstr>Наглядные приемы</vt:lpstr>
      <vt:lpstr>Игровые приемы</vt:lpstr>
      <vt:lpstr>В дошкольной педагогике существуют и другие классификации приемов обучения</vt:lpstr>
      <vt:lpstr>Слайд 12</vt:lpstr>
      <vt:lpstr>Спасибо за внимание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Методы и приемы развития речи</dc:title>
  <dc:creator>Елена Геннадьевна</dc:creator>
  <cp:lastModifiedBy>Елена Геннадьевна</cp:lastModifiedBy>
  <cp:revision>9</cp:revision>
  <dcterms:created xsi:type="dcterms:W3CDTF">2015-12-08T12:36:22Z</dcterms:created>
  <dcterms:modified xsi:type="dcterms:W3CDTF">2015-12-08T14:05:50Z</dcterms:modified>
</cp:coreProperties>
</file>