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8" r:id="rId3"/>
    <p:sldId id="259" r:id="rId4"/>
    <p:sldId id="260" r:id="rId5"/>
    <p:sldId id="267" r:id="rId6"/>
    <p:sldId id="268" r:id="rId7"/>
    <p:sldId id="269" r:id="rId8"/>
    <p:sldId id="290" r:id="rId9"/>
    <p:sldId id="270" r:id="rId10"/>
    <p:sldId id="273" r:id="rId11"/>
    <p:sldId id="274" r:id="rId12"/>
    <p:sldId id="261" r:id="rId13"/>
    <p:sldId id="262" r:id="rId14"/>
    <p:sldId id="289" r:id="rId15"/>
    <p:sldId id="263" r:id="rId16"/>
    <p:sldId id="266" r:id="rId17"/>
    <p:sldId id="275" r:id="rId18"/>
    <p:sldId id="276" r:id="rId19"/>
    <p:sldId id="277" r:id="rId20"/>
    <p:sldId id="278" r:id="rId21"/>
    <p:sldId id="279" r:id="rId22"/>
    <p:sldId id="288" r:id="rId23"/>
    <p:sldId id="280" r:id="rId24"/>
    <p:sldId id="285" r:id="rId25"/>
    <p:sldId id="28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275F"/>
    <a:srgbClr val="0000FF"/>
    <a:srgbClr val="003DB8"/>
    <a:srgbClr val="0033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C149E2-F87D-4173-9C59-7A8964116CF7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97576-FB80-4E08-AFF5-82B37AA1827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EFD8-0BBD-49C1-922A-5664668012F1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03EB7-BA7E-41E9-AC82-318D26FCE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EFD8-0BBD-49C1-922A-5664668012F1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03EB7-BA7E-41E9-AC82-318D26FCE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EFD8-0BBD-49C1-922A-5664668012F1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03EB7-BA7E-41E9-AC82-318D26FCE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EFD8-0BBD-49C1-922A-5664668012F1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03EB7-BA7E-41E9-AC82-318D26FCE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EFD8-0BBD-49C1-922A-5664668012F1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03EB7-BA7E-41E9-AC82-318D26FCE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EFD8-0BBD-49C1-922A-5664668012F1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03EB7-BA7E-41E9-AC82-318D26FCE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EFD8-0BBD-49C1-922A-5664668012F1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03EB7-BA7E-41E9-AC82-318D26FCE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EFD8-0BBD-49C1-922A-5664668012F1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03EB7-BA7E-41E9-AC82-318D26FCE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EFD8-0BBD-49C1-922A-5664668012F1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03EB7-BA7E-41E9-AC82-318D26FCE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EFD8-0BBD-49C1-922A-5664668012F1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03EB7-BA7E-41E9-AC82-318D26FCE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EFD8-0BBD-49C1-922A-5664668012F1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03EB7-BA7E-41E9-AC82-318D26FCE52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4CDEFD8-0BBD-49C1-922A-5664668012F1}" type="datetimeFigureOut">
              <a:rPr lang="ru-RU" smtClean="0"/>
              <a:pPr/>
              <a:t>28.05.2015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E903EB7-BA7E-41E9-AC82-318D26FCE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476672"/>
            <a:ext cx="7128792" cy="380958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ИТОГОВОЕ РОДИТЕЛЬСКОЕ СОБРАНИЕ</a:t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«Вот и стали мы на год взрослей.»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Старшая группа</a:t>
            </a:r>
            <a:endParaRPr lang="ru-RU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294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"/>
            <a:ext cx="7125113" cy="785794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0070C0"/>
                </a:solidFill>
              </a:rPr>
              <a:t> </a:t>
            </a:r>
            <a:r>
              <a:rPr lang="ru-RU" sz="4000" dirty="0" smtClean="0">
                <a:solidFill>
                  <a:srgbClr val="0000FF"/>
                </a:solidFill>
              </a:rPr>
              <a:t>«9 мая»</a:t>
            </a:r>
            <a:endParaRPr lang="ru-RU" sz="4000" dirty="0">
              <a:solidFill>
                <a:srgbClr val="0000FF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714356"/>
            <a:ext cx="3648025" cy="27360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F:\Фотографии\IMG_1499.JPG"/>
          <p:cNvPicPr>
            <a:picLocks noChangeAspect="1" noChangeArrowheads="1"/>
          </p:cNvPicPr>
          <p:nvPr/>
        </p:nvPicPr>
        <p:blipFill>
          <a:blip r:embed="rId3" cstate="print"/>
          <a:srcRect l="5782" b="-215"/>
          <a:stretch>
            <a:fillRect/>
          </a:stretch>
        </p:blipFill>
        <p:spPr bwMode="auto">
          <a:xfrm>
            <a:off x="785786" y="3929066"/>
            <a:ext cx="3492496" cy="2786082"/>
          </a:xfrm>
          <a:prstGeom prst="snip2DiagRect">
            <a:avLst>
              <a:gd name="adj1" fmla="val 5648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F:\Фотографии\IMG_1500.JPG"/>
          <p:cNvPicPr>
            <a:picLocks noChangeAspect="1" noChangeArrowheads="1"/>
          </p:cNvPicPr>
          <p:nvPr/>
        </p:nvPicPr>
        <p:blipFill>
          <a:blip r:embed="rId4" cstate="print"/>
          <a:srcRect l="5782" t="4925" r="-215"/>
          <a:stretch>
            <a:fillRect/>
          </a:stretch>
        </p:blipFill>
        <p:spPr bwMode="auto">
          <a:xfrm>
            <a:off x="5000628" y="4000504"/>
            <a:ext cx="3500462" cy="26431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F:\Фотографии\IMG_1501.JPG"/>
          <p:cNvPicPr>
            <a:picLocks noChangeAspect="1" noChangeArrowheads="1"/>
          </p:cNvPicPr>
          <p:nvPr/>
        </p:nvPicPr>
        <p:blipFill>
          <a:blip r:embed="rId5" cstate="print"/>
          <a:srcRect l="22136" t="-2785" r="-3079"/>
          <a:stretch>
            <a:fillRect/>
          </a:stretch>
        </p:blipFill>
        <p:spPr bwMode="auto">
          <a:xfrm rot="5400000">
            <a:off x="5143503" y="1214422"/>
            <a:ext cx="3000396" cy="21431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54732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3133930" cy="924475"/>
          </a:xfrm>
        </p:spPr>
        <p:txBody>
          <a:bodyPr/>
          <a:lstStyle/>
          <a:p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43174" y="3643314"/>
            <a:ext cx="3967289" cy="29754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428604"/>
            <a:ext cx="3962150" cy="29716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F:\Фотографии\IMG_1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881" y="428604"/>
            <a:ext cx="3905277" cy="29289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55096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42853"/>
            <a:ext cx="7125113" cy="857256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70C0"/>
                </a:solidFill>
              </a:rPr>
              <a:t>Поздравление ветеранов</a:t>
            </a: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857232"/>
            <a:ext cx="3607618" cy="27057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7296" y="928671"/>
            <a:ext cx="3524275" cy="26432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 descr="F:\Фотографии\IMG_15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6487" y="3714752"/>
            <a:ext cx="4016374" cy="30122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78050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42853"/>
            <a:ext cx="7125113" cy="928694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70C0"/>
                </a:solidFill>
              </a:rPr>
              <a:t>Экскурсия к мемориальной плите</a:t>
            </a: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3000" y="1142984"/>
            <a:ext cx="3810028" cy="28575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F:\Фотографии\IMG_160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29190" y="1142984"/>
            <a:ext cx="3778248" cy="28336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F:\Фотографии\IMG_15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6647" y="4143380"/>
            <a:ext cx="3429023" cy="25717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0839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esktop\108718083_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58940" y="1000108"/>
            <a:ext cx="8786874" cy="4000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15846 L -1.49966 0.1677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214290"/>
            <a:ext cx="7125113" cy="928695"/>
          </a:xfrm>
        </p:spPr>
        <p:txBody>
          <a:bodyPr/>
          <a:lstStyle/>
          <a:p>
            <a:r>
              <a:rPr lang="ru-RU" sz="3600" dirty="0" smtClean="0">
                <a:solidFill>
                  <a:srgbClr val="0033CC"/>
                </a:solidFill>
              </a:rPr>
              <a:t>Станция «Музыкальная».</a:t>
            </a:r>
            <a:endParaRPr lang="ru-RU" sz="3600" dirty="0">
              <a:solidFill>
                <a:srgbClr val="0033CC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57158" y="1142985"/>
            <a:ext cx="5429288" cy="15716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Знайте, музыка для нас –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Удовольствие высший класс!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поём мы хорошо,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Весело и звонко!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Вас порадуют всегда мальчишки и девчонки!</a:t>
            </a:r>
          </a:p>
          <a:p>
            <a:endParaRPr lang="ru-RU" dirty="0"/>
          </a:p>
        </p:txBody>
      </p:sp>
      <p:pic>
        <p:nvPicPr>
          <p:cNvPr id="2050" name="Picture 2" descr="D:\Web\фотографии\20150520_101252.jpg"/>
          <p:cNvPicPr>
            <a:picLocks noChangeAspect="1" noChangeArrowheads="1"/>
          </p:cNvPicPr>
          <p:nvPr/>
        </p:nvPicPr>
        <p:blipFill>
          <a:blip r:embed="rId2" cstate="print"/>
          <a:srcRect r="8929"/>
          <a:stretch>
            <a:fillRect/>
          </a:stretch>
        </p:blipFill>
        <p:spPr bwMode="auto">
          <a:xfrm rot="5400000">
            <a:off x="4786313" y="2500307"/>
            <a:ext cx="4857785" cy="30003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D:\Web\фотографии\20150520_101235.jpg"/>
          <p:cNvPicPr>
            <a:picLocks noChangeAspect="1" noChangeArrowheads="1"/>
          </p:cNvPicPr>
          <p:nvPr/>
        </p:nvPicPr>
        <p:blipFill>
          <a:blip r:embed="rId3" cstate="print"/>
          <a:srcRect t="2188" r="29277"/>
          <a:stretch>
            <a:fillRect/>
          </a:stretch>
        </p:blipFill>
        <p:spPr bwMode="auto">
          <a:xfrm rot="5400000">
            <a:off x="544376" y="3027468"/>
            <a:ext cx="4104723" cy="31932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74814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42853"/>
            <a:ext cx="7125113" cy="714380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3DB8"/>
                </a:solidFill>
              </a:rPr>
              <a:t>Станция « Театральная»</a:t>
            </a:r>
            <a:endParaRPr lang="ru-RU" sz="3600" dirty="0">
              <a:solidFill>
                <a:srgbClr val="003DB8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721" t="1527" r="12446"/>
          <a:stretch>
            <a:fillRect/>
          </a:stretch>
        </p:blipFill>
        <p:spPr>
          <a:xfrm rot="5400000">
            <a:off x="-142908" y="1214422"/>
            <a:ext cx="3071834" cy="22145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rcRect t="13013" r="26604"/>
          <a:stretch>
            <a:fillRect/>
          </a:stretch>
        </p:blipFill>
        <p:spPr>
          <a:xfrm rot="5400000">
            <a:off x="3333741" y="1666863"/>
            <a:ext cx="3143272" cy="20955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D:\Web\фотографии\20150520_101132.jpg"/>
          <p:cNvPicPr>
            <a:picLocks noChangeAspect="1" noChangeArrowheads="1"/>
          </p:cNvPicPr>
          <p:nvPr/>
        </p:nvPicPr>
        <p:blipFill>
          <a:blip r:embed="rId4" cstate="print"/>
          <a:srcRect l="11643" t="1117" r="16763" b="9199"/>
          <a:stretch>
            <a:fillRect/>
          </a:stretch>
        </p:blipFill>
        <p:spPr bwMode="auto">
          <a:xfrm rot="5400000">
            <a:off x="5559679" y="2798511"/>
            <a:ext cx="3953996" cy="27860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D:\Web\фотографии\20150520_101104.jpg"/>
          <p:cNvPicPr>
            <a:picLocks noChangeAspect="1" noChangeArrowheads="1"/>
          </p:cNvPicPr>
          <p:nvPr/>
        </p:nvPicPr>
        <p:blipFill>
          <a:blip r:embed="rId5" cstate="print"/>
          <a:srcRect l="4906" t="6973" r="34591"/>
          <a:stretch>
            <a:fillRect/>
          </a:stretch>
        </p:blipFill>
        <p:spPr bwMode="auto">
          <a:xfrm rot="5400000">
            <a:off x="1178707" y="4179087"/>
            <a:ext cx="2643182" cy="22860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00025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42852"/>
            <a:ext cx="7306974" cy="8572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Станция «Наши руки не для скуки». 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2845" y="1142985"/>
            <a:ext cx="3000396" cy="478634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Эти десять пальцев – братьев</a:t>
            </a:r>
            <a:b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Нам нужны, чтоб умываться,</a:t>
            </a:r>
            <a:b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Одеваться, обуваться</a:t>
            </a:r>
            <a:b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завязывать шнурки,</a:t>
            </a:r>
            <a:b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 лепить из пластилина</a:t>
            </a:r>
            <a:b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пингвина, и дельфина,</a:t>
            </a:r>
            <a:b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Строить в парке космодром,</a:t>
            </a:r>
            <a:b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Дом, в котором мы живём,</a:t>
            </a:r>
            <a:b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Солнце, флаги рисовать,</a:t>
            </a:r>
            <a:b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Чтобы слово «мир» писать.</a:t>
            </a:r>
            <a:b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Вот мы взяли краски в руки,</a:t>
            </a:r>
            <a:b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не стало в доме скуки.</a:t>
            </a:r>
            <a:b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Чтобы было веселей,</a:t>
            </a:r>
            <a:b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Ярких красок не жалей!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5362" name="Picture 2" descr="D:\Web\фотографии\20150518_1016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731517" y="1554706"/>
            <a:ext cx="2786084" cy="21055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3" name="Picture 3" descr="D:\Web\фотографии\20150518_1039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807613" y="1550445"/>
            <a:ext cx="3386689" cy="22860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4" name="Picture 4" descr="D:\Web\фотографии\20150518_1039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939954" y="4208512"/>
            <a:ext cx="2835728" cy="22860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90546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3276806" cy="924475"/>
          </a:xfrm>
        </p:spPr>
        <p:txBody>
          <a:bodyPr/>
          <a:lstStyle/>
          <a:p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14337" name="Picture 1" descr="D:\Web\фотографии\20150506_1536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98" r="17360"/>
          <a:stretch>
            <a:fillRect/>
          </a:stretch>
        </p:blipFill>
        <p:spPr bwMode="auto">
          <a:xfrm rot="5400000">
            <a:off x="105024" y="1252242"/>
            <a:ext cx="5147738" cy="35004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38" name="Picture 2" descr="D:\Web\фотографии\20150507_104747.jpg"/>
          <p:cNvPicPr>
            <a:picLocks noChangeAspect="1" noChangeArrowheads="1"/>
          </p:cNvPicPr>
          <p:nvPr/>
        </p:nvPicPr>
        <p:blipFill>
          <a:blip r:embed="rId3" cstate="print"/>
          <a:srcRect l="38329" t="28961" r="-619"/>
          <a:stretch>
            <a:fillRect/>
          </a:stretch>
        </p:blipFill>
        <p:spPr bwMode="auto">
          <a:xfrm rot="5400000">
            <a:off x="4132787" y="1970904"/>
            <a:ext cx="5240187" cy="33616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11112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42853"/>
            <a:ext cx="7125113" cy="785818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0000FF"/>
                </a:solidFill>
              </a:rPr>
              <a:t>Станция «Игровая».</a:t>
            </a:r>
            <a:endParaRPr lang="ru-RU" sz="4000" dirty="0">
              <a:solidFill>
                <a:srgbClr val="0000FF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658850" y="1873240"/>
            <a:ext cx="4318033" cy="24288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3" name="Picture 1" descr="D:\Web\фотографии\20150514_1528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092900" y="3122018"/>
            <a:ext cx="4474977" cy="25171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4" name="Picture 2" descr="D:\Web\фотографии\20150514_1527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142162" y="2001582"/>
            <a:ext cx="4578164" cy="25752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8436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285728"/>
            <a:ext cx="7378982" cy="1643074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Нашу группу посещают 19 детей:</a:t>
            </a:r>
            <a:b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 11 девочек и 8 мальчиков.</a:t>
            </a:r>
            <a:endParaRPr lang="ru-RU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5690" t="3702" r="14226" b="-346"/>
          <a:stretch>
            <a:fillRect/>
          </a:stretch>
        </p:blipFill>
        <p:spPr>
          <a:xfrm rot="5400000">
            <a:off x="2357434" y="2000228"/>
            <a:ext cx="4500570" cy="40719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16205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42852"/>
            <a:ext cx="7234966" cy="928694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Станция </a:t>
            </a:r>
            <a:br>
              <a:rPr lang="ru-RU" sz="4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« Математическая»</a:t>
            </a:r>
            <a:endParaRPr lang="ru-RU" sz="44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910" y="1428736"/>
            <a:ext cx="2428892" cy="357190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pic>
        <p:nvPicPr>
          <p:cNvPr id="12290" name="Picture 2" descr="D:\Web\фотографии\20150520_094356.jpg"/>
          <p:cNvPicPr>
            <a:picLocks noChangeAspect="1" noChangeArrowheads="1"/>
          </p:cNvPicPr>
          <p:nvPr/>
        </p:nvPicPr>
        <p:blipFill>
          <a:blip r:embed="rId2" cstate="print"/>
          <a:srcRect l="19534" t="4182" r="13737"/>
          <a:stretch>
            <a:fillRect/>
          </a:stretch>
        </p:blipFill>
        <p:spPr bwMode="auto">
          <a:xfrm rot="5400000">
            <a:off x="-142908" y="1714488"/>
            <a:ext cx="3714776" cy="30003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1" name="Picture 3" descr="D:\Web\фотографии\20150520_094551.jpg"/>
          <p:cNvPicPr>
            <a:picLocks noChangeAspect="1" noChangeArrowheads="1"/>
          </p:cNvPicPr>
          <p:nvPr/>
        </p:nvPicPr>
        <p:blipFill>
          <a:blip r:embed="rId3" cstate="print"/>
          <a:srcRect t="-483" r="12077"/>
          <a:stretch>
            <a:fillRect/>
          </a:stretch>
        </p:blipFill>
        <p:spPr bwMode="auto">
          <a:xfrm rot="5400000">
            <a:off x="2643174" y="3143248"/>
            <a:ext cx="4000528" cy="25717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2" name="Picture 4" descr="D:\Web\фотографии\20150520_090715.jpg"/>
          <p:cNvPicPr>
            <a:picLocks noChangeAspect="1" noChangeArrowheads="1"/>
          </p:cNvPicPr>
          <p:nvPr/>
        </p:nvPicPr>
        <p:blipFill>
          <a:blip r:embed="rId4" cstate="print"/>
          <a:srcRect l="16010" t="727" r="13606"/>
          <a:stretch>
            <a:fillRect/>
          </a:stretch>
        </p:blipFill>
        <p:spPr bwMode="auto">
          <a:xfrm rot="5400000">
            <a:off x="5860810" y="1997314"/>
            <a:ext cx="3429024" cy="27204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95148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14290"/>
            <a:ext cx="7632848" cy="135732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33CC"/>
                </a:solidFill>
              </a:rPr>
              <a:t>Станция «Хочу всё знать». 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Участвовали в городском конкурсе «</a:t>
            </a:r>
            <a:r>
              <a:rPr lang="ru-RU" dirty="0" err="1" smtClean="0">
                <a:solidFill>
                  <a:srgbClr val="FF0000"/>
                </a:solidFill>
              </a:rPr>
              <a:t>Я-исследователь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0" y="1571612"/>
            <a:ext cx="4143404" cy="464347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Есть у меня шестёрка слуг,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Проворных удалых,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всё что вижу я вокруг, –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Всё знаю я от них.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Они по знаку моему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Являются в нужде.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Зовут их Как и Почему,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Кто, Что, Когда и Где.</a:t>
            </a:r>
          </a:p>
          <a:p>
            <a:pPr algn="ctr">
              <a:buNone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секция «Естествознание. Живая природа»</a:t>
            </a:r>
            <a:b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«Почему собака высовывает язык?»</a:t>
            </a:r>
          </a:p>
          <a:p>
            <a:pPr algn="ctr">
              <a:buNone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Джмухадзе Диана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Рисунок 5" descr="20150123_1536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785926"/>
            <a:ext cx="3740022" cy="4929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794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14290"/>
            <a:ext cx="7632848" cy="8572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33CC"/>
                </a:solidFill>
              </a:rPr>
              <a:t>Станция «Прогулочная». 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7358082" y="6357958"/>
            <a:ext cx="1785918" cy="500042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Рисунок 5" descr="20150123_153622.jpg"/>
          <p:cNvPicPr>
            <a:picLocks noChangeAspect="1"/>
          </p:cNvPicPr>
          <p:nvPr/>
        </p:nvPicPr>
        <p:blipFill>
          <a:blip r:embed="rId2" cstate="print"/>
          <a:srcRect l="11386" t="1325" r="23146"/>
          <a:stretch>
            <a:fillRect/>
          </a:stretch>
        </p:blipFill>
        <p:spPr>
          <a:xfrm rot="5400000">
            <a:off x="35687" y="1607331"/>
            <a:ext cx="3286148" cy="27860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D:\Web\фотографии мамы\20150420_115434.jpg"/>
          <p:cNvPicPr>
            <a:picLocks noChangeAspect="1" noChangeArrowheads="1"/>
          </p:cNvPicPr>
          <p:nvPr/>
        </p:nvPicPr>
        <p:blipFill>
          <a:blip r:embed="rId3" cstate="print"/>
          <a:srcRect l="22266" t="4166" r="25000" b="6250"/>
          <a:stretch>
            <a:fillRect/>
          </a:stretch>
        </p:blipFill>
        <p:spPr bwMode="auto">
          <a:xfrm rot="5400000">
            <a:off x="5857884" y="1357298"/>
            <a:ext cx="3214710" cy="30718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D:\Web\фотографии мамы\20150520_110146.jpg"/>
          <p:cNvPicPr>
            <a:picLocks noChangeAspect="1" noChangeArrowheads="1"/>
          </p:cNvPicPr>
          <p:nvPr/>
        </p:nvPicPr>
        <p:blipFill>
          <a:blip r:embed="rId4" cstate="print"/>
          <a:srcRect t="6459" r="23998"/>
          <a:stretch>
            <a:fillRect/>
          </a:stretch>
        </p:blipFill>
        <p:spPr bwMode="auto">
          <a:xfrm rot="5400000">
            <a:off x="2714611" y="3143249"/>
            <a:ext cx="3714777" cy="25717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794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179512" y="4929196"/>
            <a:ext cx="8535892" cy="571505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 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009443" y="285728"/>
            <a:ext cx="7125112" cy="5072098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Участвовали в </a:t>
            </a:r>
            <a:b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всероссийских дистанционных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конкурсах: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«Солнечный круг»</a:t>
            </a:r>
            <a:b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«Веселый светофор»</a:t>
            </a:r>
          </a:p>
          <a:p>
            <a:pPr algn="ctr">
              <a:buNone/>
            </a:pP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Креативный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рисунок для футболки»</a:t>
            </a:r>
          </a:p>
          <a:p>
            <a:pPr algn="ctr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Городские конкурсы: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«Подарок 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ветерану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>
              <a:buNone/>
            </a:pP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«Новогодние чудеса»</a:t>
            </a:r>
            <a:b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«Мама, бабушка и я – рукодельная семья»</a:t>
            </a:r>
            <a:endParaRPr lang="ru-RU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963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24744"/>
            <a:ext cx="7234966" cy="3617372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chemeClr val="accent6">
                    <a:lumMod val="50000"/>
                  </a:schemeClr>
                </a:solidFill>
              </a:rPr>
              <a:t>Огромную благодарность выражаем всем родителям, которые не остались равнодушными к делам и проблемам детского сада и группы!!!</a:t>
            </a:r>
            <a:endParaRPr lang="ru-RU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3645024"/>
            <a:ext cx="7125112" cy="405143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1596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071678"/>
            <a:ext cx="8715436" cy="2000264"/>
          </a:xfrm>
        </p:spPr>
        <p:txBody>
          <a:bodyPr>
            <a:prstTxWarp prst="textWave1">
              <a:avLst/>
            </a:prstTxWarp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Спасибо за внимание!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5500702"/>
            <a:ext cx="7125112" cy="358096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354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052736"/>
            <a:ext cx="7162958" cy="3977412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70C0"/>
                </a:solidFill>
              </a:rPr>
              <a:t>Повышенная заболеваемость пришлась на </a:t>
            </a:r>
            <a:r>
              <a:rPr lang="ru-RU" sz="3600" dirty="0" smtClean="0">
                <a:solidFill>
                  <a:srgbClr val="FF0000"/>
                </a:solidFill>
              </a:rPr>
              <a:t>ЯНВАРЬ –ФЕВРАЛЬ </a:t>
            </a:r>
            <a:r>
              <a:rPr lang="ru-RU" sz="3600" dirty="0" smtClean="0">
                <a:solidFill>
                  <a:srgbClr val="0070C0"/>
                </a:solidFill>
              </a:rPr>
              <a:t>месяц, в остальное время была стабильная посещаемость.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158" y="4572008"/>
            <a:ext cx="8501122" cy="1428761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3268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556792"/>
            <a:ext cx="8748464" cy="3384376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7030A0"/>
                </a:solidFill>
              </a:rPr>
              <a:t>В этом году помимо основной</a:t>
            </a:r>
            <a:br>
              <a:rPr lang="ru-RU" sz="3600" dirty="0" smtClean="0">
                <a:solidFill>
                  <a:srgbClr val="7030A0"/>
                </a:solidFill>
              </a:rPr>
            </a:br>
            <a:r>
              <a:rPr lang="ru-RU" sz="3600" dirty="0" smtClean="0">
                <a:solidFill>
                  <a:srgbClr val="7030A0"/>
                </a:solidFill>
              </a:rPr>
              <a:t> непосредственно- образовательной деятельности проводились следующие мероприятия:</a:t>
            </a: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348" y="4857760"/>
            <a:ext cx="7125112" cy="142876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5749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42852"/>
            <a:ext cx="7955046" cy="1625303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Проводились традиционные </a:t>
            </a:r>
            <a:r>
              <a:rPr lang="ru-RU" sz="4000" dirty="0" smtClean="0">
                <a:solidFill>
                  <a:srgbClr val="FF0000"/>
                </a:solidFill>
              </a:rPr>
              <a:t>утренники: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0070C0"/>
                </a:solidFill>
              </a:rPr>
              <a:t> праздник «1 сентября»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973" t="7862" r="6832" b="-638"/>
          <a:stretch>
            <a:fillRect/>
          </a:stretch>
        </p:blipFill>
        <p:spPr>
          <a:xfrm>
            <a:off x="2500298" y="2500306"/>
            <a:ext cx="4857784" cy="42148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0943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3133930" cy="924475"/>
          </a:xfrm>
        </p:spPr>
        <p:txBody>
          <a:bodyPr/>
          <a:lstStyle/>
          <a:p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628" y="285728"/>
            <a:ext cx="3976716" cy="29825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F:\Фотографии\IMG_2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4049384" cy="303690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F:\Фотографии\IMG_22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3571876"/>
            <a:ext cx="4214842" cy="31609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50648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214291"/>
            <a:ext cx="7125113" cy="785817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70C0"/>
                </a:solidFill>
              </a:rPr>
              <a:t>«Праздник Осени»</a:t>
            </a: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142984"/>
            <a:ext cx="3496293" cy="26222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1142984"/>
            <a:ext cx="3619525" cy="27146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F:\Фотографии\DSC021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3982644"/>
            <a:ext cx="3709841" cy="27823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91001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42853"/>
            <a:ext cx="7125113" cy="785818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«Новый год»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009443" y="3857628"/>
            <a:ext cx="3133929" cy="107157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8" name="Picture 4" descr="F:\Новый год 2014\фото НГ (3).jpg"/>
          <p:cNvPicPr>
            <a:picLocks noChangeAspect="1" noChangeArrowheads="1"/>
          </p:cNvPicPr>
          <p:nvPr/>
        </p:nvPicPr>
        <p:blipFill>
          <a:blip r:embed="rId2" cstate="print"/>
          <a:srcRect l="38542" t="9635" r="1042" b="520"/>
          <a:stretch>
            <a:fillRect/>
          </a:stretch>
        </p:blipFill>
        <p:spPr bwMode="auto">
          <a:xfrm>
            <a:off x="571472" y="1142984"/>
            <a:ext cx="3786214" cy="35955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F:\Новый год 2014\фото НГ (2).jpg"/>
          <p:cNvPicPr>
            <a:picLocks noChangeAspect="1" noChangeArrowheads="1"/>
          </p:cNvPicPr>
          <p:nvPr/>
        </p:nvPicPr>
        <p:blipFill>
          <a:blip r:embed="rId3" cstate="print"/>
          <a:srcRect l="32292" t="9635" r="9374" b="520"/>
          <a:stretch>
            <a:fillRect/>
          </a:stretch>
        </p:blipFill>
        <p:spPr bwMode="auto">
          <a:xfrm>
            <a:off x="4643438" y="2285992"/>
            <a:ext cx="4132422" cy="36867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42853"/>
            <a:ext cx="7125113" cy="857255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70C0"/>
                </a:solidFill>
              </a:rPr>
              <a:t>« 8 марта»</a:t>
            </a: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4667" t="-1154" r="8000"/>
          <a:stretch>
            <a:fillRect/>
          </a:stretch>
        </p:blipFill>
        <p:spPr>
          <a:xfrm rot="5400000">
            <a:off x="250001" y="1607331"/>
            <a:ext cx="4143404" cy="33575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D:\Web\фотографии\20150305_094405.jpg"/>
          <p:cNvPicPr>
            <a:picLocks noChangeAspect="1" noChangeArrowheads="1"/>
          </p:cNvPicPr>
          <p:nvPr/>
        </p:nvPicPr>
        <p:blipFill>
          <a:blip r:embed="rId3" cstate="print"/>
          <a:srcRect l="13386" t="-1" r="17008" b="-2326"/>
          <a:stretch>
            <a:fillRect/>
          </a:stretch>
        </p:blipFill>
        <p:spPr bwMode="auto">
          <a:xfrm rot="5400000">
            <a:off x="4857753" y="2071679"/>
            <a:ext cx="3714774" cy="31432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59882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TC102455596[[fn=Весна]]</Template>
  <TotalTime>480</TotalTime>
  <Words>132</Words>
  <Application>Microsoft Office PowerPoint</Application>
  <PresentationFormat>Экран (4:3)</PresentationFormat>
  <Paragraphs>31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Spring</vt:lpstr>
      <vt:lpstr>ИТОГОВОЕ РОДИТЕЛЬСКОЕ СОБРАНИЕ  «Вот и стали мы на год взрослей.»</vt:lpstr>
      <vt:lpstr>Нашу группу посещают 19 детей:  11 девочек и 8 мальчиков.</vt:lpstr>
      <vt:lpstr>Повышенная заболеваемость пришлась на ЯНВАРЬ –ФЕВРАЛЬ месяц, в остальное время была стабильная посещаемость.</vt:lpstr>
      <vt:lpstr>В этом году помимо основной  непосредственно- образовательной деятельности проводились следующие мероприятия:</vt:lpstr>
      <vt:lpstr>Проводились традиционные утренники:  праздник «1 сентября»</vt:lpstr>
      <vt:lpstr>Слайд 6</vt:lpstr>
      <vt:lpstr>«Праздник Осени»</vt:lpstr>
      <vt:lpstr>«Новый год»</vt:lpstr>
      <vt:lpstr>« 8 марта»</vt:lpstr>
      <vt:lpstr> «9 мая»</vt:lpstr>
      <vt:lpstr>Слайд 11</vt:lpstr>
      <vt:lpstr>Поздравление ветеранов</vt:lpstr>
      <vt:lpstr>Экскурсия к мемориальной плите</vt:lpstr>
      <vt:lpstr>Слайд 14</vt:lpstr>
      <vt:lpstr>Станция «Музыкальная».</vt:lpstr>
      <vt:lpstr>Станция « Театральная»</vt:lpstr>
      <vt:lpstr>Станция «Наши руки не для скуки». </vt:lpstr>
      <vt:lpstr>Слайд 18</vt:lpstr>
      <vt:lpstr>Станция «Игровая».</vt:lpstr>
      <vt:lpstr>Станция  « Математическая»</vt:lpstr>
      <vt:lpstr>Станция «Хочу всё знать».  Участвовали в городском конкурсе «Я-исследователь»</vt:lpstr>
      <vt:lpstr>Станция «Прогулочная».  </vt:lpstr>
      <vt:lpstr>    </vt:lpstr>
      <vt:lpstr>Огромную благодарность выражаем всем родителям, которые не остались равнодушными к делам и проблемам детского сада и группы!!!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за прошедший 2012 – 2013 учебный год.</dc:title>
  <dc:creator>админ</dc:creator>
  <cp:lastModifiedBy>User</cp:lastModifiedBy>
  <cp:revision>55</cp:revision>
  <dcterms:created xsi:type="dcterms:W3CDTF">2013-05-13T14:25:55Z</dcterms:created>
  <dcterms:modified xsi:type="dcterms:W3CDTF">2015-05-28T09:05:01Z</dcterms:modified>
</cp:coreProperties>
</file>