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1" r:id="rId7"/>
    <p:sldId id="266" r:id="rId8"/>
    <p:sldId id="270" r:id="rId9"/>
    <p:sldId id="267" r:id="rId10"/>
    <p:sldId id="263" r:id="rId11"/>
    <p:sldId id="264" r:id="rId12"/>
    <p:sldId id="268" r:id="rId13"/>
    <p:sldId id="269" r:id="rId14"/>
    <p:sldId id="26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5972B-3004-4D1D-A7FD-427A7DDB717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A9227044-63C4-4AAA-ACAD-CEA17EFF2FC5}">
      <dgm:prSet phldrT="[Текст]"/>
      <dgm:spPr/>
      <dgm:t>
        <a:bodyPr/>
        <a:lstStyle/>
        <a:p>
          <a:r>
            <a:rPr lang="ru-RU" dirty="0" smtClean="0"/>
            <a:t>Цели и задачи:</a:t>
          </a:r>
          <a:endParaRPr lang="ru-RU" dirty="0"/>
        </a:p>
      </dgm:t>
    </dgm:pt>
    <dgm:pt modelId="{79EC2941-D407-46E1-BA17-5E505BE3E9BC}" type="parTrans" cxnId="{DAC47E4B-F773-4568-A092-8B3E83E0EE41}">
      <dgm:prSet/>
      <dgm:spPr/>
      <dgm:t>
        <a:bodyPr/>
        <a:lstStyle/>
        <a:p>
          <a:endParaRPr lang="ru-RU"/>
        </a:p>
      </dgm:t>
    </dgm:pt>
    <dgm:pt modelId="{59D4E867-667B-41A2-91B0-A5CC323DB9F8}" type="sibTrans" cxnId="{DAC47E4B-F773-4568-A092-8B3E83E0EE41}">
      <dgm:prSet/>
      <dgm:spPr/>
      <dgm:t>
        <a:bodyPr/>
        <a:lstStyle/>
        <a:p>
          <a:endParaRPr lang="ru-RU"/>
        </a:p>
      </dgm:t>
    </dgm:pt>
    <dgm:pt modelId="{AB3C8C30-73B3-48C5-BA44-533372A9166E}">
      <dgm:prSet phldrT="[Текст]"/>
      <dgm:spPr/>
      <dgm:t>
        <a:bodyPr/>
        <a:lstStyle/>
        <a:p>
          <a:r>
            <a:rPr lang="ru-RU" dirty="0" smtClean="0"/>
            <a:t>Формировать умение передавать свои впечатления от общения с природой</a:t>
          </a:r>
          <a:endParaRPr lang="ru-RU" dirty="0"/>
        </a:p>
      </dgm:t>
    </dgm:pt>
    <dgm:pt modelId="{0752724D-C835-4CF7-BF8A-4B841C116691}" type="parTrans" cxnId="{5456DE38-B5C3-4CE9-9962-CD1A984B402B}">
      <dgm:prSet/>
      <dgm:spPr/>
      <dgm:t>
        <a:bodyPr/>
        <a:lstStyle/>
        <a:p>
          <a:endParaRPr lang="ru-RU"/>
        </a:p>
      </dgm:t>
    </dgm:pt>
    <dgm:pt modelId="{2CAEC531-0D59-4905-BCE5-341E4B8C7882}" type="sibTrans" cxnId="{5456DE38-B5C3-4CE9-9962-CD1A984B402B}">
      <dgm:prSet/>
      <dgm:spPr/>
      <dgm:t>
        <a:bodyPr/>
        <a:lstStyle/>
        <a:p>
          <a:endParaRPr lang="ru-RU"/>
        </a:p>
      </dgm:t>
    </dgm:pt>
    <dgm:pt modelId="{4289127C-8ABD-4BC7-80B7-E8D87ECAA372}">
      <dgm:prSet phldrT="[Текст]" custT="1"/>
      <dgm:spPr/>
      <dgm:t>
        <a:bodyPr/>
        <a:lstStyle/>
        <a:p>
          <a:r>
            <a:rPr lang="ru-RU" sz="1400" dirty="0" smtClean="0"/>
            <a:t>Воспитание  любви  и уважения к родному </a:t>
          </a:r>
          <a:r>
            <a:rPr lang="ru-RU" sz="1400" dirty="0" smtClean="0"/>
            <a:t>краю, эмоциональную отзывчивость на красоту весенней степи</a:t>
          </a:r>
          <a:endParaRPr lang="ru-RU" sz="1400" dirty="0"/>
        </a:p>
      </dgm:t>
    </dgm:pt>
    <dgm:pt modelId="{6869FDDA-9C71-4B94-99F4-93783886C4EF}" type="sibTrans" cxnId="{C40A6410-BF0C-4EA2-8E5C-1ED9C0D380B4}">
      <dgm:prSet/>
      <dgm:spPr/>
      <dgm:t>
        <a:bodyPr/>
        <a:lstStyle/>
        <a:p>
          <a:endParaRPr lang="ru-RU"/>
        </a:p>
      </dgm:t>
    </dgm:pt>
    <dgm:pt modelId="{A1EAF412-2AAC-4BCE-9365-9C82237278C3}" type="parTrans" cxnId="{C40A6410-BF0C-4EA2-8E5C-1ED9C0D380B4}">
      <dgm:prSet/>
      <dgm:spPr/>
      <dgm:t>
        <a:bodyPr/>
        <a:lstStyle/>
        <a:p>
          <a:endParaRPr lang="ru-RU"/>
        </a:p>
      </dgm:t>
    </dgm:pt>
    <dgm:pt modelId="{18D91E57-54A3-468B-A2F1-B34018769867}">
      <dgm:prSet phldrT="[Текст]"/>
      <dgm:spPr/>
      <dgm:t>
        <a:bodyPr/>
        <a:lstStyle/>
        <a:p>
          <a:r>
            <a:rPr lang="ru-RU" dirty="0" smtClean="0"/>
            <a:t>Развитие </a:t>
          </a:r>
          <a:r>
            <a:rPr lang="ru-RU" dirty="0" smtClean="0"/>
            <a:t>творческих способностей, фантазии  и воображения, мелкой моторики рук</a:t>
          </a:r>
          <a:endParaRPr lang="ru-RU" dirty="0"/>
        </a:p>
      </dgm:t>
    </dgm:pt>
    <dgm:pt modelId="{CCDBACF8-C57A-4B5D-9964-057B0DD4CEF1}" type="sibTrans" cxnId="{C2801891-DC39-43E0-81D2-E9228D1FC5D9}">
      <dgm:prSet/>
      <dgm:spPr/>
      <dgm:t>
        <a:bodyPr/>
        <a:lstStyle/>
        <a:p>
          <a:endParaRPr lang="ru-RU"/>
        </a:p>
      </dgm:t>
    </dgm:pt>
    <dgm:pt modelId="{A1D576BD-6730-481D-B771-A2A516F487DE}" type="parTrans" cxnId="{C2801891-DC39-43E0-81D2-E9228D1FC5D9}">
      <dgm:prSet/>
      <dgm:spPr/>
      <dgm:t>
        <a:bodyPr/>
        <a:lstStyle/>
        <a:p>
          <a:endParaRPr lang="ru-RU"/>
        </a:p>
      </dgm:t>
    </dgm:pt>
    <dgm:pt modelId="{A325A8D8-5471-4CB1-B6C3-F4C84E3B1AF8}">
      <dgm:prSet phldrT="[Текст]"/>
      <dgm:spPr/>
      <dgm:t>
        <a:bodyPr/>
        <a:lstStyle/>
        <a:p>
          <a:r>
            <a:rPr lang="ru-RU" dirty="0" smtClean="0"/>
            <a:t>Закрепить знания о природной зоне Калмыкии-степи</a:t>
          </a:r>
          <a:endParaRPr lang="ru-RU" dirty="0"/>
        </a:p>
      </dgm:t>
    </dgm:pt>
    <dgm:pt modelId="{D7D64697-57EA-4531-8083-9AB7E10F1C37}" type="sibTrans" cxnId="{38630F66-B54B-46D2-A1BA-DC30357B05CB}">
      <dgm:prSet/>
      <dgm:spPr/>
      <dgm:t>
        <a:bodyPr/>
        <a:lstStyle/>
        <a:p>
          <a:endParaRPr lang="ru-RU"/>
        </a:p>
      </dgm:t>
    </dgm:pt>
    <dgm:pt modelId="{40E94484-7811-4E54-93FC-64BD37C3286E}" type="parTrans" cxnId="{38630F66-B54B-46D2-A1BA-DC30357B05CB}">
      <dgm:prSet/>
      <dgm:spPr/>
      <dgm:t>
        <a:bodyPr/>
        <a:lstStyle/>
        <a:p>
          <a:endParaRPr lang="ru-RU"/>
        </a:p>
      </dgm:t>
    </dgm:pt>
    <dgm:pt modelId="{7F1814C3-F6F7-4012-A1F7-C1CF1EC47295}" type="pres">
      <dgm:prSet presAssocID="{3635972B-3004-4D1D-A7FD-427A7DDB717A}" presName="cycle" presStyleCnt="0">
        <dgm:presLayoutVars>
          <dgm:chMax val="1"/>
          <dgm:dir/>
          <dgm:animLvl val="ctr"/>
          <dgm:resizeHandles val="exact"/>
        </dgm:presLayoutVars>
      </dgm:prSet>
      <dgm:spPr/>
      <dgm:t>
        <a:bodyPr/>
        <a:lstStyle/>
        <a:p>
          <a:endParaRPr lang="ru-RU"/>
        </a:p>
      </dgm:t>
    </dgm:pt>
    <dgm:pt modelId="{A6C8D8BB-E135-41F2-988F-07CF322C3399}" type="pres">
      <dgm:prSet presAssocID="{A9227044-63C4-4AAA-ACAD-CEA17EFF2FC5}" presName="centerShape" presStyleLbl="node0" presStyleIdx="0" presStyleCnt="1"/>
      <dgm:spPr/>
      <dgm:t>
        <a:bodyPr/>
        <a:lstStyle/>
        <a:p>
          <a:endParaRPr lang="ru-RU"/>
        </a:p>
      </dgm:t>
    </dgm:pt>
    <dgm:pt modelId="{EA614212-A0EF-4D20-AD11-A159EA7A2287}" type="pres">
      <dgm:prSet presAssocID="{40E94484-7811-4E54-93FC-64BD37C3286E}" presName="Name9" presStyleLbl="parChTrans1D2" presStyleIdx="0" presStyleCnt="4"/>
      <dgm:spPr/>
      <dgm:t>
        <a:bodyPr/>
        <a:lstStyle/>
        <a:p>
          <a:endParaRPr lang="ru-RU"/>
        </a:p>
      </dgm:t>
    </dgm:pt>
    <dgm:pt modelId="{76885964-CB6E-4A63-920D-93DAF66DAF9F}" type="pres">
      <dgm:prSet presAssocID="{40E94484-7811-4E54-93FC-64BD37C3286E}" presName="connTx" presStyleLbl="parChTrans1D2" presStyleIdx="0" presStyleCnt="4"/>
      <dgm:spPr/>
      <dgm:t>
        <a:bodyPr/>
        <a:lstStyle/>
        <a:p>
          <a:endParaRPr lang="ru-RU"/>
        </a:p>
      </dgm:t>
    </dgm:pt>
    <dgm:pt modelId="{7AE4D52B-32B9-4B42-8DDF-EE9B4F68E2AB}" type="pres">
      <dgm:prSet presAssocID="{A325A8D8-5471-4CB1-B6C3-F4C84E3B1AF8}" presName="node" presStyleLbl="node1" presStyleIdx="0" presStyleCnt="4" custScaleX="196259">
        <dgm:presLayoutVars>
          <dgm:bulletEnabled val="1"/>
        </dgm:presLayoutVars>
      </dgm:prSet>
      <dgm:spPr/>
      <dgm:t>
        <a:bodyPr/>
        <a:lstStyle/>
        <a:p>
          <a:endParaRPr lang="ru-RU"/>
        </a:p>
      </dgm:t>
    </dgm:pt>
    <dgm:pt modelId="{3645D35E-C58F-4C95-8B39-6FD9309E36F1}" type="pres">
      <dgm:prSet presAssocID="{A1D576BD-6730-481D-B771-A2A516F487DE}" presName="Name9" presStyleLbl="parChTrans1D2" presStyleIdx="1" presStyleCnt="4"/>
      <dgm:spPr/>
      <dgm:t>
        <a:bodyPr/>
        <a:lstStyle/>
        <a:p>
          <a:endParaRPr lang="ru-RU"/>
        </a:p>
      </dgm:t>
    </dgm:pt>
    <dgm:pt modelId="{A7B51E83-7E2B-4D7E-8C57-C34032556A89}" type="pres">
      <dgm:prSet presAssocID="{A1D576BD-6730-481D-B771-A2A516F487DE}" presName="connTx" presStyleLbl="parChTrans1D2" presStyleIdx="1" presStyleCnt="4"/>
      <dgm:spPr/>
      <dgm:t>
        <a:bodyPr/>
        <a:lstStyle/>
        <a:p>
          <a:endParaRPr lang="ru-RU"/>
        </a:p>
      </dgm:t>
    </dgm:pt>
    <dgm:pt modelId="{8D529E1C-9297-45F5-9C4B-464FA9F59DC7}" type="pres">
      <dgm:prSet presAssocID="{18D91E57-54A3-468B-A2F1-B34018769867}" presName="node" presStyleLbl="node1" presStyleIdx="1" presStyleCnt="4" custScaleX="158657">
        <dgm:presLayoutVars>
          <dgm:bulletEnabled val="1"/>
        </dgm:presLayoutVars>
      </dgm:prSet>
      <dgm:spPr/>
      <dgm:t>
        <a:bodyPr/>
        <a:lstStyle/>
        <a:p>
          <a:endParaRPr lang="ru-RU"/>
        </a:p>
      </dgm:t>
    </dgm:pt>
    <dgm:pt modelId="{B430547D-D2C9-41AE-A40D-DB025894114B}" type="pres">
      <dgm:prSet presAssocID="{A1EAF412-2AAC-4BCE-9365-9C82237278C3}" presName="Name9" presStyleLbl="parChTrans1D2" presStyleIdx="2" presStyleCnt="4"/>
      <dgm:spPr/>
      <dgm:t>
        <a:bodyPr/>
        <a:lstStyle/>
        <a:p>
          <a:endParaRPr lang="ru-RU"/>
        </a:p>
      </dgm:t>
    </dgm:pt>
    <dgm:pt modelId="{1C263F38-2A40-43D2-B125-1F4FFC7023F2}" type="pres">
      <dgm:prSet presAssocID="{A1EAF412-2AAC-4BCE-9365-9C82237278C3}" presName="connTx" presStyleLbl="parChTrans1D2" presStyleIdx="2" presStyleCnt="4"/>
      <dgm:spPr/>
      <dgm:t>
        <a:bodyPr/>
        <a:lstStyle/>
        <a:p>
          <a:endParaRPr lang="ru-RU"/>
        </a:p>
      </dgm:t>
    </dgm:pt>
    <dgm:pt modelId="{7CEE78F2-1942-4BF6-ACD3-C8C440911B7D}" type="pres">
      <dgm:prSet presAssocID="{4289127C-8ABD-4BC7-80B7-E8D87ECAA372}" presName="node" presStyleLbl="node1" presStyleIdx="2" presStyleCnt="4" custScaleX="186251" custScaleY="130032">
        <dgm:presLayoutVars>
          <dgm:bulletEnabled val="1"/>
        </dgm:presLayoutVars>
      </dgm:prSet>
      <dgm:spPr/>
      <dgm:t>
        <a:bodyPr/>
        <a:lstStyle/>
        <a:p>
          <a:endParaRPr lang="ru-RU"/>
        </a:p>
      </dgm:t>
    </dgm:pt>
    <dgm:pt modelId="{51D9478A-7886-4076-9029-04754C125E13}" type="pres">
      <dgm:prSet presAssocID="{0752724D-C835-4CF7-BF8A-4B841C116691}" presName="Name9" presStyleLbl="parChTrans1D2" presStyleIdx="3" presStyleCnt="4"/>
      <dgm:spPr/>
      <dgm:t>
        <a:bodyPr/>
        <a:lstStyle/>
        <a:p>
          <a:endParaRPr lang="ru-RU"/>
        </a:p>
      </dgm:t>
    </dgm:pt>
    <dgm:pt modelId="{1C92254E-1D4B-4505-9B45-8AD75BC5625E}" type="pres">
      <dgm:prSet presAssocID="{0752724D-C835-4CF7-BF8A-4B841C116691}" presName="connTx" presStyleLbl="parChTrans1D2" presStyleIdx="3" presStyleCnt="4"/>
      <dgm:spPr/>
      <dgm:t>
        <a:bodyPr/>
        <a:lstStyle/>
        <a:p>
          <a:endParaRPr lang="ru-RU"/>
        </a:p>
      </dgm:t>
    </dgm:pt>
    <dgm:pt modelId="{07C13423-824F-444B-A168-7C9AC148F673}" type="pres">
      <dgm:prSet presAssocID="{AB3C8C30-73B3-48C5-BA44-533372A9166E}" presName="node" presStyleLbl="node1" presStyleIdx="3" presStyleCnt="4" custScaleX="157266">
        <dgm:presLayoutVars>
          <dgm:bulletEnabled val="1"/>
        </dgm:presLayoutVars>
      </dgm:prSet>
      <dgm:spPr/>
      <dgm:t>
        <a:bodyPr/>
        <a:lstStyle/>
        <a:p>
          <a:endParaRPr lang="ru-RU"/>
        </a:p>
      </dgm:t>
    </dgm:pt>
  </dgm:ptLst>
  <dgm:cxnLst>
    <dgm:cxn modelId="{B962BC44-DD39-480D-BC32-0EB68710A968}" type="presOf" srcId="{4289127C-8ABD-4BC7-80B7-E8D87ECAA372}" destId="{7CEE78F2-1942-4BF6-ACD3-C8C440911B7D}" srcOrd="0" destOrd="0" presId="urn:microsoft.com/office/officeart/2005/8/layout/radial1"/>
    <dgm:cxn modelId="{1F1F303F-64F8-486E-BF34-02E9BC02EE3B}" type="presOf" srcId="{A1D576BD-6730-481D-B771-A2A516F487DE}" destId="{A7B51E83-7E2B-4D7E-8C57-C34032556A89}" srcOrd="1" destOrd="0" presId="urn:microsoft.com/office/officeart/2005/8/layout/radial1"/>
    <dgm:cxn modelId="{C2801891-DC39-43E0-81D2-E9228D1FC5D9}" srcId="{A9227044-63C4-4AAA-ACAD-CEA17EFF2FC5}" destId="{18D91E57-54A3-468B-A2F1-B34018769867}" srcOrd="1" destOrd="0" parTransId="{A1D576BD-6730-481D-B771-A2A516F487DE}" sibTransId="{CCDBACF8-C57A-4B5D-9964-057B0DD4CEF1}"/>
    <dgm:cxn modelId="{C4B3F3A0-F7F2-41CA-8D63-56450CEC9C04}" type="presOf" srcId="{A325A8D8-5471-4CB1-B6C3-F4C84E3B1AF8}" destId="{7AE4D52B-32B9-4B42-8DDF-EE9B4F68E2AB}" srcOrd="0" destOrd="0" presId="urn:microsoft.com/office/officeart/2005/8/layout/radial1"/>
    <dgm:cxn modelId="{C40A6410-BF0C-4EA2-8E5C-1ED9C0D380B4}" srcId="{A9227044-63C4-4AAA-ACAD-CEA17EFF2FC5}" destId="{4289127C-8ABD-4BC7-80B7-E8D87ECAA372}" srcOrd="2" destOrd="0" parTransId="{A1EAF412-2AAC-4BCE-9365-9C82237278C3}" sibTransId="{6869FDDA-9C71-4B94-99F4-93783886C4EF}"/>
    <dgm:cxn modelId="{DAC47E4B-F773-4568-A092-8B3E83E0EE41}" srcId="{3635972B-3004-4D1D-A7FD-427A7DDB717A}" destId="{A9227044-63C4-4AAA-ACAD-CEA17EFF2FC5}" srcOrd="0" destOrd="0" parTransId="{79EC2941-D407-46E1-BA17-5E505BE3E9BC}" sibTransId="{59D4E867-667B-41A2-91B0-A5CC323DB9F8}"/>
    <dgm:cxn modelId="{88E09B40-C4D7-4822-9E68-EFECD10794F1}" type="presOf" srcId="{AB3C8C30-73B3-48C5-BA44-533372A9166E}" destId="{07C13423-824F-444B-A168-7C9AC148F673}" srcOrd="0" destOrd="0" presId="urn:microsoft.com/office/officeart/2005/8/layout/radial1"/>
    <dgm:cxn modelId="{17799FA8-D0B0-48A2-AE5A-06B2374C733E}" type="presOf" srcId="{A1EAF412-2AAC-4BCE-9365-9C82237278C3}" destId="{B430547D-D2C9-41AE-A40D-DB025894114B}" srcOrd="0" destOrd="0" presId="urn:microsoft.com/office/officeart/2005/8/layout/radial1"/>
    <dgm:cxn modelId="{CE42ABEA-2743-4A48-882C-2615E1BA6A39}" type="presOf" srcId="{0752724D-C835-4CF7-BF8A-4B841C116691}" destId="{1C92254E-1D4B-4505-9B45-8AD75BC5625E}" srcOrd="1" destOrd="0" presId="urn:microsoft.com/office/officeart/2005/8/layout/radial1"/>
    <dgm:cxn modelId="{2434D6C6-535A-4552-BB93-2FE2F876E0ED}" type="presOf" srcId="{18D91E57-54A3-468B-A2F1-B34018769867}" destId="{8D529E1C-9297-45F5-9C4B-464FA9F59DC7}" srcOrd="0" destOrd="0" presId="urn:microsoft.com/office/officeart/2005/8/layout/radial1"/>
    <dgm:cxn modelId="{6660FB34-0A99-404D-A837-01DFC1DEA760}" type="presOf" srcId="{3635972B-3004-4D1D-A7FD-427A7DDB717A}" destId="{7F1814C3-F6F7-4012-A1F7-C1CF1EC47295}" srcOrd="0" destOrd="0" presId="urn:microsoft.com/office/officeart/2005/8/layout/radial1"/>
    <dgm:cxn modelId="{4B945D9C-1462-492F-BDEE-5C1D77EB108B}" type="presOf" srcId="{40E94484-7811-4E54-93FC-64BD37C3286E}" destId="{76885964-CB6E-4A63-920D-93DAF66DAF9F}" srcOrd="1" destOrd="0" presId="urn:microsoft.com/office/officeart/2005/8/layout/radial1"/>
    <dgm:cxn modelId="{05D92C33-68D4-46E8-B65B-51D9BF638070}" type="presOf" srcId="{40E94484-7811-4E54-93FC-64BD37C3286E}" destId="{EA614212-A0EF-4D20-AD11-A159EA7A2287}" srcOrd="0" destOrd="0" presId="urn:microsoft.com/office/officeart/2005/8/layout/radial1"/>
    <dgm:cxn modelId="{5456DE38-B5C3-4CE9-9962-CD1A984B402B}" srcId="{A9227044-63C4-4AAA-ACAD-CEA17EFF2FC5}" destId="{AB3C8C30-73B3-48C5-BA44-533372A9166E}" srcOrd="3" destOrd="0" parTransId="{0752724D-C835-4CF7-BF8A-4B841C116691}" sibTransId="{2CAEC531-0D59-4905-BCE5-341E4B8C7882}"/>
    <dgm:cxn modelId="{EF9E6FCA-5D4A-4A53-BBC0-B2B03C780DE3}" type="presOf" srcId="{A1EAF412-2AAC-4BCE-9365-9C82237278C3}" destId="{1C263F38-2A40-43D2-B125-1F4FFC7023F2}" srcOrd="1" destOrd="0" presId="urn:microsoft.com/office/officeart/2005/8/layout/radial1"/>
    <dgm:cxn modelId="{1F02BFFD-974D-4D12-B806-2A7B7A5B24B6}" type="presOf" srcId="{A9227044-63C4-4AAA-ACAD-CEA17EFF2FC5}" destId="{A6C8D8BB-E135-41F2-988F-07CF322C3399}" srcOrd="0" destOrd="0" presId="urn:microsoft.com/office/officeart/2005/8/layout/radial1"/>
    <dgm:cxn modelId="{38630F66-B54B-46D2-A1BA-DC30357B05CB}" srcId="{A9227044-63C4-4AAA-ACAD-CEA17EFF2FC5}" destId="{A325A8D8-5471-4CB1-B6C3-F4C84E3B1AF8}" srcOrd="0" destOrd="0" parTransId="{40E94484-7811-4E54-93FC-64BD37C3286E}" sibTransId="{D7D64697-57EA-4531-8083-9AB7E10F1C37}"/>
    <dgm:cxn modelId="{8F2436F9-DE71-438E-8B77-1946BE34EF5B}" type="presOf" srcId="{A1D576BD-6730-481D-B771-A2A516F487DE}" destId="{3645D35E-C58F-4C95-8B39-6FD9309E36F1}" srcOrd="0" destOrd="0" presId="urn:microsoft.com/office/officeart/2005/8/layout/radial1"/>
    <dgm:cxn modelId="{F9E2B06D-D4E5-469D-9CB4-661F66CF37C6}" type="presOf" srcId="{0752724D-C835-4CF7-BF8A-4B841C116691}" destId="{51D9478A-7886-4076-9029-04754C125E13}" srcOrd="0" destOrd="0" presId="urn:microsoft.com/office/officeart/2005/8/layout/radial1"/>
    <dgm:cxn modelId="{45D2F3C2-334C-41BF-997F-98A8E997B6FF}" type="presParOf" srcId="{7F1814C3-F6F7-4012-A1F7-C1CF1EC47295}" destId="{A6C8D8BB-E135-41F2-988F-07CF322C3399}" srcOrd="0" destOrd="0" presId="urn:microsoft.com/office/officeart/2005/8/layout/radial1"/>
    <dgm:cxn modelId="{B4C1C361-282F-4D38-8145-B4459309B36F}" type="presParOf" srcId="{7F1814C3-F6F7-4012-A1F7-C1CF1EC47295}" destId="{EA614212-A0EF-4D20-AD11-A159EA7A2287}" srcOrd="1" destOrd="0" presId="urn:microsoft.com/office/officeart/2005/8/layout/radial1"/>
    <dgm:cxn modelId="{6FF6244E-E193-40C8-B55D-24BB26E867EA}" type="presParOf" srcId="{EA614212-A0EF-4D20-AD11-A159EA7A2287}" destId="{76885964-CB6E-4A63-920D-93DAF66DAF9F}" srcOrd="0" destOrd="0" presId="urn:microsoft.com/office/officeart/2005/8/layout/radial1"/>
    <dgm:cxn modelId="{E9D398CE-90A7-41B8-B091-D3E112BDC0C5}" type="presParOf" srcId="{7F1814C3-F6F7-4012-A1F7-C1CF1EC47295}" destId="{7AE4D52B-32B9-4B42-8DDF-EE9B4F68E2AB}" srcOrd="2" destOrd="0" presId="urn:microsoft.com/office/officeart/2005/8/layout/radial1"/>
    <dgm:cxn modelId="{D33D9923-5A7C-4EC0-B684-1CBF9C3779F7}" type="presParOf" srcId="{7F1814C3-F6F7-4012-A1F7-C1CF1EC47295}" destId="{3645D35E-C58F-4C95-8B39-6FD9309E36F1}" srcOrd="3" destOrd="0" presId="urn:microsoft.com/office/officeart/2005/8/layout/radial1"/>
    <dgm:cxn modelId="{9F83D235-43C2-4E8F-A422-6B9B144ACD8B}" type="presParOf" srcId="{3645D35E-C58F-4C95-8B39-6FD9309E36F1}" destId="{A7B51E83-7E2B-4D7E-8C57-C34032556A89}" srcOrd="0" destOrd="0" presId="urn:microsoft.com/office/officeart/2005/8/layout/radial1"/>
    <dgm:cxn modelId="{02A63265-37EE-4671-ADAC-6816766E4404}" type="presParOf" srcId="{7F1814C3-F6F7-4012-A1F7-C1CF1EC47295}" destId="{8D529E1C-9297-45F5-9C4B-464FA9F59DC7}" srcOrd="4" destOrd="0" presId="urn:microsoft.com/office/officeart/2005/8/layout/radial1"/>
    <dgm:cxn modelId="{6CC2B538-6D1F-4745-B5B7-CCE9522BC7F2}" type="presParOf" srcId="{7F1814C3-F6F7-4012-A1F7-C1CF1EC47295}" destId="{B430547D-D2C9-41AE-A40D-DB025894114B}" srcOrd="5" destOrd="0" presId="urn:microsoft.com/office/officeart/2005/8/layout/radial1"/>
    <dgm:cxn modelId="{4B686290-767D-4B17-A583-66EE23061304}" type="presParOf" srcId="{B430547D-D2C9-41AE-A40D-DB025894114B}" destId="{1C263F38-2A40-43D2-B125-1F4FFC7023F2}" srcOrd="0" destOrd="0" presId="urn:microsoft.com/office/officeart/2005/8/layout/radial1"/>
    <dgm:cxn modelId="{94F192DD-2227-4862-BBE1-2F1DF6CACFF8}" type="presParOf" srcId="{7F1814C3-F6F7-4012-A1F7-C1CF1EC47295}" destId="{7CEE78F2-1942-4BF6-ACD3-C8C440911B7D}" srcOrd="6" destOrd="0" presId="urn:microsoft.com/office/officeart/2005/8/layout/radial1"/>
    <dgm:cxn modelId="{8F017E6E-C09B-4591-AD42-2C9FC140020D}" type="presParOf" srcId="{7F1814C3-F6F7-4012-A1F7-C1CF1EC47295}" destId="{51D9478A-7886-4076-9029-04754C125E13}" srcOrd="7" destOrd="0" presId="urn:microsoft.com/office/officeart/2005/8/layout/radial1"/>
    <dgm:cxn modelId="{AD460A05-5F91-4D84-AAA5-A678C3B863EB}" type="presParOf" srcId="{51D9478A-7886-4076-9029-04754C125E13}" destId="{1C92254E-1D4B-4505-9B45-8AD75BC5625E}" srcOrd="0" destOrd="0" presId="urn:microsoft.com/office/officeart/2005/8/layout/radial1"/>
    <dgm:cxn modelId="{B6994806-F4E8-4CE8-988F-38A5D0DF7235}" type="presParOf" srcId="{7F1814C3-F6F7-4012-A1F7-C1CF1EC47295}" destId="{07C13423-824F-444B-A168-7C9AC148F673}"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C8D8BB-E135-41F2-988F-07CF322C3399}">
      <dsp:nvSpPr>
        <dsp:cNvPr id="0" name=""/>
        <dsp:cNvSpPr/>
      </dsp:nvSpPr>
      <dsp:spPr>
        <a:xfrm>
          <a:off x="3181825" y="1918966"/>
          <a:ext cx="1546472" cy="1546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smtClean="0"/>
            <a:t>Цели и задачи:</a:t>
          </a:r>
          <a:endParaRPr lang="ru-RU" sz="2500" kern="1200" dirty="0"/>
        </a:p>
      </dsp:txBody>
      <dsp:txXfrm>
        <a:off x="3181825" y="1918966"/>
        <a:ext cx="1546472" cy="1546472"/>
      </dsp:txXfrm>
    </dsp:sp>
    <dsp:sp modelId="{EA614212-A0EF-4D20-AD11-A159EA7A2287}">
      <dsp:nvSpPr>
        <dsp:cNvPr id="0" name=""/>
        <dsp:cNvSpPr/>
      </dsp:nvSpPr>
      <dsp:spPr>
        <a:xfrm rot="16200000">
          <a:off x="3721513" y="1667846"/>
          <a:ext cx="467097" cy="35143"/>
        </a:xfrm>
        <a:custGeom>
          <a:avLst/>
          <a:gdLst/>
          <a:ahLst/>
          <a:cxnLst/>
          <a:rect l="0" t="0" r="0" b="0"/>
          <a:pathLst>
            <a:path>
              <a:moveTo>
                <a:pt x="0" y="17571"/>
              </a:moveTo>
              <a:lnTo>
                <a:pt x="467097" y="17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6200000">
        <a:off x="3943384" y="1673740"/>
        <a:ext cx="23354" cy="23354"/>
      </dsp:txXfrm>
    </dsp:sp>
    <dsp:sp modelId="{7AE4D52B-32B9-4B42-8DDF-EE9B4F68E2AB}">
      <dsp:nvSpPr>
        <dsp:cNvPr id="0" name=""/>
        <dsp:cNvSpPr/>
      </dsp:nvSpPr>
      <dsp:spPr>
        <a:xfrm>
          <a:off x="2437516" y="-94603"/>
          <a:ext cx="3035092" cy="1546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Закрепить знания о природной зоне Калмыкии-степи</a:t>
          </a:r>
          <a:endParaRPr lang="ru-RU" sz="1300" kern="1200" dirty="0"/>
        </a:p>
      </dsp:txBody>
      <dsp:txXfrm>
        <a:off x="2437516" y="-94603"/>
        <a:ext cx="3035092" cy="1546472"/>
      </dsp:txXfrm>
    </dsp:sp>
    <dsp:sp modelId="{3645D35E-C58F-4C95-8B39-6FD9309E36F1}">
      <dsp:nvSpPr>
        <dsp:cNvPr id="0" name=""/>
        <dsp:cNvSpPr/>
      </dsp:nvSpPr>
      <dsp:spPr>
        <a:xfrm>
          <a:off x="4728298" y="2674631"/>
          <a:ext cx="13540" cy="35143"/>
        </a:xfrm>
        <a:custGeom>
          <a:avLst/>
          <a:gdLst/>
          <a:ahLst/>
          <a:cxnLst/>
          <a:rect l="0" t="0" r="0" b="0"/>
          <a:pathLst>
            <a:path>
              <a:moveTo>
                <a:pt x="0" y="17571"/>
              </a:moveTo>
              <a:lnTo>
                <a:pt x="13540" y="17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34730" y="2691864"/>
        <a:ext cx="677" cy="677"/>
      </dsp:txXfrm>
    </dsp:sp>
    <dsp:sp modelId="{8D529E1C-9297-45F5-9C4B-464FA9F59DC7}">
      <dsp:nvSpPr>
        <dsp:cNvPr id="0" name=""/>
        <dsp:cNvSpPr/>
      </dsp:nvSpPr>
      <dsp:spPr>
        <a:xfrm>
          <a:off x="4741838" y="1918966"/>
          <a:ext cx="2453587" cy="1546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Развитие </a:t>
          </a:r>
          <a:r>
            <a:rPr lang="ru-RU" sz="1300" kern="1200" dirty="0" smtClean="0"/>
            <a:t>творческих способностей, фантазии  и воображения, мелкой моторики рук</a:t>
          </a:r>
          <a:endParaRPr lang="ru-RU" sz="1300" kern="1200" dirty="0"/>
        </a:p>
      </dsp:txBody>
      <dsp:txXfrm>
        <a:off x="4741838" y="1918966"/>
        <a:ext cx="2453587" cy="1546472"/>
      </dsp:txXfrm>
    </dsp:sp>
    <dsp:sp modelId="{B430547D-D2C9-41AE-A40D-DB025894114B}">
      <dsp:nvSpPr>
        <dsp:cNvPr id="0" name=""/>
        <dsp:cNvSpPr/>
      </dsp:nvSpPr>
      <dsp:spPr>
        <a:xfrm rot="5400000">
          <a:off x="3837622" y="3565307"/>
          <a:ext cx="234879" cy="35143"/>
        </a:xfrm>
        <a:custGeom>
          <a:avLst/>
          <a:gdLst/>
          <a:ahLst/>
          <a:cxnLst/>
          <a:rect l="0" t="0" r="0" b="0"/>
          <a:pathLst>
            <a:path>
              <a:moveTo>
                <a:pt x="0" y="17571"/>
              </a:moveTo>
              <a:lnTo>
                <a:pt x="234879" y="17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5400000">
        <a:off x="3949190" y="3577006"/>
        <a:ext cx="11743" cy="11743"/>
      </dsp:txXfrm>
    </dsp:sp>
    <dsp:sp modelId="{7CEE78F2-1942-4BF6-ACD3-C8C440911B7D}">
      <dsp:nvSpPr>
        <dsp:cNvPr id="0" name=""/>
        <dsp:cNvSpPr/>
      </dsp:nvSpPr>
      <dsp:spPr>
        <a:xfrm>
          <a:off x="2514901" y="3700318"/>
          <a:ext cx="2880321" cy="20109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Воспитание  любви  и уважения к родному </a:t>
          </a:r>
          <a:r>
            <a:rPr lang="ru-RU" sz="1400" kern="1200" dirty="0" smtClean="0"/>
            <a:t>краю, эмоциональную отзывчивость на красоту весенней степи</a:t>
          </a:r>
          <a:endParaRPr lang="ru-RU" sz="1400" kern="1200" dirty="0"/>
        </a:p>
      </dsp:txBody>
      <dsp:txXfrm>
        <a:off x="2514901" y="3700318"/>
        <a:ext cx="2880321" cy="2010909"/>
      </dsp:txXfrm>
    </dsp:sp>
    <dsp:sp modelId="{51D9478A-7886-4076-9029-04754C125E13}">
      <dsp:nvSpPr>
        <dsp:cNvPr id="0" name=""/>
        <dsp:cNvSpPr/>
      </dsp:nvSpPr>
      <dsp:spPr>
        <a:xfrm rot="10800000">
          <a:off x="3157529" y="2674631"/>
          <a:ext cx="24295" cy="35143"/>
        </a:xfrm>
        <a:custGeom>
          <a:avLst/>
          <a:gdLst/>
          <a:ahLst/>
          <a:cxnLst/>
          <a:rect l="0" t="0" r="0" b="0"/>
          <a:pathLst>
            <a:path>
              <a:moveTo>
                <a:pt x="0" y="17571"/>
              </a:moveTo>
              <a:lnTo>
                <a:pt x="24295" y="175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169070" y="2691595"/>
        <a:ext cx="1214" cy="1214"/>
      </dsp:txXfrm>
    </dsp:sp>
    <dsp:sp modelId="{07C13423-824F-444B-A168-7C9AC148F673}">
      <dsp:nvSpPr>
        <dsp:cNvPr id="0" name=""/>
        <dsp:cNvSpPr/>
      </dsp:nvSpPr>
      <dsp:spPr>
        <a:xfrm>
          <a:off x="725453" y="1918966"/>
          <a:ext cx="2432075" cy="15464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t>Формировать умение передавать свои впечатления от общения с природой</a:t>
          </a:r>
          <a:endParaRPr lang="ru-RU" sz="1300" kern="1200" dirty="0"/>
        </a:p>
      </dsp:txBody>
      <dsp:txXfrm>
        <a:off x="725453" y="1918966"/>
        <a:ext cx="2432075" cy="154647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18.04.2016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Admin\Downloads\E.Burvyashova_-_Halmg_teg_sl._i_muz._E.Burvyashovoj_zapis_1998_g._(iPlayer.fm).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51" y="836712"/>
            <a:ext cx="8492906" cy="4401205"/>
          </a:xfrm>
          <a:prstGeom prst="rect">
            <a:avLst/>
          </a:prstGeom>
          <a:noFill/>
        </p:spPr>
        <p:txBody>
          <a:bodyPr wrap="square" rtlCol="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Отчет </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о проведении мероприятий,</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 посвященных </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Дню степи</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МКДОУ Детский сад</a:t>
            </a:r>
          </a:p>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 «</a:t>
            </a:r>
            <a:r>
              <a:rPr lang="ru-RU"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Байр</a:t>
            </a: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 </a:t>
            </a:r>
            <a:r>
              <a:rPr lang="ru-RU"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П</a:t>
            </a:r>
            <a:r>
              <a:rPr lang="ru-RU"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rPr>
              <a:t>.Бергин</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eorgia" pitchFamily="18" charset="0"/>
            </a:endParaRPr>
          </a:p>
        </p:txBody>
      </p:sp>
      <p:pic>
        <p:nvPicPr>
          <p:cNvPr id="3" name="E.Burvyashova_-_Halmg_teg_sl._i_muz._E.Burvyashovoj_zapis_1998_g._(iPlayer.fm).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6672"/>
            <a:ext cx="9144001" cy="2031325"/>
          </a:xfrm>
          <a:prstGeom prst="rect">
            <a:avLst/>
          </a:prstGeom>
          <a:noFill/>
        </p:spPr>
        <p:txBody>
          <a:bodyPr wrap="square" rtlCol="0">
            <a:spAutoFit/>
          </a:bodyPr>
          <a:lstStyle/>
          <a:p>
            <a:pPr algn="ctr"/>
            <a:r>
              <a:rPr lang="ru-RU" dirty="0" smtClean="0"/>
              <a:t>Воспитатель младшей группы </a:t>
            </a:r>
            <a:r>
              <a:rPr lang="ru-RU" dirty="0" err="1" smtClean="0"/>
              <a:t>Сарагаева</a:t>
            </a:r>
            <a:r>
              <a:rPr lang="ru-RU" dirty="0" smtClean="0"/>
              <a:t> Г.Ж. провела с детьми занятие по </a:t>
            </a:r>
            <a:r>
              <a:rPr lang="ru-RU" dirty="0" err="1" smtClean="0"/>
              <a:t>изодеятельности</a:t>
            </a:r>
            <a:r>
              <a:rPr lang="ru-RU" dirty="0" smtClean="0"/>
              <a:t> (рисование) </a:t>
            </a:r>
            <a:r>
              <a:rPr lang="ru-RU" dirty="0" smtClean="0"/>
              <a:t> на тему «Весенние </a:t>
            </a:r>
            <a:r>
              <a:rPr lang="ru-RU" dirty="0" smtClean="0"/>
              <a:t>цветы». Воспитатель рассказала детям о чудесном цветке тюльпане, что он занесен в красную книгу и что тюльпаны бывают разных цветов – красный, </a:t>
            </a:r>
            <a:r>
              <a:rPr lang="ru-RU" dirty="0" smtClean="0"/>
              <a:t>желтый. </a:t>
            </a:r>
            <a:r>
              <a:rPr lang="ru-RU" dirty="0" smtClean="0"/>
              <a:t>Ребята рисовали на бумаге своими  раскрашенными  ладошками тюльпаны. Затем получилась целая  композиция прекрасных тюльпанов, растущих в степи.</a:t>
            </a:r>
          </a:p>
          <a:p>
            <a:r>
              <a:rPr lang="ru-RU" dirty="0" smtClean="0"/>
              <a:t> </a:t>
            </a:r>
            <a:endParaRPr lang="ru-RU" dirty="0"/>
          </a:p>
        </p:txBody>
      </p:sp>
      <p:pic>
        <p:nvPicPr>
          <p:cNvPr id="1026" name="Picture 2" descr="C:\Users\Admin\Desktop\image (8).jpg"/>
          <p:cNvPicPr>
            <a:picLocks noChangeAspect="1" noChangeArrowheads="1"/>
          </p:cNvPicPr>
          <p:nvPr/>
        </p:nvPicPr>
        <p:blipFill>
          <a:blip r:embed="rId2" cstate="print"/>
          <a:srcRect/>
          <a:stretch>
            <a:fillRect/>
          </a:stretch>
        </p:blipFill>
        <p:spPr bwMode="auto">
          <a:xfrm>
            <a:off x="323528" y="2204864"/>
            <a:ext cx="4392488" cy="3960440"/>
          </a:xfrm>
          <a:prstGeom prst="rect">
            <a:avLst/>
          </a:prstGeom>
          <a:ln>
            <a:noFill/>
          </a:ln>
          <a:effectLst>
            <a:softEdge rad="112500"/>
          </a:effectLst>
        </p:spPr>
      </p:pic>
      <p:pic>
        <p:nvPicPr>
          <p:cNvPr id="1027" name="Picture 3" descr="C:\Users\Admin\Desktop\image (9).jpg"/>
          <p:cNvPicPr>
            <a:picLocks noChangeAspect="1" noChangeArrowheads="1"/>
          </p:cNvPicPr>
          <p:nvPr/>
        </p:nvPicPr>
        <p:blipFill>
          <a:blip r:embed="rId3" cstate="print"/>
          <a:srcRect/>
          <a:stretch>
            <a:fillRect/>
          </a:stretch>
        </p:blipFill>
        <p:spPr bwMode="auto">
          <a:xfrm>
            <a:off x="4860032" y="2204864"/>
            <a:ext cx="4032448" cy="3960440"/>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image (10).jpg"/>
          <p:cNvPicPr>
            <a:picLocks noChangeAspect="1" noChangeArrowheads="1"/>
          </p:cNvPicPr>
          <p:nvPr/>
        </p:nvPicPr>
        <p:blipFill>
          <a:blip r:embed="rId2" cstate="print"/>
          <a:srcRect/>
          <a:stretch>
            <a:fillRect/>
          </a:stretch>
        </p:blipFill>
        <p:spPr bwMode="auto">
          <a:xfrm>
            <a:off x="251520" y="332656"/>
            <a:ext cx="4032448" cy="3024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descr="C:\Users\Admin\Desktop\image (11).jpg"/>
          <p:cNvPicPr>
            <a:picLocks noChangeAspect="1" noChangeArrowheads="1"/>
          </p:cNvPicPr>
          <p:nvPr/>
        </p:nvPicPr>
        <p:blipFill>
          <a:blip r:embed="rId3" cstate="print"/>
          <a:srcRect/>
          <a:stretch>
            <a:fillRect/>
          </a:stretch>
        </p:blipFill>
        <p:spPr bwMode="auto">
          <a:xfrm>
            <a:off x="4644008" y="188640"/>
            <a:ext cx="3960440" cy="26437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2" name="Picture 4" descr="C:\Users\Admin\Desktop\image (12).jpg"/>
          <p:cNvPicPr>
            <a:picLocks noChangeAspect="1" noChangeArrowheads="1"/>
          </p:cNvPicPr>
          <p:nvPr/>
        </p:nvPicPr>
        <p:blipFill>
          <a:blip r:embed="rId4" cstate="print"/>
          <a:srcRect/>
          <a:stretch>
            <a:fillRect/>
          </a:stretch>
        </p:blipFill>
        <p:spPr bwMode="auto">
          <a:xfrm>
            <a:off x="4499992" y="3140968"/>
            <a:ext cx="4392488" cy="31683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3" name="Picture 5" descr="C:\Users\Admin\Desktop\image (7).jpg"/>
          <p:cNvPicPr>
            <a:picLocks noChangeAspect="1" noChangeArrowheads="1"/>
          </p:cNvPicPr>
          <p:nvPr/>
        </p:nvPicPr>
        <p:blipFill>
          <a:blip r:embed="rId5" cstate="print"/>
          <a:srcRect/>
          <a:stretch>
            <a:fillRect/>
          </a:stretch>
        </p:blipFill>
        <p:spPr bwMode="auto">
          <a:xfrm>
            <a:off x="323528" y="3645024"/>
            <a:ext cx="3816424" cy="3024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0"/>
            <a:ext cx="8748464" cy="707886"/>
          </a:xfrm>
          <a:prstGeom prst="rect">
            <a:avLst/>
          </a:prstGeom>
          <a:noFill/>
        </p:spPr>
        <p:txBody>
          <a:bodyPr wrap="square" rtlCol="0">
            <a:spAutoFit/>
          </a:bodyPr>
          <a:lstStyle/>
          <a:p>
            <a:r>
              <a:rPr lang="ru-RU" sz="4000" b="1" dirty="0" smtClean="0"/>
              <a:t>     </a:t>
            </a:r>
            <a:r>
              <a:rPr lang="ru-RU" sz="3200" b="1" dirty="0" smtClean="0"/>
              <a:t>Оформление  стенда «Мой край степной</a:t>
            </a:r>
            <a:r>
              <a:rPr lang="ru-RU" sz="4000" b="1" dirty="0" smtClean="0"/>
              <a:t>»</a:t>
            </a:r>
            <a:endParaRPr lang="ru-RU" sz="4000" b="1" dirty="0"/>
          </a:p>
        </p:txBody>
      </p:sp>
      <p:pic>
        <p:nvPicPr>
          <p:cNvPr id="7170" name="Picture 2" descr="C:\Users\Admin\Desktop\Camera\20160418_122213.jpg"/>
          <p:cNvPicPr>
            <a:picLocks noChangeAspect="1" noChangeArrowheads="1"/>
          </p:cNvPicPr>
          <p:nvPr/>
        </p:nvPicPr>
        <p:blipFill>
          <a:blip r:embed="rId2" cstate="print"/>
          <a:srcRect/>
          <a:stretch>
            <a:fillRect/>
          </a:stretch>
        </p:blipFill>
        <p:spPr bwMode="auto">
          <a:xfrm rot="10860000">
            <a:off x="4457073" y="801549"/>
            <a:ext cx="4246568" cy="2772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71" name="Picture 3" descr="C:\Users\Admin\Desktop\LDZxyy2hN5M.jpg"/>
          <p:cNvPicPr>
            <a:picLocks noChangeAspect="1" noChangeArrowheads="1"/>
          </p:cNvPicPr>
          <p:nvPr/>
        </p:nvPicPr>
        <p:blipFill>
          <a:blip r:embed="rId3" cstate="print"/>
          <a:srcRect/>
          <a:stretch>
            <a:fillRect/>
          </a:stretch>
        </p:blipFill>
        <p:spPr bwMode="auto">
          <a:xfrm>
            <a:off x="323528" y="836712"/>
            <a:ext cx="3888432" cy="27809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72" name="Picture 4" descr="C:\Users\Admin\Desktop\kTM3RYq-ZdY.jpg"/>
          <p:cNvPicPr>
            <a:picLocks noChangeAspect="1" noChangeArrowheads="1"/>
          </p:cNvPicPr>
          <p:nvPr/>
        </p:nvPicPr>
        <p:blipFill>
          <a:blip r:embed="rId4" cstate="print"/>
          <a:srcRect/>
          <a:stretch>
            <a:fillRect/>
          </a:stretch>
        </p:blipFill>
        <p:spPr bwMode="auto">
          <a:xfrm>
            <a:off x="395536" y="3717032"/>
            <a:ext cx="4536504" cy="2952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173" name="Picture 5" descr="C:\Users\Admin\Desktop\bWws3T0uAg0.jpg"/>
          <p:cNvPicPr>
            <a:picLocks noChangeAspect="1" noChangeArrowheads="1"/>
          </p:cNvPicPr>
          <p:nvPr/>
        </p:nvPicPr>
        <p:blipFill>
          <a:blip r:embed="rId5" cstate="print"/>
          <a:srcRect/>
          <a:stretch>
            <a:fillRect/>
          </a:stretch>
        </p:blipFill>
        <p:spPr bwMode="auto">
          <a:xfrm>
            <a:off x="5255568" y="3717032"/>
            <a:ext cx="3888432" cy="29249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7488832" cy="369332"/>
          </a:xfrm>
          <a:prstGeom prst="rect">
            <a:avLst/>
          </a:prstGeom>
          <a:noFill/>
        </p:spPr>
        <p:txBody>
          <a:bodyPr wrap="square" rtlCol="0">
            <a:spAutoFit/>
          </a:bodyPr>
          <a:lstStyle/>
          <a:p>
            <a:r>
              <a:rPr lang="ru-RU" b="1" dirty="0" smtClean="0">
                <a:latin typeface="Segoe Print" pitchFamily="2" charset="0"/>
              </a:rPr>
              <a:t>ВЫСТАВКА ДЕТСКИХ РИСУНКОВ «ТЕГ, МИНИ ТЕГ!»</a:t>
            </a:r>
            <a:endParaRPr lang="ru-RU" b="1" dirty="0">
              <a:latin typeface="Segoe Print" pitchFamily="2" charset="0"/>
            </a:endParaRPr>
          </a:p>
        </p:txBody>
      </p:sp>
      <p:pic>
        <p:nvPicPr>
          <p:cNvPr id="8194" name="Picture 2" descr="C:\Users\Admin\Desktop\image (26).jpg"/>
          <p:cNvPicPr>
            <a:picLocks noChangeAspect="1" noChangeArrowheads="1"/>
          </p:cNvPicPr>
          <p:nvPr/>
        </p:nvPicPr>
        <p:blipFill>
          <a:blip r:embed="rId2" cstate="print"/>
          <a:srcRect/>
          <a:stretch>
            <a:fillRect/>
          </a:stretch>
        </p:blipFill>
        <p:spPr bwMode="auto">
          <a:xfrm>
            <a:off x="683568" y="692696"/>
            <a:ext cx="3168352" cy="2520280"/>
          </a:xfrm>
          <a:prstGeom prst="rect">
            <a:avLst/>
          </a:prstGeom>
          <a:ln>
            <a:noFill/>
          </a:ln>
          <a:effectLst>
            <a:softEdge rad="112500"/>
          </a:effectLst>
        </p:spPr>
      </p:pic>
      <p:pic>
        <p:nvPicPr>
          <p:cNvPr id="8195" name="Picture 3" descr="C:\Users\Admin\Desktop\image (27).jpg"/>
          <p:cNvPicPr>
            <a:picLocks noChangeAspect="1" noChangeArrowheads="1"/>
          </p:cNvPicPr>
          <p:nvPr/>
        </p:nvPicPr>
        <p:blipFill>
          <a:blip r:embed="rId3" cstate="print"/>
          <a:srcRect/>
          <a:stretch>
            <a:fillRect/>
          </a:stretch>
        </p:blipFill>
        <p:spPr bwMode="auto">
          <a:xfrm>
            <a:off x="4139952" y="692696"/>
            <a:ext cx="4464496" cy="2643758"/>
          </a:xfrm>
          <a:prstGeom prst="rect">
            <a:avLst/>
          </a:prstGeom>
          <a:ln>
            <a:noFill/>
          </a:ln>
          <a:effectLst>
            <a:softEdge rad="112500"/>
          </a:effectLst>
        </p:spPr>
      </p:pic>
      <p:pic>
        <p:nvPicPr>
          <p:cNvPr id="8196" name="Picture 4" descr="C:\Users\Admin\Desktop\image (23).jpg"/>
          <p:cNvPicPr>
            <a:picLocks noChangeAspect="1" noChangeArrowheads="1"/>
          </p:cNvPicPr>
          <p:nvPr/>
        </p:nvPicPr>
        <p:blipFill>
          <a:blip r:embed="rId4" cstate="print"/>
          <a:srcRect/>
          <a:stretch>
            <a:fillRect/>
          </a:stretch>
        </p:blipFill>
        <p:spPr bwMode="auto">
          <a:xfrm>
            <a:off x="611560" y="3356992"/>
            <a:ext cx="4176464" cy="3075806"/>
          </a:xfrm>
          <a:prstGeom prst="rect">
            <a:avLst/>
          </a:prstGeom>
          <a:ln>
            <a:noFill/>
          </a:ln>
          <a:effectLst>
            <a:softEdge rad="112500"/>
          </a:effectLst>
        </p:spPr>
      </p:pic>
      <p:pic>
        <p:nvPicPr>
          <p:cNvPr id="8197" name="Picture 5" descr="C:\Users\Admin\Desktop\image (22).jpg"/>
          <p:cNvPicPr>
            <a:picLocks noChangeAspect="1" noChangeArrowheads="1"/>
          </p:cNvPicPr>
          <p:nvPr/>
        </p:nvPicPr>
        <p:blipFill>
          <a:blip r:embed="rId5" cstate="print"/>
          <a:srcRect/>
          <a:stretch>
            <a:fillRect/>
          </a:stretch>
        </p:blipFill>
        <p:spPr bwMode="auto">
          <a:xfrm>
            <a:off x="4932040" y="3429000"/>
            <a:ext cx="3995936" cy="280831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776864" cy="5632311"/>
          </a:xfrm>
          <a:prstGeom prst="rect">
            <a:avLst/>
          </a:prstGeom>
        </p:spPr>
        <p:txBody>
          <a:bodyPr wrap="square">
            <a:spAutoFit/>
          </a:bodyPr>
          <a:lstStyle/>
          <a:p>
            <a:pPr algn="ctr"/>
            <a:r>
              <a:rPr lang="ru-RU" dirty="0" smtClean="0">
                <a:latin typeface="Segoe Print" pitchFamily="2" charset="0"/>
              </a:rPr>
              <a:t>В течение </a:t>
            </a:r>
            <a:r>
              <a:rPr lang="ru-RU" dirty="0" smtClean="0">
                <a:latin typeface="Segoe Print" pitchFamily="2" charset="0"/>
              </a:rPr>
              <a:t>праздничной недели</a:t>
            </a:r>
            <a:r>
              <a:rPr lang="ru-RU" dirty="0" smtClean="0">
                <a:latin typeface="Segoe Print" pitchFamily="2" charset="0"/>
              </a:rPr>
              <a:t> </a:t>
            </a:r>
            <a:r>
              <a:rPr lang="ru-RU" dirty="0" smtClean="0">
                <a:latin typeface="Segoe Print" pitchFamily="2" charset="0"/>
              </a:rPr>
              <a:t>дети были достаточно </a:t>
            </a:r>
            <a:r>
              <a:rPr lang="ru-RU" dirty="0" smtClean="0">
                <a:latin typeface="Segoe Print" pitchFamily="2" charset="0"/>
              </a:rPr>
              <a:t>активны и </a:t>
            </a:r>
            <a:r>
              <a:rPr lang="ru-RU" dirty="0" smtClean="0">
                <a:latin typeface="Segoe Print" pitchFamily="2" charset="0"/>
              </a:rPr>
              <a:t>проявляли большой интерес ко всем мероприятиям, посвященным нашей родной степи</a:t>
            </a:r>
            <a:r>
              <a:rPr lang="ru-RU" dirty="0" smtClean="0">
                <a:latin typeface="Segoe Print" pitchFamily="2" charset="0"/>
              </a:rPr>
              <a:t>. </a:t>
            </a:r>
            <a:r>
              <a:rPr lang="ru-RU" dirty="0" smtClean="0">
                <a:latin typeface="Segoe Print" pitchFamily="2" charset="0"/>
              </a:rPr>
              <a:t>Подобные мероприятия способствуют формированию умений и навыков работать коллективно, строить общение, развивают творческие способности, фантазию, воображение, мелкую моторику рук. Дают возможность  проявить свои художественные способности в различных видах изобразительной и прикладной деятельности</a:t>
            </a:r>
            <a:r>
              <a:rPr lang="ru-RU" dirty="0" smtClean="0">
                <a:latin typeface="Segoe Print" pitchFamily="2" charset="0"/>
              </a:rPr>
              <a:t>. Также они способствуют формированию представлений о  растительном мире степной зоны и </a:t>
            </a:r>
            <a:r>
              <a:rPr lang="ru-RU" dirty="0" smtClean="0">
                <a:latin typeface="Segoe Print" pitchFamily="2" charset="0"/>
              </a:rPr>
              <a:t>помогают формировать умение передавать свои впечатления от общения с природой. </a:t>
            </a:r>
          </a:p>
          <a:p>
            <a:pPr algn="ctr"/>
            <a:r>
              <a:rPr lang="ru-RU" dirty="0" smtClean="0">
                <a:latin typeface="Segoe Print" pitchFamily="2" charset="0"/>
              </a:rPr>
              <a:t>Степь в настоящее время </a:t>
            </a:r>
            <a:r>
              <a:rPr lang="ru-RU" dirty="0" smtClean="0">
                <a:latin typeface="Segoe Print" pitchFamily="2" charset="0"/>
              </a:rPr>
              <a:t>находится в экологической опасности, наша задача  - сберечь и сохранить природу, мы должны передать подрастающему поколению самобытность калмыцкой степи, ее красоту и привлечь внимание детей быть неравнодушными к природе, беречь и сохранять ее.</a:t>
            </a:r>
          </a:p>
          <a:p>
            <a:pPr algn="ctr"/>
            <a:endParaRPr lang="ru-RU" dirty="0" smtClean="0">
              <a:latin typeface="Segoe Print" pitchFamily="2" charset="0"/>
            </a:endParaRPr>
          </a:p>
          <a:p>
            <a:pPr algn="ctr"/>
            <a:r>
              <a:rPr lang="ru-RU" dirty="0" smtClean="0">
                <a:latin typeface="Segoe Print" pitchFamily="2" charset="0"/>
              </a:rPr>
              <a:t>Заведующая МКДОУ Детский сад «</a:t>
            </a:r>
            <a:r>
              <a:rPr lang="ru-RU" dirty="0" err="1" smtClean="0">
                <a:latin typeface="Segoe Print" pitchFamily="2" charset="0"/>
              </a:rPr>
              <a:t>Байр</a:t>
            </a:r>
            <a:r>
              <a:rPr lang="ru-RU" dirty="0" smtClean="0">
                <a:latin typeface="Segoe Print" pitchFamily="2" charset="0"/>
              </a:rPr>
              <a:t>» </a:t>
            </a:r>
            <a:r>
              <a:rPr lang="ru-RU" dirty="0" err="1" smtClean="0">
                <a:latin typeface="Segoe Print" pitchFamily="2" charset="0"/>
              </a:rPr>
              <a:t>Немгирова</a:t>
            </a:r>
            <a:r>
              <a:rPr lang="ru-RU" dirty="0" smtClean="0">
                <a:latin typeface="Segoe Print" pitchFamily="2" charset="0"/>
              </a:rPr>
              <a:t> Л.С.</a:t>
            </a:r>
            <a:endParaRPr lang="ru-RU" dirty="0">
              <a:latin typeface="Segoe Print" pitchFamily="2"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424936" cy="5755422"/>
          </a:xfrm>
          <a:prstGeom prst="rect">
            <a:avLst/>
          </a:prstGeom>
        </p:spPr>
        <p:txBody>
          <a:bodyPr wrap="square">
            <a:spAutoFit/>
          </a:bodyPr>
          <a:lstStyle/>
          <a:p>
            <a:r>
              <a:rPr lang="ru-RU" sz="1600" b="1" dirty="0" smtClean="0"/>
              <a:t>  На очередной тринадцатой сессии Народного Хурала (Парламента) Республики Калмыкия пятого созыва от 6 марта</a:t>
            </a:r>
            <a:r>
              <a:rPr lang="ru-RU" sz="1600" dirty="0" smtClean="0"/>
              <a:t> 2015 г.принято решение:</a:t>
            </a:r>
          </a:p>
          <a:p>
            <a:r>
              <a:rPr lang="ru-RU" sz="1600" b="1" dirty="0" smtClean="0"/>
              <a:t>ежегодно в третью субботу апреля в Калмыкии будет проводиться День степи</a:t>
            </a:r>
            <a:r>
              <a:rPr lang="ru-RU" sz="1600" dirty="0" smtClean="0"/>
              <a:t>!</a:t>
            </a:r>
          </a:p>
          <a:p>
            <a:r>
              <a:rPr lang="ru-RU" sz="1600" dirty="0" smtClean="0"/>
              <a:t>  Нигде человек, наверно, так глубоко не ощущает своё прикосновение к вечности, как в степи. Кто хоть раз побывал на бескрайних просторах Калмыкии, тот имел счастливый случай ощутить эту связь. Аромат пахучих степных трав, бездонное синее небо над головой, простор, не знающий предела. Особенно она хороша весной, когда её можно сравнить с юной красавицей из сказочной страны. Какое обилие цветов и трав, великолепным ковром прикрывающих неприглядную растительность, оставшуюся с прошлогодней зимы! А какой воздух! Свежий, чистый, напоенный ароматом растений, спешащих в короткий срок до летнего зноя прожить буйно, красиво и сбросить на землю семена будущей жизни. С высокого неба льются звонкие трели жаворонка, хотя сама птица кажется маленькой точкой на голубом фоне. Из-под ног вылетают роем насекомые, юркие ящерицы стараются скрыться в норках; суслики, стоя на задних лапках, вытягивают голову, следят, нет ли рядом опасности. Можно много писать и говорить о степи, остановиться невозможно. Но вместе с тем в настоящее время степи являются одними из самых незащищенных экосистем, в том числе и юридически. Им угрожают распашка, </a:t>
            </a:r>
            <a:r>
              <a:rPr lang="ru-RU" sz="1600" dirty="0" err="1" smtClean="0"/>
              <a:t>перевыпас</a:t>
            </a:r>
            <a:r>
              <a:rPr lang="ru-RU" sz="1600" dirty="0" smtClean="0"/>
              <a:t> скота, пожары. Ухудшается качество </a:t>
            </a:r>
            <a:r>
              <a:rPr lang="ru-RU" sz="1600" dirty="0" smtClean="0"/>
              <a:t>жизни </a:t>
            </a:r>
            <a:r>
              <a:rPr lang="ru-RU" sz="1600" dirty="0" smtClean="0"/>
              <a:t>местных жителей. С точки зрения специалистов, новый праздник поможет привлечь общественное мнение к сохранению уникальной природы Калмыкии. Сотрудники Степного проекта, заповедника «Черные земли» и республиканского министерства природных ресурсов и охраны окружающей среды подготовили документы, подтверждающие  необходимость утверждения праздника.</a:t>
            </a:r>
          </a:p>
          <a:p>
            <a:r>
              <a:rPr lang="ru-RU" sz="1600" dirty="0" smtClean="0"/>
              <a:t>  Так, в нашем саду был составлен следующий план мероприятий:</a:t>
            </a:r>
            <a:endParaRPr lang="ru-RU" sz="16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908720"/>
            <a:ext cx="6838282" cy="923330"/>
          </a:xfrm>
          <a:prstGeom prst="rect">
            <a:avLst/>
          </a:prstGeom>
          <a:noFill/>
        </p:spPr>
        <p:txBody>
          <a:bodyPr wrap="none" rtlCol="0">
            <a:spAutoFit/>
          </a:bodyPr>
          <a:lstStyle/>
          <a:p>
            <a:r>
              <a:rPr lang="ru-RU" dirty="0" smtClean="0"/>
              <a:t>                          ПЛАН </a:t>
            </a:r>
            <a:r>
              <a:rPr lang="ru-RU" dirty="0" smtClean="0"/>
              <a:t>МЕРОПРИЯТИЙ, ПОСВЯЩЕННЫХ ДНЮ СТЕПИ</a:t>
            </a:r>
          </a:p>
          <a:p>
            <a:endParaRPr lang="ru-RU" dirty="0" smtClean="0"/>
          </a:p>
          <a:p>
            <a:endParaRPr lang="ru-RU" dirty="0"/>
          </a:p>
        </p:txBody>
      </p:sp>
      <p:graphicFrame>
        <p:nvGraphicFramePr>
          <p:cNvPr id="4" name="Таблица 3"/>
          <p:cNvGraphicFramePr>
            <a:graphicFrameLocks noGrp="1"/>
          </p:cNvGraphicFramePr>
          <p:nvPr/>
        </p:nvGraphicFramePr>
        <p:xfrm>
          <a:off x="467544" y="1397000"/>
          <a:ext cx="7776865" cy="4768306"/>
        </p:xfrm>
        <a:graphic>
          <a:graphicData uri="http://schemas.openxmlformats.org/drawingml/2006/table">
            <a:tbl>
              <a:tblPr firstRow="1" bandRow="1">
                <a:tableStyleId>{5C22544A-7EE6-4342-B048-85BDC9FD1C3A}</a:tableStyleId>
              </a:tblPr>
              <a:tblGrid>
                <a:gridCol w="765093"/>
                <a:gridCol w="2914739"/>
                <a:gridCol w="1862134"/>
                <a:gridCol w="2234899"/>
              </a:tblGrid>
              <a:tr h="429206">
                <a:tc>
                  <a:txBody>
                    <a:bodyPr/>
                    <a:lstStyle/>
                    <a:p>
                      <a:r>
                        <a:rPr lang="ru-RU" dirty="0" smtClean="0"/>
                        <a:t>№</a:t>
                      </a:r>
                      <a:endParaRPr lang="ru-RU" dirty="0"/>
                    </a:p>
                  </a:txBody>
                  <a:tcPr/>
                </a:tc>
                <a:tc>
                  <a:txBody>
                    <a:bodyPr/>
                    <a:lstStyle/>
                    <a:p>
                      <a:r>
                        <a:rPr lang="ru-RU" dirty="0" smtClean="0"/>
                        <a:t>Мероприятия</a:t>
                      </a:r>
                      <a:endParaRPr lang="ru-RU" dirty="0"/>
                    </a:p>
                  </a:txBody>
                  <a:tcPr/>
                </a:tc>
                <a:tc>
                  <a:txBody>
                    <a:bodyPr/>
                    <a:lstStyle/>
                    <a:p>
                      <a:r>
                        <a:rPr lang="ru-RU" dirty="0" smtClean="0"/>
                        <a:t>Сроки</a:t>
                      </a:r>
                      <a:endParaRPr lang="ru-RU" dirty="0"/>
                    </a:p>
                  </a:txBody>
                  <a:tcPr/>
                </a:tc>
                <a:tc>
                  <a:txBody>
                    <a:bodyPr/>
                    <a:lstStyle/>
                    <a:p>
                      <a:r>
                        <a:rPr lang="ru-RU" dirty="0" smtClean="0"/>
                        <a:t>Ответственные</a:t>
                      </a:r>
                      <a:endParaRPr lang="ru-RU" dirty="0"/>
                    </a:p>
                  </a:txBody>
                  <a:tcPr/>
                </a:tc>
              </a:tr>
              <a:tr h="740822">
                <a:tc>
                  <a:txBody>
                    <a:bodyPr/>
                    <a:lstStyle/>
                    <a:p>
                      <a:r>
                        <a:rPr lang="ru-RU" dirty="0" smtClean="0"/>
                        <a:t>1.</a:t>
                      </a:r>
                      <a:endParaRPr lang="ru-RU" dirty="0"/>
                    </a:p>
                  </a:txBody>
                  <a:tcPr/>
                </a:tc>
                <a:tc>
                  <a:txBody>
                    <a:bodyPr/>
                    <a:lstStyle/>
                    <a:p>
                      <a:r>
                        <a:rPr lang="ru-RU" dirty="0" smtClean="0"/>
                        <a:t>Оформление стенда «Мой край степной»</a:t>
                      </a:r>
                      <a:endParaRPr lang="ru-RU" dirty="0"/>
                    </a:p>
                  </a:txBody>
                  <a:tcPr/>
                </a:tc>
                <a:tc>
                  <a:txBody>
                    <a:bodyPr/>
                    <a:lstStyle/>
                    <a:p>
                      <a:r>
                        <a:rPr lang="ru-RU" dirty="0" smtClean="0"/>
                        <a:t>11-18 апреля</a:t>
                      </a:r>
                      <a:endParaRPr lang="ru-RU" dirty="0"/>
                    </a:p>
                  </a:txBody>
                  <a:tcPr/>
                </a:tc>
                <a:tc>
                  <a:txBody>
                    <a:bodyPr/>
                    <a:lstStyle/>
                    <a:p>
                      <a:r>
                        <a:rPr lang="ru-RU" dirty="0" err="1" smtClean="0"/>
                        <a:t>Шоволдаева</a:t>
                      </a:r>
                      <a:r>
                        <a:rPr lang="ru-RU" baseline="0" dirty="0" smtClean="0"/>
                        <a:t> Н.И.</a:t>
                      </a:r>
                      <a:endParaRPr lang="ru-RU" dirty="0"/>
                    </a:p>
                  </a:txBody>
                  <a:tcPr/>
                </a:tc>
              </a:tr>
              <a:tr h="740822">
                <a:tc>
                  <a:txBody>
                    <a:bodyPr/>
                    <a:lstStyle/>
                    <a:p>
                      <a:r>
                        <a:rPr lang="ru-RU" dirty="0" smtClean="0"/>
                        <a:t>2.</a:t>
                      </a:r>
                      <a:endParaRPr lang="ru-RU" dirty="0"/>
                    </a:p>
                  </a:txBody>
                  <a:tcPr/>
                </a:tc>
                <a:tc>
                  <a:txBody>
                    <a:bodyPr/>
                    <a:lstStyle/>
                    <a:p>
                      <a:r>
                        <a:rPr lang="ru-RU" dirty="0" smtClean="0"/>
                        <a:t>Экскурсия в степь «Идем за подснежниками</a:t>
                      </a:r>
                      <a:endParaRPr lang="ru-RU" dirty="0"/>
                    </a:p>
                  </a:txBody>
                  <a:tcPr/>
                </a:tc>
                <a:tc>
                  <a:txBody>
                    <a:bodyPr/>
                    <a:lstStyle/>
                    <a:p>
                      <a:r>
                        <a:rPr lang="ru-RU" dirty="0" smtClean="0"/>
                        <a:t>13 апреля</a:t>
                      </a:r>
                      <a:endParaRPr lang="ru-RU" dirty="0"/>
                    </a:p>
                  </a:txBody>
                  <a:tcPr/>
                </a:tc>
                <a:tc>
                  <a:txBody>
                    <a:bodyPr/>
                    <a:lstStyle/>
                    <a:p>
                      <a:r>
                        <a:rPr lang="ru-RU" dirty="0" err="1" smtClean="0"/>
                        <a:t>Шоволдаева</a:t>
                      </a:r>
                      <a:r>
                        <a:rPr lang="ru-RU" dirty="0" smtClean="0"/>
                        <a:t> Н.И.</a:t>
                      </a:r>
                      <a:endParaRPr lang="ru-RU" dirty="0"/>
                    </a:p>
                  </a:txBody>
                  <a:tcPr/>
                </a:tc>
              </a:tr>
              <a:tr h="740822">
                <a:tc>
                  <a:txBody>
                    <a:bodyPr/>
                    <a:lstStyle/>
                    <a:p>
                      <a:r>
                        <a:rPr lang="ru-RU" dirty="0" smtClean="0"/>
                        <a:t>3.</a:t>
                      </a:r>
                      <a:endParaRPr lang="ru-RU" dirty="0"/>
                    </a:p>
                  </a:txBody>
                  <a:tcPr/>
                </a:tc>
                <a:tc>
                  <a:txBody>
                    <a:bodyPr/>
                    <a:lstStyle/>
                    <a:p>
                      <a:r>
                        <a:rPr lang="ru-RU" dirty="0" smtClean="0"/>
                        <a:t>Спортивный</a:t>
                      </a:r>
                      <a:r>
                        <a:rPr lang="ru-RU" baseline="0" dirty="0" smtClean="0"/>
                        <a:t> досуг «Зов степей»</a:t>
                      </a:r>
                      <a:endParaRPr lang="ru-RU" dirty="0"/>
                    </a:p>
                  </a:txBody>
                  <a:tcPr/>
                </a:tc>
                <a:tc>
                  <a:txBody>
                    <a:bodyPr/>
                    <a:lstStyle/>
                    <a:p>
                      <a:r>
                        <a:rPr lang="ru-RU" dirty="0" smtClean="0"/>
                        <a:t>13 апреля</a:t>
                      </a:r>
                      <a:endParaRPr lang="ru-RU" dirty="0"/>
                    </a:p>
                  </a:txBody>
                  <a:tcPr/>
                </a:tc>
                <a:tc>
                  <a:txBody>
                    <a:bodyPr/>
                    <a:lstStyle/>
                    <a:p>
                      <a:r>
                        <a:rPr lang="ru-RU" dirty="0" err="1" smtClean="0"/>
                        <a:t>Сарагаева</a:t>
                      </a:r>
                      <a:r>
                        <a:rPr lang="ru-RU" dirty="0" smtClean="0"/>
                        <a:t> Г.Ж.</a:t>
                      </a:r>
                      <a:endParaRPr lang="ru-RU" dirty="0"/>
                    </a:p>
                  </a:txBody>
                  <a:tcPr/>
                </a:tc>
              </a:tr>
              <a:tr h="1375812">
                <a:tc>
                  <a:txBody>
                    <a:bodyPr/>
                    <a:lstStyle/>
                    <a:p>
                      <a:r>
                        <a:rPr lang="ru-RU" dirty="0" smtClean="0"/>
                        <a:t>4.</a:t>
                      </a:r>
                      <a:endParaRPr lang="ru-RU" dirty="0"/>
                    </a:p>
                  </a:txBody>
                  <a:tcPr/>
                </a:tc>
                <a:tc>
                  <a:txBody>
                    <a:bodyPr/>
                    <a:lstStyle/>
                    <a:p>
                      <a:r>
                        <a:rPr lang="ru-RU" dirty="0" smtClean="0"/>
                        <a:t>Проведение тематических занятий </a:t>
                      </a:r>
                    </a:p>
                    <a:p>
                      <a:r>
                        <a:rPr lang="ru-RU" dirty="0" smtClean="0"/>
                        <a:t>в группах на тему «Степь</a:t>
                      </a:r>
                      <a:r>
                        <a:rPr lang="ru-RU" baseline="0" dirty="0" smtClean="0"/>
                        <a:t> весной»</a:t>
                      </a:r>
                      <a:endParaRPr lang="ru-RU" dirty="0"/>
                    </a:p>
                  </a:txBody>
                  <a:tcPr/>
                </a:tc>
                <a:tc>
                  <a:txBody>
                    <a:bodyPr/>
                    <a:lstStyle/>
                    <a:p>
                      <a:r>
                        <a:rPr lang="ru-RU" dirty="0" smtClean="0"/>
                        <a:t>11-18 апреля</a:t>
                      </a:r>
                      <a:endParaRPr lang="ru-RU" dirty="0"/>
                    </a:p>
                  </a:txBody>
                  <a:tcPr/>
                </a:tc>
                <a:tc>
                  <a:txBody>
                    <a:bodyPr/>
                    <a:lstStyle/>
                    <a:p>
                      <a:r>
                        <a:rPr lang="ru-RU" dirty="0" smtClean="0"/>
                        <a:t>Воспитатели</a:t>
                      </a:r>
                      <a:endParaRPr lang="ru-RU" dirty="0"/>
                    </a:p>
                  </a:txBody>
                  <a:tcPr/>
                </a:tc>
              </a:tr>
              <a:tr h="740822">
                <a:tc>
                  <a:txBody>
                    <a:bodyPr/>
                    <a:lstStyle/>
                    <a:p>
                      <a:r>
                        <a:rPr lang="ru-RU" dirty="0" smtClean="0"/>
                        <a:t>5.</a:t>
                      </a:r>
                      <a:endParaRPr lang="ru-RU" dirty="0"/>
                    </a:p>
                  </a:txBody>
                  <a:tcPr/>
                </a:tc>
                <a:tc>
                  <a:txBody>
                    <a:bodyPr/>
                    <a:lstStyle/>
                    <a:p>
                      <a:r>
                        <a:rPr lang="ru-RU" dirty="0" smtClean="0"/>
                        <a:t>Выставка</a:t>
                      </a:r>
                      <a:r>
                        <a:rPr lang="ru-RU" baseline="0" dirty="0" smtClean="0"/>
                        <a:t> детских рисунков «Тег, мини тег»</a:t>
                      </a:r>
                      <a:endParaRPr lang="ru-RU" dirty="0"/>
                    </a:p>
                  </a:txBody>
                  <a:tcPr/>
                </a:tc>
                <a:tc>
                  <a:txBody>
                    <a:bodyPr/>
                    <a:lstStyle/>
                    <a:p>
                      <a:r>
                        <a:rPr lang="ru-RU" dirty="0" smtClean="0"/>
                        <a:t>11-18</a:t>
                      </a:r>
                      <a:r>
                        <a:rPr lang="ru-RU" baseline="0" dirty="0" smtClean="0"/>
                        <a:t> апреля</a:t>
                      </a:r>
                      <a:endParaRPr lang="ru-RU" dirty="0"/>
                    </a:p>
                  </a:txBody>
                  <a:tcPr/>
                </a:tc>
                <a:tc>
                  <a:txBody>
                    <a:bodyPr/>
                    <a:lstStyle/>
                    <a:p>
                      <a:r>
                        <a:rPr lang="ru-RU" dirty="0" smtClean="0"/>
                        <a:t>Воспитатели</a:t>
                      </a:r>
                      <a:endParaRPr lang="ru-RU"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67544" y="476672"/>
          <a:ext cx="79208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3" y="548680"/>
            <a:ext cx="8640960" cy="5940088"/>
          </a:xfrm>
          <a:prstGeom prst="rect">
            <a:avLst/>
          </a:prstGeom>
          <a:noFill/>
        </p:spPr>
        <p:txBody>
          <a:bodyPr wrap="square" rtlCol="0">
            <a:spAutoFit/>
          </a:bodyPr>
          <a:lstStyle/>
          <a:p>
            <a:pPr algn="ctr"/>
            <a:r>
              <a:rPr lang="ru-RU" sz="2000" dirty="0" smtClean="0"/>
              <a:t>13 </a:t>
            </a:r>
            <a:r>
              <a:rPr lang="ru-RU" sz="2000" dirty="0" smtClean="0"/>
              <a:t>апреля в нашем учреждении среди детей младшей группы был проведен </a:t>
            </a:r>
          </a:p>
          <a:p>
            <a:pPr algn="ctr"/>
            <a:r>
              <a:rPr lang="ru-RU" sz="2000" dirty="0" smtClean="0"/>
              <a:t>спортивный досуг «Зов степей» Ребята разделились на две команды: «</a:t>
            </a:r>
            <a:r>
              <a:rPr lang="ru-RU" sz="2000" dirty="0" err="1" smtClean="0"/>
              <a:t>Зурмн</a:t>
            </a:r>
            <a:r>
              <a:rPr lang="ru-RU" sz="2000" dirty="0" smtClean="0"/>
              <a:t>» и </a:t>
            </a:r>
          </a:p>
          <a:p>
            <a:pPr algn="ctr"/>
            <a:r>
              <a:rPr lang="ru-RU" sz="2000" dirty="0" err="1" smtClean="0"/>
              <a:t>«</a:t>
            </a:r>
            <a:r>
              <a:rPr lang="ru-RU" sz="2000" dirty="0" err="1" smtClean="0"/>
              <a:t>Г</a:t>
            </a:r>
            <a:r>
              <a:rPr lang="ru-RU" sz="2000" dirty="0" err="1" smtClean="0">
                <a:latin typeface="Arial"/>
                <a:cs typeface="Arial"/>
              </a:rPr>
              <a:t>ѳ</a:t>
            </a:r>
            <a:r>
              <a:rPr lang="ru-RU" sz="2000" dirty="0" err="1" smtClean="0"/>
              <a:t>р</a:t>
            </a:r>
            <a:r>
              <a:rPr lang="en-US" sz="2000" dirty="0" smtClean="0">
                <a:latin typeface="Arial"/>
                <a:cs typeface="Arial"/>
              </a:rPr>
              <a:t>ǝ</a:t>
            </a:r>
            <a:r>
              <a:rPr lang="ru-RU" sz="2000" dirty="0" err="1" smtClean="0"/>
              <a:t>сн</a:t>
            </a:r>
            <a:r>
              <a:rPr lang="ru-RU" sz="2000" dirty="0" smtClean="0"/>
              <a:t>». «Степь нас зовет!» именно под таким девизом началось мероприятие. </a:t>
            </a:r>
          </a:p>
          <a:p>
            <a:pPr algn="ctr"/>
            <a:r>
              <a:rPr lang="ru-RU" sz="2000" dirty="0" smtClean="0"/>
              <a:t>Были проведены конкурсы и  игры под названием «Зааркань коня»,где ребята </a:t>
            </a:r>
          </a:p>
          <a:p>
            <a:pPr algn="ctr"/>
            <a:r>
              <a:rPr lang="ru-RU" sz="2000" dirty="0" smtClean="0"/>
              <a:t>должны были закинуть на шею лошадки «аркан». Также конкурс «Загони овец в </a:t>
            </a:r>
          </a:p>
          <a:p>
            <a:pPr algn="ctr"/>
            <a:r>
              <a:rPr lang="ru-RU" sz="2000" dirty="0" smtClean="0"/>
              <a:t>кошару» , в этом конкурсе мальчики и девочки с помощью </a:t>
            </a:r>
            <a:r>
              <a:rPr lang="ru-RU" sz="2000" dirty="0" err="1" smtClean="0"/>
              <a:t>герлыгов</a:t>
            </a:r>
            <a:r>
              <a:rPr lang="ru-RU" sz="2000" dirty="0" smtClean="0"/>
              <a:t> загоняли своих </a:t>
            </a:r>
          </a:p>
          <a:p>
            <a:pPr algn="ctr"/>
            <a:r>
              <a:rPr lang="ru-RU" sz="2000" dirty="0" smtClean="0"/>
              <a:t>овец (мячи) в кошары (обручи), ребята с ролью пастухов неплохо справились. Также</a:t>
            </a:r>
          </a:p>
          <a:p>
            <a:pPr algn="ctr"/>
            <a:r>
              <a:rPr lang="ru-RU" sz="2000" dirty="0" smtClean="0"/>
              <a:t>были проведены состязания «Волк и жеребята» и «Серебряный пояс». Ребята хорошо</a:t>
            </a:r>
          </a:p>
          <a:p>
            <a:pPr algn="ctr"/>
            <a:r>
              <a:rPr lang="ru-RU" sz="2000" dirty="0" smtClean="0"/>
              <a:t>справились  с еще одним конкурсом,  они должны были назвать животных, </a:t>
            </a:r>
          </a:p>
          <a:p>
            <a:pPr algn="ctr"/>
            <a:r>
              <a:rPr lang="ru-RU" sz="2000" dirty="0" smtClean="0"/>
              <a:t>обитающих в степи (была проведена предварительная работа по изучению степных</a:t>
            </a:r>
          </a:p>
          <a:p>
            <a:pPr algn="ctr"/>
            <a:r>
              <a:rPr lang="ru-RU" sz="2000" dirty="0" smtClean="0"/>
              <a:t>животных). Дети были награждены медалями и сладкими призами.</a:t>
            </a:r>
            <a:endParaRPr lang="ru-RU" sz="20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image (13).jpg"/>
          <p:cNvPicPr>
            <a:picLocks noChangeAspect="1" noChangeArrowheads="1"/>
          </p:cNvPicPr>
          <p:nvPr/>
        </p:nvPicPr>
        <p:blipFill>
          <a:blip r:embed="rId2" cstate="print"/>
          <a:srcRect/>
          <a:stretch>
            <a:fillRect/>
          </a:stretch>
        </p:blipFill>
        <p:spPr bwMode="auto">
          <a:xfrm>
            <a:off x="63922" y="116633"/>
            <a:ext cx="4652094" cy="28980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099" name="Picture 3" descr="C:\Users\Admin\Desktop\image (14).jpg"/>
          <p:cNvPicPr>
            <a:picLocks noChangeAspect="1" noChangeArrowheads="1"/>
          </p:cNvPicPr>
          <p:nvPr/>
        </p:nvPicPr>
        <p:blipFill>
          <a:blip r:embed="rId3" cstate="print"/>
          <a:srcRect/>
          <a:stretch>
            <a:fillRect/>
          </a:stretch>
        </p:blipFill>
        <p:spPr bwMode="auto">
          <a:xfrm>
            <a:off x="4644008" y="2655349"/>
            <a:ext cx="4248472" cy="38858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00" name="Picture 4" descr="C:\Users\Admin\Desktop\image (18).jpg"/>
          <p:cNvPicPr>
            <a:picLocks noChangeAspect="1" noChangeArrowheads="1"/>
          </p:cNvPicPr>
          <p:nvPr/>
        </p:nvPicPr>
        <p:blipFill>
          <a:blip r:embed="rId4" cstate="print"/>
          <a:srcRect/>
          <a:stretch>
            <a:fillRect/>
          </a:stretch>
        </p:blipFill>
        <p:spPr bwMode="auto">
          <a:xfrm>
            <a:off x="179512" y="3212976"/>
            <a:ext cx="4320480" cy="3456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101" name="Picture 5" descr="C:\Users\Admin\Desktop\image (19).jpg"/>
          <p:cNvPicPr>
            <a:picLocks noChangeAspect="1" noChangeArrowheads="1"/>
          </p:cNvPicPr>
          <p:nvPr/>
        </p:nvPicPr>
        <p:blipFill>
          <a:blip r:embed="rId5" cstate="print"/>
          <a:srcRect/>
          <a:stretch>
            <a:fillRect/>
          </a:stretch>
        </p:blipFill>
        <p:spPr bwMode="auto">
          <a:xfrm>
            <a:off x="5004048" y="188640"/>
            <a:ext cx="3888432" cy="2304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467544" y="3573016"/>
            <a:ext cx="1872208" cy="646331"/>
          </a:xfrm>
          <a:prstGeom prst="rect">
            <a:avLst/>
          </a:prstGeom>
          <a:noFill/>
        </p:spPr>
        <p:txBody>
          <a:bodyPr wrap="square" rtlCol="0">
            <a:spAutoFit/>
          </a:bodyPr>
          <a:lstStyle/>
          <a:p>
            <a:r>
              <a:rPr lang="ru-RU" b="1" dirty="0" smtClean="0"/>
              <a:t> Команда         «Г</a:t>
            </a:r>
            <a:r>
              <a:rPr lang="el-GR" b="1" dirty="0" smtClean="0"/>
              <a:t>θ</a:t>
            </a:r>
            <a:r>
              <a:rPr lang="ru-RU" b="1" dirty="0" smtClean="0"/>
              <a:t>Р</a:t>
            </a:r>
            <a:r>
              <a:rPr lang="ru-RU" b="1" dirty="0" smtClean="0">
                <a:latin typeface="Arial"/>
                <a:cs typeface="Arial"/>
              </a:rPr>
              <a:t>ӘСН»</a:t>
            </a:r>
            <a:endParaRPr lang="ru-RU" b="1" dirty="0"/>
          </a:p>
        </p:txBody>
      </p:sp>
      <p:sp>
        <p:nvSpPr>
          <p:cNvPr id="8" name="TextBox 7"/>
          <p:cNvSpPr txBox="1"/>
          <p:nvPr/>
        </p:nvSpPr>
        <p:spPr>
          <a:xfrm>
            <a:off x="3131840" y="3645024"/>
            <a:ext cx="1139992" cy="646331"/>
          </a:xfrm>
          <a:prstGeom prst="rect">
            <a:avLst/>
          </a:prstGeom>
          <a:noFill/>
        </p:spPr>
        <p:txBody>
          <a:bodyPr wrap="none" rtlCol="0">
            <a:spAutoFit/>
          </a:bodyPr>
          <a:lstStyle/>
          <a:p>
            <a:r>
              <a:rPr lang="ru-RU" b="1" dirty="0" smtClean="0"/>
              <a:t>Команда </a:t>
            </a:r>
          </a:p>
          <a:p>
            <a:r>
              <a:rPr lang="ru-RU" b="1" dirty="0" smtClean="0"/>
              <a:t>«</a:t>
            </a:r>
            <a:r>
              <a:rPr lang="ru-RU" b="1" dirty="0" err="1" smtClean="0"/>
              <a:t>Зурмн</a:t>
            </a:r>
            <a:r>
              <a:rPr lang="ru-RU" b="1" dirty="0" smtClean="0"/>
              <a:t>»</a:t>
            </a:r>
            <a:endParaRPr lang="ru-RU" b="1" dirty="0"/>
          </a:p>
        </p:txBody>
      </p:sp>
      <p:sp>
        <p:nvSpPr>
          <p:cNvPr id="9" name="TextBox 8"/>
          <p:cNvSpPr txBox="1"/>
          <p:nvPr/>
        </p:nvSpPr>
        <p:spPr>
          <a:xfrm>
            <a:off x="5220072" y="3068960"/>
            <a:ext cx="2339358" cy="369332"/>
          </a:xfrm>
          <a:prstGeom prst="rect">
            <a:avLst/>
          </a:prstGeom>
          <a:noFill/>
        </p:spPr>
        <p:txBody>
          <a:bodyPr wrap="none" rtlCol="0">
            <a:spAutoFit/>
          </a:bodyPr>
          <a:lstStyle/>
          <a:p>
            <a:r>
              <a:rPr lang="ru-RU" b="1" i="1" dirty="0" smtClean="0"/>
              <a:t>игра</a:t>
            </a:r>
            <a:r>
              <a:rPr lang="ru-RU" b="1" dirty="0" smtClean="0"/>
              <a:t> «Зааркань коня</a:t>
            </a:r>
            <a:r>
              <a:rPr lang="ru-RU" dirty="0" smtClean="0"/>
              <a:t>»</a:t>
            </a:r>
            <a:endParaRPr lang="ru-RU" dirty="0"/>
          </a:p>
        </p:txBody>
      </p:sp>
      <p:sp>
        <p:nvSpPr>
          <p:cNvPr id="10" name="TextBox 9"/>
          <p:cNvSpPr txBox="1"/>
          <p:nvPr/>
        </p:nvSpPr>
        <p:spPr>
          <a:xfrm>
            <a:off x="1043608" y="836712"/>
            <a:ext cx="3456384" cy="369332"/>
          </a:xfrm>
          <a:prstGeom prst="rect">
            <a:avLst/>
          </a:prstGeom>
          <a:noFill/>
        </p:spPr>
        <p:txBody>
          <a:bodyPr wrap="square" rtlCol="0">
            <a:spAutoFit/>
          </a:bodyPr>
          <a:lstStyle/>
          <a:p>
            <a:r>
              <a:rPr lang="ru-RU" b="1" dirty="0" smtClean="0"/>
              <a:t>СТЕПЬ НАС ЗОВЕТ!!!</a:t>
            </a:r>
            <a:endParaRPr lang="ru-RU" b="1"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image (20).jpg"/>
          <p:cNvPicPr>
            <a:picLocks noChangeAspect="1" noChangeArrowheads="1"/>
          </p:cNvPicPr>
          <p:nvPr/>
        </p:nvPicPr>
        <p:blipFill>
          <a:blip r:embed="rId2" cstate="print"/>
          <a:srcRect/>
          <a:stretch>
            <a:fillRect/>
          </a:stretch>
        </p:blipFill>
        <p:spPr bwMode="auto">
          <a:xfrm>
            <a:off x="0" y="0"/>
            <a:ext cx="4860032" cy="3312368"/>
          </a:xfrm>
          <a:prstGeom prst="rect">
            <a:avLst/>
          </a:prstGeom>
          <a:ln>
            <a:noFill/>
          </a:ln>
          <a:effectLst>
            <a:softEdge rad="112500"/>
          </a:effectLst>
        </p:spPr>
      </p:pic>
      <p:pic>
        <p:nvPicPr>
          <p:cNvPr id="5123" name="Picture 3" descr="C:\Users\Admin\Desktop\image (16).jpg"/>
          <p:cNvPicPr>
            <a:picLocks noChangeAspect="1" noChangeArrowheads="1"/>
          </p:cNvPicPr>
          <p:nvPr/>
        </p:nvPicPr>
        <p:blipFill>
          <a:blip r:embed="rId3" cstate="print"/>
          <a:srcRect/>
          <a:stretch>
            <a:fillRect/>
          </a:stretch>
        </p:blipFill>
        <p:spPr bwMode="auto">
          <a:xfrm>
            <a:off x="4967536" y="0"/>
            <a:ext cx="4176464" cy="3795886"/>
          </a:xfrm>
          <a:prstGeom prst="rect">
            <a:avLst/>
          </a:prstGeom>
          <a:ln>
            <a:noFill/>
          </a:ln>
          <a:effectLst>
            <a:softEdge rad="112500"/>
          </a:effectLst>
        </p:spPr>
      </p:pic>
      <p:pic>
        <p:nvPicPr>
          <p:cNvPr id="5124" name="Picture 4" descr="C:\Users\Admin\Desktop\image (3).jpg"/>
          <p:cNvPicPr>
            <a:picLocks noChangeAspect="1" noChangeArrowheads="1"/>
          </p:cNvPicPr>
          <p:nvPr/>
        </p:nvPicPr>
        <p:blipFill>
          <a:blip r:embed="rId4" cstate="print"/>
          <a:srcRect/>
          <a:stretch>
            <a:fillRect/>
          </a:stretch>
        </p:blipFill>
        <p:spPr bwMode="auto">
          <a:xfrm>
            <a:off x="0" y="3356992"/>
            <a:ext cx="4860032" cy="3501008"/>
          </a:xfrm>
          <a:prstGeom prst="rect">
            <a:avLst/>
          </a:prstGeom>
          <a:ln>
            <a:noFill/>
          </a:ln>
          <a:effectLst>
            <a:softEdge rad="112500"/>
          </a:effectLst>
        </p:spPr>
      </p:pic>
      <p:pic>
        <p:nvPicPr>
          <p:cNvPr id="5125" name="Picture 5" descr="C:\Users\Admin\Desktop\image.jpg"/>
          <p:cNvPicPr>
            <a:picLocks noChangeAspect="1" noChangeArrowheads="1"/>
          </p:cNvPicPr>
          <p:nvPr/>
        </p:nvPicPr>
        <p:blipFill>
          <a:blip r:embed="rId5" cstate="print"/>
          <a:srcRect/>
          <a:stretch>
            <a:fillRect/>
          </a:stretch>
        </p:blipFill>
        <p:spPr bwMode="auto">
          <a:xfrm>
            <a:off x="4932039" y="3933056"/>
            <a:ext cx="4211961" cy="2924944"/>
          </a:xfrm>
          <a:prstGeom prst="rect">
            <a:avLst/>
          </a:prstGeom>
          <a:ln>
            <a:noFill/>
          </a:ln>
          <a:effectLst>
            <a:softEdge rad="112500"/>
          </a:effectLst>
        </p:spPr>
      </p:pic>
      <p:sp>
        <p:nvSpPr>
          <p:cNvPr id="6" name="TextBox 5"/>
          <p:cNvSpPr txBox="1"/>
          <p:nvPr/>
        </p:nvSpPr>
        <p:spPr>
          <a:xfrm>
            <a:off x="611560" y="260648"/>
            <a:ext cx="2657907" cy="369332"/>
          </a:xfrm>
          <a:prstGeom prst="rect">
            <a:avLst/>
          </a:prstGeom>
          <a:noFill/>
        </p:spPr>
        <p:txBody>
          <a:bodyPr wrap="none" rtlCol="0">
            <a:spAutoFit/>
          </a:bodyPr>
          <a:lstStyle/>
          <a:p>
            <a:r>
              <a:rPr lang="ru-RU" b="1" dirty="0" smtClean="0"/>
              <a:t>Игра «Серебряный пояс»</a:t>
            </a:r>
            <a:endParaRPr lang="ru-RU" b="1" dirty="0"/>
          </a:p>
        </p:txBody>
      </p:sp>
      <p:sp>
        <p:nvSpPr>
          <p:cNvPr id="7" name="TextBox 6"/>
          <p:cNvSpPr txBox="1"/>
          <p:nvPr/>
        </p:nvSpPr>
        <p:spPr>
          <a:xfrm>
            <a:off x="1763688" y="3645024"/>
            <a:ext cx="2545953" cy="369332"/>
          </a:xfrm>
          <a:prstGeom prst="rect">
            <a:avLst/>
          </a:prstGeom>
          <a:noFill/>
        </p:spPr>
        <p:txBody>
          <a:bodyPr wrap="none" rtlCol="0">
            <a:spAutoFit/>
          </a:bodyPr>
          <a:lstStyle/>
          <a:p>
            <a:r>
              <a:rPr lang="ru-RU" b="1" dirty="0" smtClean="0"/>
              <a:t>«Загони овец в кошару</a:t>
            </a:r>
            <a:r>
              <a:rPr lang="ru-RU" dirty="0" smtClean="0"/>
              <a:t>»</a:t>
            </a:r>
            <a:endParaRPr lang="ru-RU" dirty="0"/>
          </a:p>
        </p:txBody>
      </p:sp>
      <p:sp>
        <p:nvSpPr>
          <p:cNvPr id="8" name="TextBox 7"/>
          <p:cNvSpPr txBox="1"/>
          <p:nvPr/>
        </p:nvSpPr>
        <p:spPr>
          <a:xfrm>
            <a:off x="5364088" y="260648"/>
            <a:ext cx="2531014" cy="369332"/>
          </a:xfrm>
          <a:prstGeom prst="rect">
            <a:avLst/>
          </a:prstGeom>
          <a:noFill/>
        </p:spPr>
        <p:txBody>
          <a:bodyPr wrap="none" rtlCol="0">
            <a:spAutoFit/>
          </a:bodyPr>
          <a:lstStyle/>
          <a:p>
            <a:r>
              <a:rPr lang="ru-RU" b="1" dirty="0" smtClean="0"/>
              <a:t>Игра «Волк и жеребята»</a:t>
            </a:r>
            <a:endParaRPr lang="ru-RU" b="1"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548680"/>
            <a:ext cx="8208911" cy="5509200"/>
          </a:xfrm>
          <a:prstGeom prst="rect">
            <a:avLst/>
          </a:prstGeom>
          <a:noFill/>
        </p:spPr>
        <p:txBody>
          <a:bodyPr wrap="square" rtlCol="0">
            <a:spAutoFit/>
          </a:bodyPr>
          <a:lstStyle/>
          <a:p>
            <a:pPr algn="ctr"/>
            <a:r>
              <a:rPr lang="ru-RU" sz="3200" dirty="0" smtClean="0"/>
              <a:t>13 апреля воспитатель старшей группы </a:t>
            </a:r>
            <a:r>
              <a:rPr lang="ru-RU" sz="3200" dirty="0" err="1" smtClean="0"/>
              <a:t>Шоволдаева</a:t>
            </a:r>
            <a:r>
              <a:rPr lang="ru-RU" sz="3200" dirty="0" smtClean="0"/>
              <a:t> Н.И. вместе со своими </a:t>
            </a:r>
          </a:p>
          <a:p>
            <a:pPr algn="ctr"/>
            <a:r>
              <a:rPr lang="ru-RU" sz="3200" dirty="0" smtClean="0"/>
              <a:t>в</a:t>
            </a:r>
            <a:r>
              <a:rPr lang="ru-RU" sz="3200" dirty="0" smtClean="0"/>
              <a:t>оспитанниками пошли на экскурсию в степь за подснежниками. Воспитатель </a:t>
            </a:r>
          </a:p>
          <a:p>
            <a:pPr algn="ctr"/>
            <a:r>
              <a:rPr lang="ru-RU" sz="3200" dirty="0" smtClean="0"/>
              <a:t>р</a:t>
            </a:r>
            <a:r>
              <a:rPr lang="ru-RU" sz="3200" dirty="0" smtClean="0"/>
              <a:t>ассказала детям почему этот цветок называют именно подснежник, это самый</a:t>
            </a:r>
          </a:p>
          <a:p>
            <a:pPr algn="ctr"/>
            <a:r>
              <a:rPr lang="ru-RU" sz="3200" dirty="0" smtClean="0"/>
              <a:t>п</a:t>
            </a:r>
            <a:r>
              <a:rPr lang="ru-RU" sz="3200" dirty="0" smtClean="0"/>
              <a:t>ервый цветок, который распускается после зимы. Была проведена подвижная игра</a:t>
            </a:r>
          </a:p>
          <a:p>
            <a:pPr algn="ctr"/>
            <a:r>
              <a:rPr lang="ru-RU" sz="3200" dirty="0" smtClean="0"/>
              <a:t> «Степной орел». После проведения подвижной игры дети читали стихотворения</a:t>
            </a:r>
          </a:p>
          <a:p>
            <a:pPr algn="ctr"/>
            <a:r>
              <a:rPr lang="ru-RU" sz="3200" dirty="0" smtClean="0"/>
              <a:t>о весне, цветах и насекомых. </a:t>
            </a:r>
            <a:endParaRPr lang="ru-RU" sz="3200"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332656"/>
            <a:ext cx="7044260" cy="461665"/>
          </a:xfrm>
          <a:prstGeom prst="rect">
            <a:avLst/>
          </a:prstGeom>
          <a:noFill/>
        </p:spPr>
        <p:txBody>
          <a:bodyPr wrap="square" rtlCol="0">
            <a:spAutoFit/>
          </a:bodyPr>
          <a:lstStyle/>
          <a:p>
            <a:r>
              <a:rPr lang="ru-RU" sz="2400" b="1" dirty="0" smtClean="0">
                <a:latin typeface="Segoe Print" pitchFamily="2" charset="0"/>
              </a:rPr>
              <a:t>«Экскурсия в степь за подснежниками» </a:t>
            </a:r>
            <a:endParaRPr lang="ru-RU" sz="2400" b="1" dirty="0">
              <a:latin typeface="Segoe Print" pitchFamily="2" charset="0"/>
            </a:endParaRPr>
          </a:p>
        </p:txBody>
      </p:sp>
      <p:pic>
        <p:nvPicPr>
          <p:cNvPr id="6146" name="Picture 2" descr="C:\Users\Admin\Desktop\Camera\20160406_114220.jpg"/>
          <p:cNvPicPr>
            <a:picLocks noChangeAspect="1" noChangeArrowheads="1"/>
          </p:cNvPicPr>
          <p:nvPr/>
        </p:nvPicPr>
        <p:blipFill>
          <a:blip r:embed="rId2" cstate="print"/>
          <a:srcRect/>
          <a:stretch>
            <a:fillRect/>
          </a:stretch>
        </p:blipFill>
        <p:spPr bwMode="auto">
          <a:xfrm>
            <a:off x="179512" y="836712"/>
            <a:ext cx="8568952" cy="5500688"/>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618</TotalTime>
  <Words>550</Words>
  <Application>Microsoft Office PowerPoint</Application>
  <PresentationFormat>Экран (4:3)</PresentationFormat>
  <Paragraphs>75</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11</cp:revision>
  <dcterms:created xsi:type="dcterms:W3CDTF">2016-04-17T17:33:56Z</dcterms:created>
  <dcterms:modified xsi:type="dcterms:W3CDTF">2016-04-18T09:25:08Z</dcterms:modified>
</cp:coreProperties>
</file>