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095769-ED2C-49E1-8CC8-19670CF4C7D7}" type="datetimeFigureOut">
              <a:rPr lang="ru-RU" smtClean="0"/>
              <a:t>23.04.2016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E9AB2C-FB1D-4561-AEDA-43C27D49A8E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molodaya-babushka.ru/wp-content/uploads/2012/12/deti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75656" y="5522748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Консультация для родителей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361" y="404664"/>
            <a:ext cx="799288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Правило 3. </a:t>
            </a:r>
            <a:r>
              <a:rPr lang="ru-RU" sz="2400" b="1" i="1" dirty="0"/>
              <a:t>Разбирая конкретную ситуацию ссоры, не стремитесь выступать верховным судьей, определяя правых и виноватых и выбирая меру наказания. Лучше не делать из личных конфликтов аналог юридического разбирательства. Попробуйте приучить детей к мысли, что, кто бы ни начал ссору, ответственность за дальнейшее развитие событий несут всегда двое. Поэтому, вмешиваясь в общение детей, старайтесь показать им, как можно найти способ выхода из трудной ситуации, который устроил бы их обоих. Делайте акцент не на "кто виноват?", а на "что делать?". Направить в это русло внимание поссорившихся и жаждущих отмщения ребят часто помогает чувство юмора. Если вы пошутите и покажете ситуацию в забавном свете, то сразу заметите, как вместе со смехом у детей постепенно меняется их эмоциональное состояние.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9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Правило 4. </a:t>
            </a:r>
            <a:r>
              <a:rPr lang="ru-RU" sz="2400" b="1" i="1" dirty="0"/>
              <a:t>Помогая детям выйти из конфликта и освободиться от накопившейся обиды и злости, следите за тем, чтобы они не переходили на личности. Говоря о том, что их огорчило или возмутило, они должны описывать именно действия и слова партнера, а не его физические или личностные недостатки. То есть допустимо, когда ребенок жалуется на то, что другой наступил ему на ногу или грубо ответил, но старайтесь не допускать выражений типа: "Да он медведь косолапый!" или "Он всегда такой нервный и грубиян!.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FFFF00"/>
                </a:solidFill>
                <a:latin typeface="Arial Narrow"/>
                <a:ea typeface="Calibri"/>
                <a:cs typeface="Arial"/>
              </a:rPr>
              <a:t>Когда </a:t>
            </a:r>
            <a:r>
              <a:rPr lang="ru-RU" i="1" dirty="0" smtClean="0">
                <a:solidFill>
                  <a:srgbClr val="FFFF00"/>
                </a:solidFill>
                <a:latin typeface="Arial Narrow"/>
                <a:ea typeface="Calibri"/>
                <a:cs typeface="Arial"/>
              </a:rPr>
              <a:t>родители </a:t>
            </a:r>
            <a:r>
              <a:rPr lang="ru-RU" i="1" dirty="0">
                <a:solidFill>
                  <a:srgbClr val="FFFF00"/>
                </a:solidFill>
                <a:latin typeface="Arial Narrow"/>
                <a:ea typeface="Calibri"/>
                <a:cs typeface="Arial"/>
              </a:rPr>
              <a:t>должны вмешиваться в конфликты?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1"/>
                </a:solidFill>
                <a:latin typeface="Arial Narrow"/>
                <a:ea typeface="Calibri"/>
                <a:cs typeface="Arial"/>
              </a:rPr>
              <a:t>Конечно, желательно, чтобы ребенок </a:t>
            </a:r>
            <a:r>
              <a:rPr lang="ru-RU" b="1" i="1" dirty="0" smtClean="0">
                <a:solidFill>
                  <a:schemeClr val="tx1"/>
                </a:solidFill>
                <a:latin typeface="Arial Narrow"/>
                <a:ea typeface="Calibri"/>
                <a:cs typeface="Arial"/>
              </a:rPr>
              <a:t>был </a:t>
            </a:r>
            <a:r>
              <a:rPr lang="ru-RU" b="1" i="1" dirty="0">
                <a:solidFill>
                  <a:schemeClr val="tx1"/>
                </a:solidFill>
                <a:latin typeface="Arial Narrow"/>
                <a:ea typeface="Calibri"/>
                <a:cs typeface="Arial"/>
              </a:rPr>
              <a:t>приучен делиться с родителями буквально всем, что с ним </a:t>
            </a:r>
            <a:r>
              <a:rPr lang="ru-RU" b="1" i="1" dirty="0" smtClean="0">
                <a:solidFill>
                  <a:schemeClr val="tx1"/>
                </a:solidFill>
                <a:latin typeface="Arial Narrow"/>
                <a:ea typeface="Calibri"/>
                <a:cs typeface="Arial"/>
              </a:rPr>
              <a:t>происходит. </a:t>
            </a:r>
            <a:r>
              <a:rPr lang="ru-RU" b="1" i="1" dirty="0">
                <a:solidFill>
                  <a:schemeClr val="tx1"/>
                </a:solidFill>
                <a:latin typeface="Arial Narrow"/>
                <a:ea typeface="Calibri"/>
                <a:cs typeface="Arial"/>
              </a:rPr>
              <a:t>В семье должен быть 'ответственный за детские откровения'. И когда ребенок рассказывает о чем-то проблемном, необходимо направлять его к разрешению конфликтной ситуации, проговаривать с ним возможное поведение, слова, которые он может сказать обидчику, предположить реакцию обидчика на эти слова и т.д. Но родителям нельзя вмешиваться в первый же момент конфликта.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7346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 нас, к сожалению, есть такие ситуации, когда родители начинают разбираться друг с другом вплоть до рукоприкладства или кричат на чужих детей. Не надо! Учите своего ребенка искать выходы, подсказывайте ему. Но не ругайте его за то, что у него опять возникли проблемы, а вмешивайтесь только тогда, когда ситуация выходит из-под контроля.</a:t>
            </a:r>
            <a:endParaRPr lang="ru-RU" sz="2400" dirty="0"/>
          </a:p>
          <a:p>
            <a:pPr algn="ctr"/>
            <a:r>
              <a:rPr lang="ru-RU" sz="2400" b="1" i="1" dirty="0"/>
              <a:t>А сможет ли ребенок адекватно оценить ситуацию: под контролем она у него или нет?</a:t>
            </a:r>
            <a:endParaRPr lang="ru-RU" sz="2400" dirty="0"/>
          </a:p>
          <a:p>
            <a:pPr algn="ctr"/>
            <a:r>
              <a:rPr lang="ru-RU" sz="2400" b="1" i="1" dirty="0"/>
              <a:t>Дело в том, что не ребенок  должен оценивать. Это родители должны увидеть грань, после которой ребенок просто будет бояться ходить в школу. И вот до наступления этой грани нужно подойти к педагогу или другому родителю и объявить о проблеме, и потом ее решать совместно.</a:t>
            </a:r>
            <a:endParaRPr lang="ru-RU" sz="2400" dirty="0"/>
          </a:p>
          <a:p>
            <a:pPr algn="ctr"/>
            <a:r>
              <a:rPr lang="ru-RU" sz="2400" b="1" i="1" dirty="0"/>
              <a:t>        </a:t>
            </a:r>
            <a:r>
              <a:rPr lang="ru-RU" sz="2400" b="1" i="1" dirty="0">
                <a:solidFill>
                  <a:srgbClr val="FFFF00"/>
                </a:solidFill>
              </a:rPr>
              <a:t>Конфликт –это норма жизни. Если в вашей жизни нет конфликтов, проверьте, если у вас пульс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5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tabLst/>
            </a:pPr>
            <a:r>
              <a:rPr lang="ru-RU" i="1" dirty="0" smtClean="0">
                <a:solidFill>
                  <a:srgbClr val="FFFF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Детские конфликты</a:t>
            </a:r>
            <a:r>
              <a:rPr lang="ru-RU" sz="540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40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0405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434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808080"/>
                </a:solidFill>
                <a:effectLst/>
                <a:latin typeface="Arial Narrow"/>
                <a:ea typeface="Calibri"/>
                <a:cs typeface="Times New Roman"/>
              </a:rPr>
              <a:t> </a:t>
            </a:r>
            <a:r>
              <a:rPr lang="ru-RU" sz="2400" b="1" i="1" dirty="0" smtClean="0">
                <a:effectLst/>
                <a:latin typeface="Arial Narrow"/>
                <a:ea typeface="Calibri"/>
                <a:cs typeface="Times New Roman"/>
              </a:rPr>
              <a:t>Ваш ребенок будущий ученик. Но умеет ли он дружить? Знает ли нормы и правила общения? Способен ли сохранять доброжелательные отношения в условиях конфликта? </a:t>
            </a:r>
          </a:p>
          <a:p>
            <a:pPr algn="ctr"/>
            <a:r>
              <a:rPr lang="ru-RU" sz="2400" b="1" i="1" dirty="0" smtClean="0">
                <a:effectLst/>
                <a:latin typeface="Arial Narrow"/>
                <a:ea typeface="Calibri"/>
                <a:cs typeface="Times New Roman"/>
              </a:rPr>
              <a:t>Что такое дружить? </a:t>
            </a:r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  <a:effectLst/>
                <a:latin typeface="Arial Narrow"/>
                <a:ea typeface="Calibri"/>
                <a:cs typeface="Times New Roman"/>
              </a:rPr>
              <a:t>Дружить</a:t>
            </a:r>
            <a:r>
              <a:rPr lang="ru-RU" sz="2400" b="1" i="1" dirty="0" smtClean="0">
                <a:effectLst/>
                <a:latin typeface="Arial Narrow"/>
                <a:ea typeface="Calibri"/>
                <a:cs typeface="Times New Roman"/>
              </a:rPr>
              <a:t> – достаточно сложное умение. Прежде всего, для дружбы нужна гибкость. Иногда твою идею поддерживают, иногда — нет. Получается, для дружбы нужно уметь уступать, с одной стороны, и предлагать свое – с другой. Будущего первоклассника часто нужно учить идти на примирение, учить мириться, признавать свои ошибки.  Нередко признание ошибок- первый шаг к решению проблемы. Детские конфликты являются не просто мелкими проблемами в жизни ребенка, с ними связанно построение отношений с коллективом в целом. Остановимся на внутренних причинах, из-за которых возникает конфликт.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26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857435" y="332656"/>
            <a:ext cx="5076056" cy="585311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b="1" i="1" dirty="0">
                <a:solidFill>
                  <a:srgbClr val="FF0000"/>
                </a:solidFill>
                <a:latin typeface="Arial Narrow"/>
                <a:ea typeface="Times New Roman"/>
                <a:cs typeface="Arial"/>
              </a:rPr>
              <a:t>К таким причинам относят следующее: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125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1. Недоразвитие коммуникативных навыков.</a:t>
            </a:r>
            <a:endParaRPr lang="ru-RU" sz="2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125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2. Особенности личности ребенка (характер, темперамент, особенности эмоционально-волевой сферы, повышенная агрессивность).</a:t>
            </a:r>
            <a:endParaRPr lang="ru-RU" sz="2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1125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3. Влияние семейного воспитания, пример поведения в конфликтных ситуациях родителей.</a:t>
            </a:r>
            <a:endParaRPr lang="ru-RU" sz="2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img-fotki.yandex.ru/get/6001/rare.6b/0_49b00_d0f00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6" y="1412776"/>
            <a:ext cx="341987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0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310" y="692696"/>
            <a:ext cx="878497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000" i="1" dirty="0">
                <a:solidFill>
                  <a:srgbClr val="FFFF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Во время конфликта дети демонстрируют различные способы воздействия на других участников и конфликта. Эти способы выделил Я. Л. </a:t>
            </a:r>
            <a:r>
              <a:rPr lang="ru-RU" sz="2000" i="1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Коломинский</a:t>
            </a:r>
            <a:r>
              <a:rPr lang="ru-RU" sz="2000" i="1" dirty="0">
                <a:solidFill>
                  <a:srgbClr val="FFFF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.</a:t>
            </a:r>
            <a: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FFFF00"/>
                </a:solidFill>
                <a:latin typeface="Arial Black" panose="020B0A04020102020204" pitchFamily="34" charset="0"/>
                <a:ea typeface="Calibri"/>
                <a:cs typeface="Times New Roman"/>
              </a:rPr>
            </a:br>
            <a:endParaRPr lang="ru-RU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808080"/>
                </a:solidFill>
                <a:latin typeface="Arial Narrow"/>
                <a:ea typeface="Times New Roman"/>
                <a:cs typeface="Arial"/>
              </a:rPr>
              <a:t>1</a:t>
            </a:r>
            <a:r>
              <a:rPr lang="ru-RU" b="1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. «Физическое воздействие» </a:t>
            </a:r>
            <a:r>
              <a:rPr lang="ru-RU" b="1" i="1" dirty="0">
                <a:solidFill>
                  <a:schemeClr val="tx1"/>
                </a:solidFill>
                <a:latin typeface="Arial Narrow"/>
                <a:ea typeface="Times New Roman"/>
                <a:cs typeface="Arial"/>
              </a:rPr>
              <a:t>— сюда включены такие действия, когда дети, особенно младшие, толкают друг друга, дерутся, а также отнимают игрушки, разбрасывают их, занимают чужое место в игре и т. д.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chemeClr val="tx1"/>
                </a:solidFill>
                <a:latin typeface="Arial Narrow"/>
                <a:ea typeface="Times New Roman"/>
                <a:cs typeface="Arial"/>
              </a:rPr>
              <a:t>2. </a:t>
            </a:r>
            <a:r>
              <a:rPr lang="ru-RU" b="1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«Опосредствованное воздействие» </a:t>
            </a:r>
            <a:r>
              <a:rPr lang="ru-RU" b="1" i="1" dirty="0">
                <a:solidFill>
                  <a:schemeClr val="tx1"/>
                </a:solidFill>
                <a:latin typeface="Arial Narrow"/>
                <a:ea typeface="Times New Roman"/>
                <a:cs typeface="Arial"/>
              </a:rPr>
              <a:t>— в этом случае ребенок воздействует на соперника через других людей. Сюда отнесены жалобы на сверстника педагогу, плач, крик с целью привлечь внимание взрослого, а также воздействие с помощью других детей, вовлекаемых в конфликт для подтверждения своих притязаний.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7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959" y="1196752"/>
            <a:ext cx="8424936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3. </a:t>
            </a:r>
            <a:r>
              <a:rPr lang="ru-RU" sz="2400" b="1" i="1" dirty="0" smtClean="0">
                <a:solidFill>
                  <a:srgbClr val="FFFF00"/>
                </a:solidFill>
                <a:effectLst/>
                <a:latin typeface="Arial Narrow"/>
                <a:ea typeface="Times New Roman"/>
                <a:cs typeface="Arial"/>
              </a:rPr>
              <a:t>«Психологическое воздействие» </a:t>
            </a: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— сюда отнесены такие способы воздействия на соперника, которые адресованы непосредственно ему, но осуществляется это на уровне плача, крика, топанья ногами, гримасничанья и т. д., когда ребенок не объясняет своих притязаний, а оказывает на соперника определенное психологическое давление.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4. </a:t>
            </a:r>
            <a:r>
              <a:rPr lang="ru-RU" sz="2400" b="1" i="1" dirty="0" smtClean="0">
                <a:solidFill>
                  <a:srgbClr val="FFFF00"/>
                </a:solidFill>
                <a:effectLst/>
                <a:latin typeface="Arial Narrow"/>
                <a:ea typeface="Times New Roman"/>
                <a:cs typeface="Arial"/>
              </a:rPr>
              <a:t>«Словесное воздействие» </a:t>
            </a: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— в данном случае средством воздействия является уже речь, но это главным образом различные указания сопернику, что он должен делать или чего он делать не должен. 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80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280920" cy="386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5. </a:t>
            </a:r>
            <a:r>
              <a:rPr lang="ru-RU" sz="2400" b="1" i="1" dirty="0" smtClean="0">
                <a:solidFill>
                  <a:srgbClr val="FFFF00"/>
                </a:solidFill>
                <a:effectLst/>
                <a:latin typeface="Arial Narrow"/>
                <a:ea typeface="Times New Roman"/>
                <a:cs typeface="Arial"/>
              </a:rPr>
              <a:t>«Угрозы и санкции» </a:t>
            </a: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— сюда отнесены такие высказывания, в которых дети предупреждают соперников о возможных негативных последствиях их действий, — например, «А я расскажу».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6. </a:t>
            </a:r>
            <a:r>
              <a:rPr lang="ru-RU" sz="2400" b="1" i="1" dirty="0" smtClean="0">
                <a:solidFill>
                  <a:srgbClr val="FFFF00"/>
                </a:solidFill>
                <a:effectLst/>
                <a:latin typeface="Arial Narrow"/>
                <a:ea typeface="Times New Roman"/>
                <a:cs typeface="Arial"/>
              </a:rPr>
              <a:t>«Аргументы» </a:t>
            </a:r>
            <a:r>
              <a:rPr lang="ru-RU" sz="2400" b="1" i="1" dirty="0" smtClean="0">
                <a:effectLst/>
                <a:latin typeface="Arial Narrow"/>
                <a:ea typeface="Times New Roman"/>
                <a:cs typeface="Arial"/>
              </a:rPr>
              <a:t>— сюда отнесены высказывания, с помощью которых дети пытаются объяснить, обосновать свои притязания или показать неправомерность притязаний соперников. Это высказывания типа «Я первый», «Это мое», заявления о своем желании — «Я тоже хочу». 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27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1125"/>
              </a:spcBef>
              <a:spcAft>
                <a:spcPts val="600"/>
              </a:spcAft>
            </a:pPr>
            <a:r>
              <a:rPr lang="ru-RU" sz="2800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Правила </a:t>
            </a:r>
            <a:r>
              <a:rPr lang="ru-RU" sz="2800" i="1" dirty="0" smtClean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поведения  </a:t>
            </a:r>
            <a:r>
              <a:rPr lang="ru-RU" sz="2800" i="1" dirty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во время конфликта между детьми</a:t>
            </a:r>
            <a:r>
              <a:rPr lang="ru-RU" sz="2800" i="1" dirty="0" smtClean="0">
                <a:solidFill>
                  <a:srgbClr val="FFFF00"/>
                </a:solidFill>
                <a:latin typeface="Arial Narrow"/>
                <a:ea typeface="Times New Roman"/>
                <a:cs typeface="Arial"/>
              </a:rPr>
              <a:t>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Правило 1. </a:t>
            </a:r>
            <a:r>
              <a:rPr lang="ru-RU" b="1" i="1" dirty="0"/>
              <a:t>Не всегда следует вмешиваться в ссоры между детьми. Ведь как в любой другой деятельности, можно научиться решать конфликты только путем участия в них. Не мешайте детям получать такой жизненно важный опыт. Однако бывают ситуации, когда невмешательство взрослого может привести к серьезным проблемам для физического или эмоционального благополучия детей. Так, если один из ссорящихся значительно младше или слабее другого участника конфликта и при этом они весьма близки к выяснению отношений кулаками, то нужно остановить их и постараться перевести ссору опять в "речевое" русло. 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5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028343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Правило 2. </a:t>
            </a:r>
            <a:r>
              <a:rPr lang="ru-RU" sz="2400" b="1" i="1" dirty="0"/>
              <a:t>Вмешиваясь в детский конфликт, никогда не занимайте сразу позицию одного из ребят, даже если вам кажется очевидным, кто здесь прав, а кто виноват. Ведь для ребенка, ведущего себя неправильно, это совсем не так просто. Поэтому ваш скорый суд он воспримет как несправедливость и пристрастность, а значит, не станет продолжать общение, в котором вы выступаете арбитром. Постарайтесь объективно разобраться в причинах конфликта и его течении, тем более что обычно взрослые видят лишь часть "айсберга", а эта надводная часть далеко не всегда позволяет судить об истинных проблемах и вкладе детей в конфликт.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1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1138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Презентация PowerPoint</vt:lpstr>
      <vt:lpstr> Детские конфликты </vt:lpstr>
      <vt:lpstr>Презентация PowerPoint</vt:lpstr>
      <vt:lpstr>Презентация PowerPoint</vt:lpstr>
      <vt:lpstr>Во время конфликта дети демонстрируют различные способы воздействия на других участников и конфликта. Эти способы выделил Я. Л. Коломинский. </vt:lpstr>
      <vt:lpstr>Презентация PowerPoint</vt:lpstr>
      <vt:lpstr>Презентация PowerPoint</vt:lpstr>
      <vt:lpstr>Правила поведения  во время конфликта между детьми.</vt:lpstr>
      <vt:lpstr>Презентация PowerPoint</vt:lpstr>
      <vt:lpstr>Презентация PowerPoint</vt:lpstr>
      <vt:lpstr>Презентация PowerPoint</vt:lpstr>
      <vt:lpstr>Когда родители должны вмешиваться в конфликты?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4</cp:revision>
  <dcterms:created xsi:type="dcterms:W3CDTF">2016-04-23T16:49:59Z</dcterms:created>
  <dcterms:modified xsi:type="dcterms:W3CDTF">2016-04-23T17:29:31Z</dcterms:modified>
</cp:coreProperties>
</file>