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313" r:id="rId3"/>
    <p:sldId id="301" r:id="rId4"/>
    <p:sldId id="314" r:id="rId5"/>
    <p:sldId id="277" r:id="rId6"/>
    <p:sldId id="315" r:id="rId7"/>
    <p:sldId id="300" r:id="rId8"/>
    <p:sldId id="316" r:id="rId9"/>
    <p:sldId id="302" r:id="rId10"/>
    <p:sldId id="317" r:id="rId11"/>
    <p:sldId id="305" r:id="rId12"/>
    <p:sldId id="319" r:id="rId13"/>
    <p:sldId id="318" r:id="rId14"/>
    <p:sldId id="303" r:id="rId15"/>
    <p:sldId id="304" r:id="rId16"/>
    <p:sldId id="306" r:id="rId17"/>
    <p:sldId id="307" r:id="rId18"/>
    <p:sldId id="308" r:id="rId19"/>
    <p:sldId id="309" r:id="rId20"/>
    <p:sldId id="310" r:id="rId21"/>
    <p:sldId id="312" r:id="rId22"/>
    <p:sldId id="295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04B8-516B-4CB9-967F-B136726AF888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9508-33B9-43F1-87D5-784FC1846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36F8C-A1D2-48AB-8352-09114924A91E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0B30D-9D28-4F53-96D8-0D1736379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E0D59-577C-4326-9BB5-8743CF6EC1B2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38EC-E8F5-418C-836C-83796A9D4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D3FF2-D9A1-4AF7-BEEC-222CA1EC6D99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DA8E9-47E8-414F-8E14-B63E4D8EB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9908-EDE0-4918-9A9E-6267056E21E1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58BC2-0809-4C46-A4C5-96B5DDDBA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11C6-1632-4575-859E-C9C6A06DCFF9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7706-5465-4AEA-B908-ED4256AA3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756C8-F574-4796-8891-57935CA77E29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4812-9E4C-4497-BAE8-06A600F06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C45B-FAA9-4642-AD16-2D9E0CB5BB0E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0610-E167-44E8-817E-FA4296CA0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8E28D-78C9-4972-B395-F727F3FD5952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135A8-E561-4877-B601-CABEE9444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CF4FF-2B07-4713-9DD0-ACC21C7B54F9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A943-D6F8-4233-B774-14BC8BFD9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DDC2-CECA-4ADA-9013-2B7ABB1114A9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2897-186A-4259-946E-602BA38D8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133298-012C-49F4-870B-00BA6F481AD5}" type="datetimeFigureOut">
              <a:rPr lang="ru-RU"/>
              <a:pPr>
                <a:defRPr/>
              </a:pPr>
              <a:t>03.12.2015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F21A37-8483-4C00-9A05-01C99F7BC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57158" y="2428875"/>
            <a:ext cx="8572560" cy="26431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ИГРА - БЕСЕДА </a:t>
            </a:r>
            <a:br>
              <a:rPr lang="ru-RU" sz="3100" b="1" dirty="0" smtClean="0"/>
            </a:br>
            <a:r>
              <a:rPr lang="ru-RU" sz="3100" b="1" dirty="0" smtClean="0"/>
              <a:t>«</a:t>
            </a:r>
            <a:r>
              <a:rPr lang="ru-RU" sz="3100" b="1" i="1" dirty="0" smtClean="0"/>
              <a:t>ИНТЕРЕСНО,  А ЧТО ТЫ СКАЖЕШЬ?»</a:t>
            </a:r>
            <a:r>
              <a:rPr lang="ru-RU" sz="3100" b="1" dirty="0" smtClean="0">
                <a:solidFill>
                  <a:srgbClr val="10253F"/>
                </a:solidFill>
              </a:rPr>
              <a:t/>
            </a:r>
            <a:br>
              <a:rPr lang="ru-RU" sz="3100" b="1" dirty="0" smtClean="0">
                <a:solidFill>
                  <a:srgbClr val="10253F"/>
                </a:solidFill>
              </a:rPr>
            </a:br>
            <a:r>
              <a:rPr lang="ru-RU" sz="3200" b="1" dirty="0" smtClean="0">
                <a:solidFill>
                  <a:srgbClr val="10253F"/>
                </a:solidFill>
              </a:rPr>
              <a:t/>
            </a:r>
            <a:br>
              <a:rPr lang="ru-RU" sz="3200" b="1" dirty="0" smtClean="0">
                <a:solidFill>
                  <a:srgbClr val="10253F"/>
                </a:solidFill>
              </a:rPr>
            </a:br>
            <a:r>
              <a:rPr lang="ru-RU" sz="2800" b="1" dirty="0" smtClean="0">
                <a:solidFill>
                  <a:srgbClr val="10253F"/>
                </a:solidFill>
              </a:rPr>
              <a:t/>
            </a:r>
            <a:br>
              <a:rPr lang="ru-RU" sz="2800" b="1" dirty="0" smtClean="0">
                <a:solidFill>
                  <a:srgbClr val="10253F"/>
                </a:solidFill>
              </a:rPr>
            </a:br>
            <a:r>
              <a:rPr lang="ru-RU" sz="3200" b="1" dirty="0" smtClean="0">
                <a:solidFill>
                  <a:srgbClr val="10253F"/>
                </a:solidFill>
              </a:rPr>
              <a:t/>
            </a:r>
            <a:br>
              <a:rPr lang="ru-RU" sz="3200" b="1" dirty="0" smtClean="0">
                <a:solidFill>
                  <a:srgbClr val="10253F"/>
                </a:solidFill>
              </a:rPr>
            </a:br>
            <a:endParaRPr lang="ru-RU" sz="3200" b="1" dirty="0" smtClean="0">
              <a:solidFill>
                <a:srgbClr val="10253F"/>
              </a:solidFill>
            </a:endParaRPr>
          </a:p>
        </p:txBody>
      </p:sp>
      <p:pic>
        <p:nvPicPr>
          <p:cNvPr id="2054" name="Picture 6" descr="C:\Documents and Settings\Юлечка\Рабочий стол\ПРЕЗЕНТАЦИИ ИНЕТ\время года\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54127" cy="264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5" name="Picture 7" descr="C:\Documents and Settings\Юлечка\Рабочий стол\ПРЕЗЕНТАЦИИ ИНЕТ\время года\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304" y="142852"/>
            <a:ext cx="437921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7" name="Picture 9" descr="C:\Documents and Settings\Юлечка\Рабочий стол\ПРЕЗЕНТАЦИИ ИНЕТ\время года\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4011871"/>
            <a:ext cx="4357717" cy="2630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8" name="Picture 10" descr="C:\Documents and Settings\Юлечка\Рабочий стол\ПРЕЗЕНТАЦИИ ИНЕТ\время года\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975" y="4000504"/>
            <a:ext cx="427774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-122228"/>
            <a:ext cx="6696744" cy="71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Юлечка\Рабочий стол\ПРЕЗЕНТАЦИИ ИНЕТ\время год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57718" cy="647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786313" y="357188"/>
            <a:ext cx="4071937" cy="5048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Какое время года изображено на картине? Докажи?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 называется самый «цветущий» месяц весны? </a:t>
            </a:r>
            <a:r>
              <a:rPr lang="ru-RU" sz="1200" b="1" dirty="0">
                <a:latin typeface="Bookman Old Style" pitchFamily="18" charset="0"/>
              </a:rPr>
              <a:t>(</a:t>
            </a:r>
            <a:r>
              <a:rPr lang="ru-RU" sz="1200" b="1" i="1" dirty="0">
                <a:latin typeface="Bookman Old Style" pitchFamily="18" charset="0"/>
              </a:rPr>
              <a:t>Май)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Ветви каких  деревьев  ты видишь на картине? </a:t>
            </a:r>
            <a:r>
              <a:rPr lang="ru-RU" sz="1200" b="1" i="1" dirty="0">
                <a:latin typeface="Bookman Old Style" pitchFamily="18" charset="0"/>
              </a:rPr>
              <a:t>(Клен, рябина, яблоня)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Почему художник нарисовал просыпающуюся бабочку?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Подбери слова – определения  к  слову </a:t>
            </a:r>
            <a:r>
              <a:rPr lang="ru-RU" sz="1400" b="1" i="1" u="sng" dirty="0">
                <a:latin typeface="Bookman Old Style" pitchFamily="18" charset="0"/>
              </a:rPr>
              <a:t>БАБОЧКА. </a:t>
            </a:r>
            <a:r>
              <a:rPr lang="ru-RU" sz="1400" b="1" u="sng" dirty="0">
                <a:latin typeface="Bookman Old Style" pitchFamily="18" charset="0"/>
              </a:rPr>
              <a:t>Бабочка какая?</a:t>
            </a:r>
            <a:r>
              <a:rPr lang="ru-RU" sz="1400" b="1" dirty="0">
                <a:latin typeface="Bookman Old Style" pitchFamily="18" charset="0"/>
              </a:rPr>
              <a:t>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(</a:t>
            </a:r>
            <a:r>
              <a:rPr lang="ru-RU" sz="1400" b="1" i="1" dirty="0">
                <a:latin typeface="Bookman Old Style" pitchFamily="18" charset="0"/>
              </a:rPr>
              <a:t>Большая, красивая, разноцветная, пестрая, сонная, весенняя, сказочная)</a:t>
            </a: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/>
            </a:r>
            <a:br>
              <a:rPr lang="ru-RU" sz="1400" b="1" i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Что обозначают пословицы: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Весна красна цветами, а осень снопами.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Кто любит трудиться, тому без дела не сидится.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Апрель с водою – май с травою.</a:t>
            </a: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Юлечка\Рабочий стол\ПРЕЗЕНТАЦИИ ИНЕТ\время год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6696744" cy="6342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0368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Юлечка\Рабочий стол\ПРЕЗЕНТАЦИИ ИНЕТ\время год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6342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4714875" y="285750"/>
            <a:ext cx="4286250" cy="5908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solidFill>
                  <a:prstClr val="black"/>
                </a:solidFill>
                <a:latin typeface="Bookman Old Style" pitchFamily="18" charset="0"/>
              </a:rPr>
              <a:t>Отгадай загадки: 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По веточкам скачет, да не птица.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Рыжая, да не лисица. 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</a:rPr>
              <a:t>(</a:t>
            </a:r>
            <a:r>
              <a:rPr lang="ru-RU" sz="1200" b="1" i="1" dirty="0">
                <a:solidFill>
                  <a:prstClr val="black"/>
                </a:solidFill>
                <a:latin typeface="Bookman Old Style" pitchFamily="18" charset="0"/>
              </a:rPr>
              <a:t>Белка) </a:t>
            </a:r>
          </a:p>
          <a:p>
            <a:pPr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У кого одна нога.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Да и та без башмака</a:t>
            </a: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. (</a:t>
            </a:r>
            <a:r>
              <a:rPr lang="ru-RU" sz="1200" b="1" i="1" dirty="0">
                <a:solidFill>
                  <a:prstClr val="black"/>
                </a:solidFill>
                <a:latin typeface="Bookman Old Style" pitchFamily="18" charset="0"/>
              </a:rPr>
              <a:t>Гриб)</a:t>
            </a:r>
          </a:p>
          <a:p>
            <a:pPr>
              <a:defRPr/>
            </a:pPr>
            <a:endParaRPr lang="ru-RU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Мальчик-крошка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В костяной одеж</a:t>
            </a: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де   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</a:rPr>
              <a:t>(</a:t>
            </a:r>
            <a:r>
              <a:rPr lang="ru-RU" sz="1200" b="1" i="1" dirty="0">
                <a:solidFill>
                  <a:prstClr val="black"/>
                </a:solidFill>
                <a:latin typeface="Bookman Old Style" pitchFamily="18" charset="0"/>
              </a:rPr>
              <a:t>Орех)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</a:b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Какое время года показал художник на этой картине? Почему ты так думаешь?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Как называется этот зверек? Белка – это домашнее или дикое животное?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Белки зимой спят, как медведи, или нет?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Что запасает белка на зиму?</a:t>
            </a:r>
          </a:p>
          <a:p>
            <a:pPr marL="342900" indent="-342900"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i="1" u="sng" dirty="0">
                <a:solidFill>
                  <a:prstClr val="black"/>
                </a:solidFill>
                <a:latin typeface="Bookman Old Style" pitchFamily="18" charset="0"/>
              </a:rPr>
              <a:t>Вспомни «добрые» слова про белочку. </a:t>
            </a:r>
          </a:p>
          <a:p>
            <a:pPr marL="342900" indent="-342900">
              <a:defRPr/>
            </a:pPr>
            <a:r>
              <a:rPr lang="ru-RU" sz="1400" b="1" i="1" u="sng" dirty="0">
                <a:solidFill>
                  <a:prstClr val="black"/>
                </a:solidFill>
                <a:latin typeface="Bookman Old Style" pitchFamily="18" charset="0"/>
              </a:rPr>
              <a:t>Какая белочка?  </a:t>
            </a:r>
          </a:p>
          <a:p>
            <a:pPr marL="342900" indent="-342900">
              <a:defRPr/>
            </a:pPr>
            <a:r>
              <a:rPr lang="ru-RU" sz="1400" b="1" i="1" u="sng" dirty="0">
                <a:solidFill>
                  <a:prstClr val="black"/>
                </a:solidFill>
                <a:latin typeface="Bookman Old Style" pitchFamily="18" charset="0"/>
              </a:rPr>
              <a:t>(</a:t>
            </a: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Попрыгунья, заботливая, хлопотливая, </a:t>
            </a:r>
          </a:p>
          <a:p>
            <a:pPr marL="342900" indent="-342900">
              <a:defRPr/>
            </a:pP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хозяйственная, трудолюбивая, </a:t>
            </a:r>
          </a:p>
          <a:p>
            <a:pPr marL="342900" indent="-342900">
              <a:defRPr/>
            </a:pP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запасливая, маленькая, веселая, </a:t>
            </a:r>
          </a:p>
          <a:p>
            <a:pPr marL="342900" indent="-342900">
              <a:defRPr/>
            </a:pPr>
            <a:r>
              <a:rPr lang="ru-RU" sz="1400" b="1" i="1" dirty="0" err="1">
                <a:solidFill>
                  <a:prstClr val="black"/>
                </a:solidFill>
                <a:latin typeface="Bookman Old Style" pitchFamily="18" charset="0"/>
              </a:rPr>
              <a:t>рыжуля</a:t>
            </a:r>
            <a:r>
              <a:rPr lang="ru-RU" sz="1400" b="1" i="1" dirty="0">
                <a:solidFill>
                  <a:prstClr val="black"/>
                </a:solidFill>
                <a:latin typeface="Bookman Old Style" pitchFamily="18" charset="0"/>
              </a:rPr>
              <a:t>…)</a:t>
            </a:r>
          </a:p>
          <a:p>
            <a:pPr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Юлечка\Рабочий стол\ПРЕЗЕНТАЦИИ ИНЕТ\время год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57718" cy="6318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857750" y="0"/>
            <a:ext cx="3929063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Скажи, пожалуйста, что на этой картине необычного, сказочного? </a:t>
            </a: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i="1" dirty="0">
                <a:latin typeface="Bookman Old Style" pitchFamily="18" charset="0"/>
              </a:rPr>
              <a:t>2. </a:t>
            </a:r>
            <a:r>
              <a:rPr lang="ru-RU" sz="1400" b="1" dirty="0">
                <a:latin typeface="Bookman Old Style" pitchFamily="18" charset="0"/>
              </a:rPr>
              <a:t> Долго ли спят настоящие медведи в природе?</a:t>
            </a: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buFontTx/>
              <a:buAutoNum type="arabicPeriod" startAt="3"/>
              <a:defRPr/>
            </a:pPr>
            <a:r>
              <a:rPr lang="ru-RU" sz="1400" b="1" dirty="0">
                <a:latin typeface="Bookman Old Style" pitchFamily="18" charset="0"/>
              </a:rPr>
              <a:t>В какое время года просыпаются медведи?</a:t>
            </a:r>
          </a:p>
          <a:p>
            <a:pPr marL="342900" indent="-342900">
              <a:buFontTx/>
              <a:buAutoNum type="arabicPeriod" startAt="3"/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342900" indent="-342900">
              <a:buFontTx/>
              <a:buAutoNum type="arabicPeriod" startAt="3"/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u="sng" dirty="0">
                <a:latin typeface="Bookman Old Style" pitchFamily="18" charset="0"/>
              </a:rPr>
              <a:t>Кто на картинке большой, а кто </a:t>
            </a:r>
          </a:p>
          <a:p>
            <a:pPr marL="342900" indent="-342900">
              <a:defRPr/>
            </a:pPr>
            <a:r>
              <a:rPr lang="ru-RU" sz="1400" b="1" u="sng" dirty="0">
                <a:latin typeface="Bookman Old Style" pitchFamily="18" charset="0"/>
              </a:rPr>
              <a:t>маленький? – Продолжи: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у птички маленькие лапки, а медведя – большие </a:t>
            </a:r>
            <a:r>
              <a:rPr lang="ru-RU" sz="1400" b="1" i="1" dirty="0">
                <a:latin typeface="Bookman Old Style" pitchFamily="18" charset="0"/>
              </a:rPr>
              <a:t>(лапищи);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у птички маленький носик, а у медведя – большой </a:t>
            </a:r>
            <a:r>
              <a:rPr lang="ru-RU" sz="1400" b="1" i="1" dirty="0">
                <a:latin typeface="Bookman Old Style" pitchFamily="18" charset="0"/>
              </a:rPr>
              <a:t>(носище);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у птички маленькие глазки, а у медведя – больши</a:t>
            </a:r>
            <a:r>
              <a:rPr lang="ru-RU" sz="1400" b="1" i="1" dirty="0">
                <a:latin typeface="Bookman Old Style" pitchFamily="18" charset="0"/>
              </a:rPr>
              <a:t>е (глазищи);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у птички маленькая головка, а у медведя – большая</a:t>
            </a:r>
            <a:r>
              <a:rPr lang="ru-RU" sz="1400" b="1" i="1" dirty="0">
                <a:latin typeface="Bookman Old Style" pitchFamily="18" charset="0"/>
              </a:rPr>
              <a:t> (головища).</a:t>
            </a:r>
          </a:p>
          <a:p>
            <a:pPr marL="342900" indent="-342900"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342900" indent="-342900"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Какой одинаковый звук в словах: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 </a:t>
            </a:r>
            <a:r>
              <a:rPr lang="ru-RU" sz="1400" b="1" i="1" dirty="0">
                <a:latin typeface="Bookman Old Style" pitchFamily="18" charset="0"/>
              </a:rPr>
              <a:t>лампа, одеяло, лапа, циферблат, стрелка (Л)</a:t>
            </a:r>
          </a:p>
          <a:p>
            <a:pPr>
              <a:defRPr/>
            </a:pPr>
            <a:endParaRPr lang="ru-RU" sz="14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Юлечка\Рабочий стол\ПРЕЗЕНТАЦИИ ИНЕТ\время год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500594" cy="6432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857750" y="357188"/>
            <a:ext cx="4286250" cy="655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 ты думаешь, о чем эта картина?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Что пишут котята? – Кому они пишут? – Как ты узнал?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С каким праздником собираются поздравить свою маму котята?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Какое время года начинаются с марта? Какие весенние месяцы ты знаешь?</a:t>
            </a:r>
          </a:p>
          <a:p>
            <a:pPr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Отгадай загадку: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Мордочка усатая,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Шубка полосатая,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Часто умывается,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А с водой не знается </a:t>
            </a:r>
            <a:r>
              <a:rPr lang="ru-RU" sz="1200" b="1" i="1" dirty="0">
                <a:latin typeface="Bookman Old Style" pitchFamily="18" charset="0"/>
              </a:rPr>
              <a:t>(Кошка).</a:t>
            </a: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/>
            </a:r>
            <a:br>
              <a:rPr lang="ru-RU" sz="1400" b="1" i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Подбери родственное слово к слову </a:t>
            </a:r>
            <a:r>
              <a:rPr lang="ru-RU" sz="1400" b="1" i="1" u="sng" dirty="0">
                <a:latin typeface="Bookman Old Style" pitchFamily="18" charset="0"/>
              </a:rPr>
              <a:t>КОТ</a:t>
            </a:r>
            <a:r>
              <a:rPr lang="ru-RU" sz="1400" b="1" u="sng" dirty="0">
                <a:latin typeface="Bookman Old Style" pitchFamily="18" charset="0"/>
              </a:rPr>
              <a:t>: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(</a:t>
            </a:r>
            <a:r>
              <a:rPr lang="ru-RU" sz="1400" b="1" i="1" dirty="0">
                <a:latin typeface="Bookman Old Style" pitchFamily="18" charset="0"/>
              </a:rPr>
              <a:t>Котик, котенок, котофей, котище, </a:t>
            </a:r>
            <a:r>
              <a:rPr lang="ru-RU" sz="1400" b="1" i="1" dirty="0" err="1">
                <a:latin typeface="Bookman Old Style" pitchFamily="18" charset="0"/>
              </a:rPr>
              <a:t>котинька</a:t>
            </a:r>
            <a:r>
              <a:rPr lang="ru-RU" sz="1400" b="1" i="1" dirty="0">
                <a:latin typeface="Bookman Old Style" pitchFamily="18" charset="0"/>
              </a:rPr>
              <a:t>,  </a:t>
            </a:r>
            <a:r>
              <a:rPr lang="ru-RU" sz="1400" b="1" i="1" dirty="0" err="1">
                <a:latin typeface="Bookman Old Style" pitchFamily="18" charset="0"/>
              </a:rPr>
              <a:t>коток</a:t>
            </a:r>
            <a:r>
              <a:rPr lang="ru-RU" sz="1400" b="1" dirty="0">
                <a:latin typeface="Bookman Old Style" pitchFamily="18" charset="0"/>
              </a:rPr>
              <a:t>.</a:t>
            </a:r>
            <a:r>
              <a:rPr lang="ru-RU" sz="1400" b="1" i="1" dirty="0">
                <a:latin typeface="Bookman Old Style" pitchFamily="18" charset="0"/>
              </a:rPr>
              <a:t>)</a:t>
            </a: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Подбери слова – определения: котята какие?  </a:t>
            </a: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>(Маленькие, веселые, ласковые, добрые, озорные, вежливые, нарядные, красивые, умные, послушные, аккуратные)</a:t>
            </a: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Юлечка\Рабочий стол\ПРЕЗЕНТАЦИИ ИНЕТ\время год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14842" cy="6439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786313" y="500063"/>
            <a:ext cx="4071937" cy="6032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Какое время изображено на картине? Какие приметы говорят о том, что это лето?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Какие летние месяцы ты знаешь?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Где производит то, что ты видишь на картине: в лесу, в поле, в саду?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Что делает медвежонок? Какие здесь нарисованы ягоды?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Какие ягоды растут ниже, а какие выше?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Что еще растет в лесу?(</a:t>
            </a:r>
            <a:r>
              <a:rPr lang="ru-RU" sz="1200" b="1" i="1" dirty="0">
                <a:latin typeface="Bookman Old Style" pitchFamily="18" charset="0"/>
              </a:rPr>
              <a:t>Кусты, мох, грибы, трава, деревья).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Назови: 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Если пирог с черникой, то он какой? </a:t>
            </a:r>
            <a:r>
              <a:rPr lang="ru-RU" sz="1200" b="1" i="1" dirty="0">
                <a:latin typeface="Bookman Old Style" pitchFamily="18" charset="0"/>
              </a:rPr>
              <a:t>(Черничный).</a:t>
            </a:r>
            <a:r>
              <a:rPr lang="ru-RU" sz="1200" b="1" dirty="0">
                <a:latin typeface="Bookman Old Style" pitchFamily="18" charset="0"/>
              </a:rPr>
              <a:t> </a:t>
            </a:r>
            <a:endParaRPr lang="ru-RU" sz="1200" b="1" i="1" dirty="0">
              <a:latin typeface="Bookman Old Style" pitchFamily="18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Если сок из малины, то он какой </a:t>
            </a:r>
            <a:r>
              <a:rPr lang="ru-RU" sz="1400" b="1" i="1" dirty="0">
                <a:latin typeface="Bookman Old Style" pitchFamily="18" charset="0"/>
              </a:rPr>
              <a:t>(</a:t>
            </a:r>
            <a:r>
              <a:rPr lang="ru-RU" sz="1200" b="1" i="1" dirty="0">
                <a:latin typeface="Bookman Old Style" pitchFamily="18" charset="0"/>
              </a:rPr>
              <a:t>Малиновый)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Варенье из земляники – какое? </a:t>
            </a:r>
            <a:r>
              <a:rPr lang="ru-RU" sz="1400" b="1" i="1" dirty="0">
                <a:latin typeface="Bookman Old Style" pitchFamily="18" charset="0"/>
              </a:rPr>
              <a:t>(</a:t>
            </a:r>
            <a:r>
              <a:rPr lang="ru-RU" sz="1200" b="1" i="1" dirty="0">
                <a:latin typeface="Bookman Old Style" pitchFamily="18" charset="0"/>
              </a:rPr>
              <a:t>Земляничное)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u="sng" dirty="0">
                <a:latin typeface="Bookman Old Style" pitchFamily="18" charset="0"/>
              </a:rPr>
              <a:t>Поговорки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Собирай по ягодке – соберешь кузовок.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С одной ягоды сыт не будешь.</a:t>
            </a: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/>
            </a:r>
            <a:br>
              <a:rPr lang="ru-RU" sz="1400" b="1" i="1" dirty="0">
                <a:latin typeface="Bookman Old Style" pitchFamily="18" charset="0"/>
              </a:rPr>
            </a:br>
            <a:endParaRPr lang="ru-RU" sz="1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Юлечка\Рабочий стол\ПРЕЗЕНТАЦИИ ИНЕТ\время год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74354" cy="6296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786313" y="357188"/>
            <a:ext cx="4071937" cy="5848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ru-RU" sz="1400" b="1" u="sng" dirty="0">
                <a:latin typeface="Bookman Old Style" pitchFamily="18" charset="0"/>
              </a:rPr>
              <a:t>Отгадай, кто это: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Надо мною, над тобою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Проплывал мешок с водою.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Наскочил на дальний лес,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Прохудился и исчез. (</a:t>
            </a:r>
            <a:r>
              <a:rPr lang="ru-RU" sz="1200" b="1" i="1" dirty="0">
                <a:latin typeface="Bookman Old Style" pitchFamily="18" charset="0"/>
              </a:rPr>
              <a:t>Туча)</a:t>
            </a:r>
          </a:p>
          <a:p>
            <a:pPr marL="514350" indent="-514350"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Квохчет, квохчет,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Детей созывает,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Всех под крыло собирает  </a:t>
            </a:r>
            <a:r>
              <a:rPr lang="ru-RU" sz="1200" b="1" i="1" dirty="0">
                <a:latin typeface="Bookman Old Style" pitchFamily="18" charset="0"/>
              </a:rPr>
              <a:t>(Курица)</a:t>
            </a:r>
          </a:p>
          <a:p>
            <a:pPr marL="514350" indent="-514350"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514350" indent="-514350"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Ты знаешь, как появляются на свет цыплята?. Расскажи.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Курица – это птица или нет?                 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Курица домашняя или дикая птица?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Где гуляют курица с цыплятами?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Они спокойно гуляют или чего-то испугались?</a:t>
            </a:r>
          </a:p>
          <a:p>
            <a:pPr marL="228600" indent="-228600">
              <a:defRPr/>
            </a:pPr>
            <a:r>
              <a:rPr lang="ru-RU" sz="1400" b="1" dirty="0">
                <a:latin typeface="Bookman Old Style" pitchFamily="18" charset="0"/>
              </a:rPr>
              <a:t>  </a:t>
            </a:r>
          </a:p>
          <a:p>
            <a:pPr>
              <a:defRPr/>
            </a:pPr>
            <a:r>
              <a:rPr lang="ru-RU" sz="1400" b="1" u="sng" dirty="0" err="1">
                <a:latin typeface="Bookman Old Style" pitchFamily="18" charset="0"/>
              </a:rPr>
              <a:t>Чистоговорки</a:t>
            </a:r>
            <a:endParaRPr lang="ru-RU" sz="1400" b="1" u="sng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Цыпленок с курицей пьют чай на улице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Хохлатые хохотушки хохотом хохотали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         - Ха –</a:t>
            </a:r>
            <a:r>
              <a:rPr lang="ru-RU" sz="1400" b="1" dirty="0" err="1">
                <a:latin typeface="Bookman Old Style" pitchFamily="18" charset="0"/>
              </a:rPr>
              <a:t>ха</a:t>
            </a:r>
            <a:r>
              <a:rPr lang="ru-RU" sz="1400" b="1" dirty="0">
                <a:latin typeface="Bookman Old Style" pitchFamily="18" charset="0"/>
              </a:rPr>
              <a:t> – </a:t>
            </a:r>
            <a:r>
              <a:rPr lang="ru-RU" sz="1400" b="1" dirty="0" err="1">
                <a:latin typeface="Bookman Old Style" pitchFamily="18" charset="0"/>
              </a:rPr>
              <a:t>ха</a:t>
            </a:r>
            <a:r>
              <a:rPr lang="ru-RU" sz="1400" b="1" dirty="0">
                <a:latin typeface="Bookman Old Style" pitchFamily="18" charset="0"/>
              </a:rPr>
              <a:t>-!  </a:t>
            </a:r>
          </a:p>
          <a:p>
            <a:pPr marL="514350" indent="-514350">
              <a:defRPr/>
            </a:pPr>
            <a:endParaRPr lang="ru-RU" sz="14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Юлечка\Рабочий стол\ПРЕЗЕНТАЦИИ ИНЕТ\время год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86280" cy="6307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786313" y="357188"/>
            <a:ext cx="4357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ru-RU" sz="1400" b="1" u="sng" dirty="0">
                <a:latin typeface="Bookman Old Style" pitchFamily="18" charset="0"/>
              </a:rPr>
              <a:t>Отгадай, кто это: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Острые ушки,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На лапках подушки,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Усы, как щетинка, дугою спинка.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Днем спит, на солнышке лежит.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Ночью бродит, на охоту ходит. </a:t>
            </a:r>
            <a:r>
              <a:rPr lang="ru-RU" sz="1400" b="1" i="1" dirty="0">
                <a:latin typeface="Bookman Old Style" pitchFamily="18" charset="0"/>
              </a:rPr>
              <a:t>(Кот)</a:t>
            </a:r>
          </a:p>
          <a:p>
            <a:pPr marL="514350" indent="-514350"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514350" indent="-514350"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Кого нарисовал художник? – Где сидит кот? (На берегу </a:t>
            </a:r>
            <a:r>
              <a:rPr lang="ru-RU" sz="1400" b="1" i="1" dirty="0">
                <a:latin typeface="Bookman Old Style" pitchFamily="18" charset="0"/>
              </a:rPr>
              <a:t>пруда, озера</a:t>
            </a:r>
            <a:r>
              <a:rPr lang="ru-RU" sz="1400" b="1" dirty="0">
                <a:latin typeface="Bookman Old Style" pitchFamily="18" charset="0"/>
              </a:rPr>
              <a:t>.) </a:t>
            </a: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Зачем кот пришел на берег пруда?</a:t>
            </a: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Зачем кот в резиновых сапогах? Зачем ему шляпа?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Сколько рыб видно в воде? Посчитай.</a:t>
            </a:r>
          </a:p>
          <a:p>
            <a:pPr marL="514350" indent="-514350"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 marL="228600" indent="-228600">
              <a:defRPr/>
            </a:pPr>
            <a:r>
              <a:rPr lang="ru-RU" sz="1400" b="1" u="sng" dirty="0">
                <a:latin typeface="Bookman Old Style" pitchFamily="18" charset="0"/>
              </a:rPr>
              <a:t>Какой наш кот-рыболов?</a:t>
            </a:r>
          </a:p>
          <a:p>
            <a:pPr marL="228600" indent="-228600">
              <a:defRPr/>
            </a:pPr>
            <a:r>
              <a:rPr lang="ru-RU" sz="1400" b="1" i="1" dirty="0">
                <a:latin typeface="Bookman Old Style" pitchFamily="18" charset="0"/>
              </a:rPr>
              <a:t>(Рыжий; терпеливый, усидчивый, </a:t>
            </a:r>
          </a:p>
          <a:p>
            <a:pPr marL="228600" indent="-228600">
              <a:defRPr/>
            </a:pPr>
            <a:r>
              <a:rPr lang="ru-RU" sz="1400" b="1" i="1" dirty="0">
                <a:latin typeface="Bookman Old Style" pitchFamily="18" charset="0"/>
              </a:rPr>
              <a:t>Внимательный, красивый …)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Найди на картинке предметы, в названии которых есть звук (Р)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(</a:t>
            </a:r>
            <a:r>
              <a:rPr lang="ru-RU" sz="1400" b="1" i="1" dirty="0">
                <a:latin typeface="Bookman Old Style" pitchFamily="18" charset="0"/>
              </a:rPr>
              <a:t>Пруд, рыбак, ведро, круги на воде)</a:t>
            </a: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endParaRPr lang="ru-RU" sz="1400" b="1" i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/>
            </a:r>
            <a:br>
              <a:rPr lang="ru-RU" sz="1400" b="1" i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Что обозначает пословица: </a:t>
            </a:r>
          </a:p>
          <a:p>
            <a:pPr marL="228600" indent="-228600">
              <a:defRPr/>
            </a:pPr>
            <a:r>
              <a:rPr lang="ru-RU" sz="1400" b="1" dirty="0">
                <a:latin typeface="Bookman Old Style" pitchFamily="18" charset="0"/>
              </a:rPr>
              <a:t>Без труда не вынешь и рыбку из пруда.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Юлечка\Рабочий стол\ПРЕЗЕНТАЦИИ ИНЕТ\время год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143404" cy="598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500563" y="500063"/>
            <a:ext cx="4286250" cy="7140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ru-RU" sz="1400" b="1" u="sng" dirty="0">
                <a:latin typeface="Bookman Old Style" pitchFamily="18" charset="0"/>
              </a:rPr>
              <a:t>О каком времени года эти загадки: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Утром мы во двор идем-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Листья сыплются дождем,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Под ногами шелестят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И летят, летят, летят </a:t>
            </a:r>
            <a:r>
              <a:rPr lang="ru-RU" sz="1200" b="1" i="1" dirty="0">
                <a:latin typeface="Bookman Old Style" pitchFamily="18" charset="0"/>
              </a:rPr>
              <a:t>(Осень)</a:t>
            </a:r>
          </a:p>
          <a:p>
            <a:pPr marL="514350" indent="-514350"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514350" indent="-514350">
              <a:defRPr/>
            </a:pPr>
            <a:r>
              <a:rPr lang="ru-RU" sz="1400" b="1" i="1" dirty="0">
                <a:latin typeface="Bookman Old Style" pitchFamily="18" charset="0"/>
              </a:rPr>
              <a:t>         </a:t>
            </a:r>
            <a:r>
              <a:rPr lang="ru-RU" sz="1400" b="1" dirty="0">
                <a:latin typeface="Bookman Old Style" pitchFamily="18" charset="0"/>
              </a:rPr>
              <a:t>Меня часто зовут, дожидаются.</a:t>
            </a:r>
          </a:p>
          <a:p>
            <a:pPr marL="514350" indent="-514350">
              <a:defRPr/>
            </a:pPr>
            <a:r>
              <a:rPr lang="ru-RU" sz="1400" b="1" dirty="0">
                <a:latin typeface="Bookman Old Style" pitchFamily="18" charset="0"/>
              </a:rPr>
              <a:t>         А приду – от меня укрываются</a:t>
            </a:r>
          </a:p>
          <a:p>
            <a:pPr marL="514350" indent="-514350">
              <a:defRPr/>
            </a:pPr>
            <a:r>
              <a:rPr lang="ru-RU" sz="1200" b="1" i="1" dirty="0">
                <a:latin typeface="Bookman Old Style" pitchFamily="18" charset="0"/>
              </a:rPr>
              <a:t>                                            (Дождь)</a:t>
            </a:r>
            <a:endParaRPr lang="ru-RU" sz="1400" b="1" i="1" dirty="0">
              <a:latin typeface="Bookman Old Style" pitchFamily="18" charset="0"/>
            </a:endParaRPr>
          </a:p>
          <a:p>
            <a:pPr marL="514350" indent="-514350">
              <a:defRPr/>
            </a:pPr>
            <a:endParaRPr lang="ru-RU" sz="1400" b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Какое время года изображено на картине? – Почему ты так считаешь? </a:t>
            </a: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На улице тепло или холодно, тихо или ветрено, сухо или дождливо?</a:t>
            </a: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Что нужно надевать, когда выходишь на улице в дождь?. Что нужно брать с собой? Ты видишь эти предметы на картинке? Назови их.  </a:t>
            </a:r>
          </a:p>
          <a:p>
            <a:pPr marL="514350" indent="-514350"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defRPr/>
            </a:pPr>
            <a:r>
              <a:rPr lang="ru-RU" sz="1400" b="1" u="sng" dirty="0">
                <a:latin typeface="Bookman Old Style" pitchFamily="18" charset="0"/>
              </a:rPr>
              <a:t>Кого ты видишь на картинке? Какой щенок?</a:t>
            </a:r>
          </a:p>
          <a:p>
            <a:pPr marL="228600" indent="-228600">
              <a:defRPr/>
            </a:pPr>
            <a:r>
              <a:rPr lang="ru-RU" sz="1400" b="1" i="1" dirty="0">
                <a:latin typeface="Bookman Old Style" pitchFamily="18" charset="0"/>
              </a:rPr>
              <a:t>(Маленький, грустный, одинокий, </a:t>
            </a:r>
          </a:p>
          <a:p>
            <a:pPr marL="228600" indent="-228600">
              <a:defRPr/>
            </a:pPr>
            <a:r>
              <a:rPr lang="ru-RU" sz="1400" b="1" i="1" dirty="0">
                <a:latin typeface="Bookman Old Style" pitchFamily="18" charset="0"/>
              </a:rPr>
              <a:t>печальный, больной …) </a:t>
            </a:r>
          </a:p>
          <a:p>
            <a:pPr marL="228600" indent="-228600"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228600" indent="-228600">
              <a:defRPr/>
            </a:pPr>
            <a:r>
              <a:rPr lang="ru-RU" sz="1400" b="1" u="sng" dirty="0">
                <a:latin typeface="Bookman Old Style" pitchFamily="18" charset="0"/>
              </a:rPr>
              <a:t>Что у щенка болит? Как ты догадался?</a:t>
            </a: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/>
            </a:r>
            <a:br>
              <a:rPr lang="ru-RU" sz="1400" b="1" u="sng" dirty="0">
                <a:latin typeface="Bookman Old Style" pitchFamily="18" charset="0"/>
              </a:rPr>
            </a:br>
            <a:r>
              <a:rPr lang="ru-RU" b="1" dirty="0">
                <a:latin typeface="Bookman Old Style" pitchFamily="18" charset="0"/>
              </a:rPr>
              <a:t/>
            </a:r>
            <a:br>
              <a:rPr lang="ru-RU" b="1" dirty="0">
                <a:latin typeface="Bookman Old Style" pitchFamily="18" charset="0"/>
              </a:rPr>
            </a:br>
            <a:endParaRPr lang="ru-RU" b="1" i="1" dirty="0">
              <a:latin typeface="Bookman Old Style" pitchFamily="18" charset="0"/>
            </a:endParaRPr>
          </a:p>
          <a:p>
            <a:pPr>
              <a:defRPr/>
            </a:pPr>
            <a:r>
              <a:rPr lang="ru-RU" b="1" i="1" dirty="0">
                <a:latin typeface="Bookman Old Style" pitchFamily="18" charset="0"/>
              </a:rPr>
              <a:t/>
            </a:r>
            <a:br>
              <a:rPr lang="ru-RU" b="1" i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Что обозначает пословица: </a:t>
            </a:r>
          </a:p>
          <a:p>
            <a:pPr marL="228600" indent="-228600">
              <a:defRPr/>
            </a:pPr>
            <a:r>
              <a:rPr lang="ru-RU" sz="1400" b="1" dirty="0">
                <a:latin typeface="Bookman Old Style" pitchFamily="18" charset="0"/>
              </a:rPr>
              <a:t>Без труда не вынешь и рыбку из пруда.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Юлечка\Рабочий стол\ПРЕЗЕНТАЦИИ ИНЕТ\время год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70086" cy="607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39032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Юлечка\Рабочий стол\ПРЕЗЕНТАЦИИ ИНЕТ\время год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29156" cy="6343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714875" y="428625"/>
            <a:ext cx="4286250" cy="6124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Где сидит зайка?- Это </a:t>
            </a:r>
            <a:r>
              <a:rPr lang="ru-RU" sz="1400" b="1" dirty="0" err="1">
                <a:latin typeface="Bookman Old Style" pitchFamily="18" charset="0"/>
              </a:rPr>
              <a:t>зайкин</a:t>
            </a:r>
            <a:r>
              <a:rPr lang="ru-RU" sz="1400" b="1" dirty="0">
                <a:latin typeface="Bookman Old Style" pitchFamily="18" charset="0"/>
              </a:rPr>
              <a:t> огород, как ты думаешь?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Какое у зайчика настроение? (Он</a:t>
            </a:r>
            <a:r>
              <a:rPr lang="ru-RU" sz="1400" b="1" i="1" dirty="0">
                <a:latin typeface="Bookman Old Style" pitchFamily="18" charset="0"/>
              </a:rPr>
              <a:t> рад, доволен, </a:t>
            </a:r>
            <a:r>
              <a:rPr lang="ru-RU" sz="1400" b="1" dirty="0">
                <a:latin typeface="Bookman Old Style" pitchFamily="18" charset="0"/>
              </a:rPr>
              <a:t>он</a:t>
            </a:r>
            <a:r>
              <a:rPr lang="ru-RU" sz="1400" b="1" i="1" dirty="0">
                <a:latin typeface="Bookman Old Style" pitchFamily="18" charset="0"/>
              </a:rPr>
              <a:t> веселый).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u="sng" dirty="0">
                <a:latin typeface="Bookman Old Style" pitchFamily="18" charset="0"/>
              </a:rPr>
              <a:t>Какие плоды вырастил зайчик?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Само с кулачок,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Красный бочок.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Потрогаешь – гладко,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А откусишь – сладко. </a:t>
            </a:r>
            <a:r>
              <a:rPr lang="ru-RU" sz="1200" b="1" dirty="0">
                <a:latin typeface="Bookman Old Style" pitchFamily="18" charset="0"/>
              </a:rPr>
              <a:t>(</a:t>
            </a:r>
            <a:r>
              <a:rPr lang="ru-RU" sz="1200" b="1" i="1" dirty="0">
                <a:latin typeface="Bookman Old Style" pitchFamily="18" charset="0"/>
              </a:rPr>
              <a:t>Яблоко)</a:t>
            </a:r>
          </a:p>
          <a:p>
            <a:pPr marL="342900" indent="-342900">
              <a:defRPr/>
            </a:pPr>
            <a:r>
              <a:rPr lang="ru-RU" sz="1400" b="1" i="1" dirty="0">
                <a:latin typeface="Bookman Old Style" pitchFamily="18" charset="0"/>
              </a:rPr>
              <a:t>               </a:t>
            </a:r>
            <a:r>
              <a:rPr lang="ru-RU" sz="1400" b="1" dirty="0">
                <a:latin typeface="Bookman Old Style" pitchFamily="18" charset="0"/>
              </a:rPr>
              <a:t>Расту в земле, на грядке я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               Красная, длинная, сладкая   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                                                      </a:t>
            </a:r>
            <a:r>
              <a:rPr lang="ru-RU" sz="1200" b="1" i="1" dirty="0">
                <a:latin typeface="Bookman Old Style" pitchFamily="18" charset="0"/>
              </a:rPr>
              <a:t>(Морковь)</a:t>
            </a:r>
          </a:p>
          <a:p>
            <a:pPr marL="342900" indent="-342900">
              <a:defRPr/>
            </a:pPr>
            <a:endParaRPr lang="ru-RU" sz="1400" b="1" u="sng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В какое время года собирают урожай?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/>
            </a:r>
            <a:br>
              <a:rPr lang="ru-RU" sz="1400" b="1" dirty="0">
                <a:latin typeface="Bookman Old Style" pitchFamily="18" charset="0"/>
              </a:rPr>
            </a:br>
            <a:r>
              <a:rPr lang="ru-RU" sz="1400" b="1" u="sng" dirty="0">
                <a:latin typeface="Bookman Old Style" pitchFamily="18" charset="0"/>
              </a:rPr>
              <a:t>Назови лишнее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яблоко, груша, апельсин, лук; </a:t>
            </a: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капуста, репа, чеснок, слива;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заяц, лиса, еж, слон;</a:t>
            </a: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кошка, лошадь, воробей, собака;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волк, медведь, коза, белка;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1400" b="1" dirty="0">
                <a:latin typeface="Bookman Old Style" pitchFamily="18" charset="0"/>
              </a:rPr>
              <a:t>кролик, корова, комар, свинья.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defRPr/>
            </a:pPr>
            <a:r>
              <a:rPr lang="ru-RU" sz="1400" b="1" u="sng" dirty="0">
                <a:latin typeface="Bookman Old Style" pitchFamily="18" charset="0"/>
              </a:rPr>
              <a:t>Как ты думаешь?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Этот зайчик настоящий или сказочный, 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почему ты так думаешь?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endParaRPr lang="ru-RU" sz="1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Юлечка\Рабочий стол\ПРЕЗЕНТАЦИИ ИНЕТ\время год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57718" cy="621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4857750" y="500063"/>
            <a:ext cx="4286250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</a:rPr>
              <a:t>Кого ты видишь на картинке?</a:t>
            </a:r>
          </a:p>
          <a:p>
            <a:pPr marL="342900" indent="-34290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</a:rPr>
              <a:t>Что делает ежик? – Значит, как его можно назвать? </a:t>
            </a:r>
            <a:r>
              <a:rPr lang="ru-RU" sz="1400" b="1" i="1">
                <a:latin typeface="Bookman Old Style" pitchFamily="18" charset="0"/>
              </a:rPr>
              <a:t>(</a:t>
            </a:r>
            <a:r>
              <a:rPr lang="ru-RU" sz="1200" b="1" i="1">
                <a:latin typeface="Bookman Old Style" pitchFamily="18" charset="0"/>
              </a:rPr>
              <a:t>Грибник).</a:t>
            </a:r>
          </a:p>
          <a:p>
            <a:pPr marL="342900" indent="-34290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</a:rPr>
              <a:t>Какие грибы у ежика в корзине?</a:t>
            </a:r>
          </a:p>
          <a:p>
            <a:pPr marL="342900" indent="-34290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</a:rPr>
              <a:t>Какие несъедобные грибы ты знаешь? Как их называют</a:t>
            </a:r>
            <a:r>
              <a:rPr lang="ru-RU" sz="1200" b="1" i="1">
                <a:latin typeface="Bookman Old Style" pitchFamily="18" charset="0"/>
              </a:rPr>
              <a:t>? (Ядовитые)</a:t>
            </a:r>
          </a:p>
          <a:p>
            <a:pPr marL="342900" indent="-342900">
              <a:buFont typeface="Constantia" pitchFamily="18" charset="0"/>
              <a:buAutoNum type="arabicPeriod"/>
            </a:pPr>
            <a:endParaRPr lang="ru-RU" sz="1400" b="1" i="1">
              <a:latin typeface="Bookman Old Style" pitchFamily="18" charset="0"/>
            </a:endParaRPr>
          </a:p>
          <a:p>
            <a:pPr marL="342900" indent="-342900"/>
            <a:r>
              <a:rPr lang="ru-RU" sz="1400" b="1" u="sng">
                <a:latin typeface="Bookman Old Style" pitchFamily="18" charset="0"/>
              </a:rPr>
              <a:t>Подбери слова-родственники. Назови по-другому: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суп с грибами – </a:t>
            </a:r>
            <a:r>
              <a:rPr lang="ru-RU" sz="1400" b="1" i="1">
                <a:latin typeface="Bookman Old Style" pitchFamily="18" charset="0"/>
              </a:rPr>
              <a:t>(грибной);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теплый летний дожди</a:t>
            </a:r>
            <a:r>
              <a:rPr lang="ru-RU" sz="1400" b="1" i="1">
                <a:latin typeface="Bookman Old Style" pitchFamily="18" charset="0"/>
              </a:rPr>
              <a:t>к – (грибной);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тот, кто собирает грибы</a:t>
            </a:r>
            <a:r>
              <a:rPr lang="ru-RU" sz="1400" b="1" i="1">
                <a:latin typeface="Bookman Old Style" pitchFamily="18" charset="0"/>
              </a:rPr>
              <a:t> – (грибник).</a:t>
            </a:r>
          </a:p>
          <a:p>
            <a:pPr marL="342900" indent="-342900"/>
            <a:endParaRPr lang="ru-RU" sz="1400" b="1" u="sng">
              <a:latin typeface="Bookman Old Style" pitchFamily="18" charset="0"/>
            </a:endParaRPr>
          </a:p>
          <a:p>
            <a:pPr marL="342900" indent="-342900"/>
            <a:r>
              <a:rPr lang="ru-RU" sz="1400" b="1" u="sng">
                <a:latin typeface="Bookman Old Style" pitchFamily="18" charset="0"/>
              </a:rPr>
              <a:t>Назови детенышей: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ежа – </a:t>
            </a:r>
            <a:r>
              <a:rPr lang="ru-RU" sz="1400" b="1" i="1">
                <a:latin typeface="Bookman Old Style" pitchFamily="18" charset="0"/>
              </a:rPr>
              <a:t>(ежата),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медведя –(</a:t>
            </a:r>
            <a:r>
              <a:rPr lang="ru-RU" sz="1400" b="1" i="1">
                <a:latin typeface="Bookman Old Style" pitchFamily="18" charset="0"/>
              </a:rPr>
              <a:t>медвежата),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зайца – </a:t>
            </a:r>
            <a:r>
              <a:rPr lang="ru-RU" sz="1400" b="1" i="1">
                <a:latin typeface="Bookman Old Style" pitchFamily="18" charset="0"/>
              </a:rPr>
              <a:t>(зайчата),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 лошади – (</a:t>
            </a:r>
            <a:r>
              <a:rPr lang="ru-RU" sz="1400" b="1" i="1">
                <a:latin typeface="Bookman Old Style" pitchFamily="18" charset="0"/>
              </a:rPr>
              <a:t>жеребята),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коровы – </a:t>
            </a:r>
            <a:r>
              <a:rPr lang="ru-RU" sz="1400" b="1" i="1">
                <a:latin typeface="Bookman Old Style" pitchFamily="18" charset="0"/>
              </a:rPr>
              <a:t>(телята,;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400" b="1">
                <a:latin typeface="Bookman Old Style" pitchFamily="18" charset="0"/>
              </a:rPr>
              <a:t>у белки – </a:t>
            </a:r>
            <a:r>
              <a:rPr lang="ru-RU" sz="1400" b="1" i="1">
                <a:latin typeface="Bookman Old Style" pitchFamily="18" charset="0"/>
              </a:rPr>
              <a:t>(бельчата).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1400" b="1" i="1">
              <a:latin typeface="Bookman Old Style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1400" b="1" i="1">
              <a:latin typeface="Bookman Old Style" pitchFamily="18" charset="0"/>
            </a:endParaRPr>
          </a:p>
          <a:p>
            <a:pPr marL="342900" indent="-342900"/>
            <a:r>
              <a:rPr lang="ru-RU" sz="1400" b="1" u="sng">
                <a:latin typeface="Bookman Old Style" pitchFamily="18" charset="0"/>
              </a:rPr>
              <a:t>Как ты думаешь?</a:t>
            </a:r>
          </a:p>
          <a:p>
            <a:pPr marL="342900" indent="-342900"/>
            <a:r>
              <a:rPr lang="ru-RU" sz="1400" b="1">
                <a:latin typeface="Bookman Old Style" pitchFamily="18" charset="0"/>
              </a:rPr>
              <a:t>Что люди делают осенью (в саду, в </a:t>
            </a:r>
          </a:p>
          <a:p>
            <a:pPr marL="342900" indent="-342900"/>
            <a:r>
              <a:rPr lang="ru-RU" sz="1400" b="1">
                <a:latin typeface="Bookman Old Style" pitchFamily="18" charset="0"/>
              </a:rPr>
              <a:t>огороде, в поле, в лесу)?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214313" y="214313"/>
            <a:ext cx="8472487" cy="6286500"/>
          </a:xfrm>
        </p:spPr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r>
              <a:rPr lang="ru-RU" sz="1800" b="1" dirty="0" smtClean="0"/>
              <a:t>Автор работы: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ru-RU" sz="1800" b="1" dirty="0" err="1" smtClean="0"/>
              <a:t>Цапкова</a:t>
            </a:r>
            <a:r>
              <a:rPr lang="ru-RU" sz="1800" b="1" dirty="0" smtClean="0"/>
              <a:t> Юлия Анатольевна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ru-RU" sz="1800" b="1" dirty="0" smtClean="0"/>
              <a:t>Воспитатель </a:t>
            </a:r>
            <a:r>
              <a:rPr lang="en-US" sz="1800" b="1" dirty="0" smtClean="0"/>
              <a:t>I</a:t>
            </a:r>
            <a:r>
              <a:rPr lang="ru-RU" sz="1800" b="1" dirty="0" smtClean="0"/>
              <a:t> квалификационной категории, г. Соликамска</a:t>
            </a:r>
          </a:p>
          <a:p>
            <a:pPr marL="514350" indent="-514350" eaLnBrk="1" hangingPunct="1">
              <a:buNone/>
            </a:pPr>
            <a:endParaRPr lang="ru-RU" sz="2000" b="1" dirty="0" smtClean="0"/>
          </a:p>
          <a:p>
            <a:pPr marL="514350" indent="-514350" eaLnBrk="1" hangingPunct="1">
              <a:buNone/>
            </a:pPr>
            <a:endParaRPr lang="ru-RU" sz="2000" b="1" dirty="0" smtClean="0"/>
          </a:p>
          <a:p>
            <a:pPr marL="514350" indent="-514350" eaLnBrk="1" hangingPunct="1">
              <a:buNone/>
            </a:pPr>
            <a:r>
              <a:rPr lang="ru-RU" sz="2000" b="1" dirty="0" smtClean="0"/>
              <a:t>Источники:</a:t>
            </a:r>
          </a:p>
          <a:p>
            <a:pPr marL="514350" indent="-514350" eaLnBrk="1" hangingPunct="1">
              <a:buNone/>
            </a:pPr>
            <a:r>
              <a:rPr lang="ru-RU" sz="1800" b="1" dirty="0" err="1" smtClean="0"/>
              <a:t>Н.Н.Гусарова</a:t>
            </a:r>
            <a:r>
              <a:rPr lang="ru-RU" sz="1800" b="1" dirty="0" smtClean="0"/>
              <a:t> «Беседы по картинке Времена года.» С-П «ДЕТСТВО-ПРЕСС»</a:t>
            </a:r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6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r>
              <a:rPr lang="ru-RU" sz="1800" b="1" dirty="0" smtClean="0"/>
              <a:t>Презентация опубликована на сайте – </a:t>
            </a:r>
            <a:r>
              <a:rPr lang="en-US" sz="1800" b="1" dirty="0" smtClean="0"/>
              <a:t>viki.rdf.ru</a:t>
            </a: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r>
              <a:rPr lang="ru-RU" sz="1600" b="1" dirty="0" smtClean="0"/>
              <a:t>, 2001</a:t>
            </a:r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>
              <a:buFont typeface="Arial" charset="0"/>
              <a:buNone/>
            </a:pPr>
            <a:endParaRPr lang="ru-RU" sz="1800" b="1" dirty="0" smtClean="0"/>
          </a:p>
          <a:p>
            <a:pPr marL="514350" indent="-514350" eaLnBrk="1" hangingPunct="1"/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Юлечка\Рабочий стол\ПРЕЗЕНТАЦИИ ИНЕТ\время год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786346" cy="607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286375" y="500063"/>
            <a:ext cx="3643313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eaLnBrk="0" hangingPunct="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Какое время года нарисовал художник, почему?</a:t>
            </a:r>
          </a:p>
          <a:p>
            <a:pPr marL="342900" indent="-342900" eaLnBrk="0" hangingPunct="0">
              <a:buFont typeface="Constantia" pitchFamily="18" charset="0"/>
              <a:buAutoNum type="arabicPeriod"/>
            </a:pPr>
            <a:endParaRPr lang="ru-RU" sz="1400" b="1"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eaLnBrk="0" hangingPunct="0">
              <a:buFont typeface="Constantia" pitchFamily="18" charset="0"/>
              <a:buAutoNum type="arabicPeriod"/>
            </a:pPr>
            <a:r>
              <a:rPr lang="ru-RU" sz="1400" b="1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Сколько в году зимних месяцев, назови их по порядку.</a:t>
            </a:r>
          </a:p>
          <a:p>
            <a:pPr marL="342900" indent="-342900" eaLnBrk="0" hangingPunct="0"/>
            <a:endParaRPr lang="ru-RU" sz="1400" b="1"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eaLnBrk="0" hangingPunct="0"/>
            <a:endParaRPr lang="ru-RU" sz="900" b="1"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400" b="1" u="sng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Отгадай загадки: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Меня не растили-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Из снега слепили.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Вместо носа ловко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Вставили морковку.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        Глаза – угольки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        Руки – сучки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        Холодная, большая –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         Кто я такая?  </a:t>
            </a:r>
            <a:r>
              <a:rPr lang="ru-RU" sz="1400" b="1" i="1">
                <a:latin typeface="Bookman Old Style" pitchFamily="18" charset="0"/>
                <a:cs typeface="Calibri" pitchFamily="34" charset="0"/>
              </a:rPr>
              <a:t>(</a:t>
            </a:r>
            <a:r>
              <a:rPr lang="ru-RU" sz="1100" b="1" i="1">
                <a:latin typeface="Bookman Old Style" pitchFamily="18" charset="0"/>
                <a:cs typeface="Calibri" pitchFamily="34" charset="0"/>
              </a:rPr>
              <a:t>Снежная баба)</a:t>
            </a:r>
          </a:p>
          <a:p>
            <a:pPr marL="342900" indent="-342900" eaLnBrk="0" hangingPunct="0"/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Зимой на ветке яблоки!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Скорей их собери!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Но вдруг вспорхнули яблоки.</a:t>
            </a:r>
            <a:endParaRPr lang="ru-RU" sz="900" b="1">
              <a:latin typeface="Bookman Old Style" pitchFamily="18" charset="0"/>
            </a:endParaRP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Calibri" pitchFamily="34" charset="0"/>
              </a:rPr>
              <a:t>Ведь это… </a:t>
            </a:r>
            <a:r>
              <a:rPr lang="ru-RU" sz="1400" b="1" i="1">
                <a:latin typeface="Bookman Old Style" pitchFamily="18" charset="0"/>
                <a:cs typeface="Calibri" pitchFamily="34" charset="0"/>
              </a:rPr>
              <a:t>(</a:t>
            </a:r>
            <a:r>
              <a:rPr lang="ru-RU" sz="1200" b="1" i="1">
                <a:latin typeface="Bookman Old Style" pitchFamily="18" charset="0"/>
                <a:cs typeface="Calibri" pitchFamily="34" charset="0"/>
              </a:rPr>
              <a:t>Снегири)</a:t>
            </a:r>
          </a:p>
          <a:p>
            <a:pPr marL="342900" indent="-342900" eaLnBrk="0" hangingPunct="0"/>
            <a:endParaRPr lang="ru-RU" sz="1200" b="1" i="1">
              <a:latin typeface="Bookman Old Style" pitchFamily="18" charset="0"/>
              <a:cs typeface="Times New Roman" pitchFamily="18" charset="0"/>
            </a:endParaRPr>
          </a:p>
          <a:p>
            <a:pPr marL="342900" indent="-342900" eaLnBrk="0" hangingPunct="0"/>
            <a:endParaRPr lang="ru-RU" sz="1200" b="1" i="1">
              <a:latin typeface="Bookman Old Style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ru-RU" sz="1400" b="1" u="sng">
                <a:latin typeface="Bookman Old Style" pitchFamily="18" charset="0"/>
                <a:cs typeface="Times New Roman" pitchFamily="18" charset="0"/>
              </a:rPr>
              <a:t>Проговори  чистоговорку.</a:t>
            </a:r>
          </a:p>
          <a:p>
            <a:pPr marL="342900" indent="-342900" eaLnBrk="0" hangingPunct="0"/>
            <a:r>
              <a:rPr lang="ru-RU" sz="1400" b="1">
                <a:latin typeface="Bookman Old Style" pitchFamily="18" charset="0"/>
                <a:cs typeface="Times New Roman" pitchFamily="18" charset="0"/>
              </a:rPr>
              <a:t>Ри-ри-ри- на ветках снегири</a:t>
            </a:r>
            <a:endParaRPr lang="ru-RU" sz="1400" b="1">
              <a:latin typeface="Bookman Old Style" pitchFamily="18" charset="0"/>
            </a:endParaRPr>
          </a:p>
          <a:p>
            <a:pPr marL="342900" indent="-342900"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Юлечка\Рабочий стол\ПРЕЗЕНТАЦИИ ИНЕТ\время г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6984776" cy="600079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68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5357813" y="285750"/>
            <a:ext cx="3643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endParaRPr lang="ru-RU" sz="1600" b="1" dirty="0">
              <a:latin typeface="Bookman Old Style" pitchFamily="18" charset="0"/>
            </a:endParaRPr>
          </a:p>
          <a:p>
            <a:pPr marL="514350" indent="-514350"/>
            <a:r>
              <a:rPr lang="ru-RU" sz="1400" b="1" u="sng" dirty="0" smtClean="0">
                <a:latin typeface="Bookman Old Style" pitchFamily="18" charset="0"/>
              </a:rPr>
              <a:t>Отгадай, кто это: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Шапочка черная,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Кофточка желтая.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Шустрая певичка –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Птичка </a:t>
            </a:r>
            <a:r>
              <a:rPr lang="ru-RU" sz="1400" b="1" i="1" dirty="0" smtClean="0">
                <a:latin typeface="Bookman Old Style" pitchFamily="18" charset="0"/>
              </a:rPr>
              <a:t>…  </a:t>
            </a:r>
            <a:r>
              <a:rPr lang="ru-RU" sz="1200" b="1" i="1" dirty="0" smtClean="0">
                <a:latin typeface="Bookman Old Style" pitchFamily="18" charset="0"/>
              </a:rPr>
              <a:t>(Синичка)</a:t>
            </a:r>
          </a:p>
          <a:p>
            <a:pPr marL="514350" indent="-514350"/>
            <a:endParaRPr lang="ru-RU" sz="1200" b="1" i="1" dirty="0" smtClean="0">
              <a:latin typeface="Bookman Old Style" pitchFamily="18" charset="0"/>
            </a:endParaRPr>
          </a:p>
          <a:p>
            <a:pPr marL="514350" indent="-514350"/>
            <a:endParaRPr lang="ru-RU" sz="1400" b="1" i="1" dirty="0" smtClean="0">
              <a:latin typeface="Bookman Old Style" pitchFamily="18" charset="0"/>
            </a:endParaRPr>
          </a:p>
          <a:p>
            <a:pPr marL="514350" indent="-514350">
              <a:buFont typeface="Constantia" pitchFamily="18" charset="0"/>
              <a:buAutoNum type="arabicPeriod"/>
            </a:pPr>
            <a:r>
              <a:rPr lang="ru-RU" sz="1400" b="1" dirty="0" smtClean="0">
                <a:latin typeface="Bookman Old Style" pitchFamily="18" charset="0"/>
              </a:rPr>
              <a:t>Почему синичка зимой не улетела в  жаркие страны?</a:t>
            </a:r>
          </a:p>
          <a:p>
            <a:pPr marL="514350" indent="-514350">
              <a:buFont typeface="Constantia" pitchFamily="18" charset="0"/>
              <a:buAutoNum type="arabicPeriod"/>
            </a:pPr>
            <a:r>
              <a:rPr lang="ru-RU" sz="1400" b="1" dirty="0" smtClean="0">
                <a:latin typeface="Bookman Old Style" pitchFamily="18" charset="0"/>
              </a:rPr>
              <a:t>Зачем синичка прилетела на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         дерево?  Назови его?                 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3.      Что висит на нем?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4.      Кто принес в кормушку еду?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5.      Что едят синички?</a:t>
            </a:r>
          </a:p>
          <a:p>
            <a:pPr marL="514350" indent="-514350"/>
            <a:endParaRPr lang="ru-RU" sz="1400" b="1" dirty="0" smtClean="0">
              <a:latin typeface="Bookman Old Style" pitchFamily="18" charset="0"/>
            </a:endParaRPr>
          </a:p>
          <a:p>
            <a:pPr marL="514350" indent="-514350"/>
            <a:endParaRPr lang="ru-RU" sz="1400" b="1" dirty="0" smtClean="0">
              <a:latin typeface="Bookman Old Style" pitchFamily="18" charset="0"/>
            </a:endParaRPr>
          </a:p>
          <a:p>
            <a:pPr marL="514350" indent="-514350"/>
            <a:endParaRPr lang="ru-RU" sz="1400" b="1" dirty="0" smtClean="0">
              <a:latin typeface="Bookman Old Style" pitchFamily="18" charset="0"/>
            </a:endParaRPr>
          </a:p>
          <a:p>
            <a:pPr marL="514350" indent="-514350"/>
            <a:r>
              <a:rPr lang="ru-RU" sz="1400" b="1" u="sng" dirty="0" smtClean="0">
                <a:latin typeface="Bookman Old Style" pitchFamily="18" charset="0"/>
              </a:rPr>
              <a:t>Прочитай скороговорку 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Ждут птицы у кормушки</a:t>
            </a:r>
          </a:p>
          <a:p>
            <a:pPr marL="514350" indent="-514350"/>
            <a:r>
              <a:rPr lang="ru-RU" sz="1400" b="1" dirty="0" err="1" smtClean="0">
                <a:latin typeface="Bookman Old Style" pitchFamily="18" charset="0"/>
              </a:rPr>
              <a:t>кормешки</a:t>
            </a:r>
            <a:r>
              <a:rPr lang="ru-RU" sz="1400" b="1" dirty="0" smtClean="0">
                <a:latin typeface="Bookman Old Style" pitchFamily="18" charset="0"/>
              </a:rPr>
              <a:t>. 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Принес им </a:t>
            </a:r>
            <a:r>
              <a:rPr lang="ru-RU" sz="1400" b="1" dirty="0" err="1" smtClean="0">
                <a:latin typeface="Bookman Old Style" pitchFamily="18" charset="0"/>
              </a:rPr>
              <a:t>Маркушка</a:t>
            </a:r>
            <a:r>
              <a:rPr lang="ru-RU" sz="1400" b="1" dirty="0" smtClean="0">
                <a:latin typeface="Bookman Old Style" pitchFamily="18" charset="0"/>
              </a:rPr>
              <a:t> в кармашке</a:t>
            </a:r>
          </a:p>
          <a:p>
            <a:pPr marL="514350" indent="-514350"/>
            <a:r>
              <a:rPr lang="ru-RU" sz="1400" b="1" dirty="0" smtClean="0">
                <a:latin typeface="Bookman Old Style" pitchFamily="18" charset="0"/>
              </a:rPr>
              <a:t>морошки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3076" name="Picture 4" descr="C:\Documents and Settings\Юлечка\Рабочий стол\ПРЕЗЕНТАЦИИ ИНЕТ\время года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1" y="428604"/>
            <a:ext cx="4572033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C:\Documents and Settings\Юлечка\Рабочий стол\ПРЕЗЕНТАЦИИ ИНЕТ\время год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572033" cy="600079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Юлечка\Рабочий стол\ПРЕЗЕНТАЦИИ ИНЕТ\время год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022014" cy="6418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579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Юлечка\Рабочий стол\ПРЕЗЕНТАЦИИ ИНЕТ\время год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714908" cy="6418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5357813" y="357188"/>
            <a:ext cx="3571875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Отгадай, что это</a:t>
            </a:r>
            <a:r>
              <a:rPr lang="ru-RU" sz="1400" b="1" i="1" dirty="0">
                <a:latin typeface="Bookman Old Style" pitchFamily="18" charset="0"/>
              </a:rPr>
              <a:t>: 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Все лето стояли,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Зимы ожидали.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Дождались поры –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помчались с горы. </a:t>
            </a:r>
            <a:r>
              <a:rPr lang="ru-RU" sz="1200" b="1" i="1" dirty="0">
                <a:latin typeface="Bookman Old Style" pitchFamily="18" charset="0"/>
              </a:rPr>
              <a:t>(Сани)</a:t>
            </a:r>
          </a:p>
          <a:p>
            <a:pPr>
              <a:defRPr/>
            </a:pPr>
            <a:endParaRPr lang="ru-RU" sz="1200" b="1" i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i="1" dirty="0">
              <a:latin typeface="Bookman Old Style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b="1" dirty="0">
                <a:latin typeface="Bookman Old Style" pitchFamily="18" charset="0"/>
              </a:rPr>
              <a:t>А как по другому можно назвать сани? </a:t>
            </a:r>
          </a:p>
          <a:p>
            <a:pPr marL="342900" indent="-342900">
              <a:defRPr/>
            </a:pPr>
            <a:r>
              <a:rPr lang="ru-RU" sz="1200" b="1" dirty="0">
                <a:latin typeface="Bookman Old Style" pitchFamily="18" charset="0"/>
              </a:rPr>
              <a:t>     (</a:t>
            </a:r>
            <a:r>
              <a:rPr lang="ru-RU" sz="1200" b="1" i="1" dirty="0">
                <a:latin typeface="Bookman Old Style" pitchFamily="18" charset="0"/>
              </a:rPr>
              <a:t>Салазки, саночки, </a:t>
            </a:r>
            <a:r>
              <a:rPr lang="ru-RU" sz="1200" b="1" i="1" dirty="0" err="1">
                <a:latin typeface="Bookman Old Style" pitchFamily="18" charset="0"/>
              </a:rPr>
              <a:t>каталочки</a:t>
            </a:r>
            <a:r>
              <a:rPr lang="ru-RU" sz="1200" b="1" i="1" dirty="0">
                <a:latin typeface="Bookman Old Style" pitchFamily="18" charset="0"/>
              </a:rPr>
              <a:t>)</a:t>
            </a:r>
          </a:p>
          <a:p>
            <a:pPr marL="342900" indent="-342900">
              <a:defRPr/>
            </a:pPr>
            <a:r>
              <a:rPr lang="ru-RU" sz="1400" b="1" i="1" dirty="0">
                <a:latin typeface="Bookman Old Style" pitchFamily="18" charset="0"/>
              </a:rPr>
              <a:t>2. </a:t>
            </a:r>
            <a:r>
              <a:rPr lang="ru-RU" sz="1400" b="1" dirty="0">
                <a:latin typeface="Bookman Old Style" pitchFamily="18" charset="0"/>
              </a:rPr>
              <a:t> А из каких частей состоят сани? </a:t>
            </a:r>
          </a:p>
          <a:p>
            <a:pPr marL="342900" indent="-342900">
              <a:defRPr/>
            </a:pPr>
            <a:r>
              <a:rPr lang="ru-RU" sz="1400" b="1" i="1" dirty="0">
                <a:latin typeface="Bookman Old Style" pitchFamily="18" charset="0"/>
              </a:rPr>
              <a:t>      (</a:t>
            </a:r>
            <a:r>
              <a:rPr lang="ru-RU" sz="1200" b="1" i="1" dirty="0">
                <a:latin typeface="Bookman Old Style" pitchFamily="18" charset="0"/>
              </a:rPr>
              <a:t>Сиденье, полозья, иногда спинка)</a:t>
            </a:r>
          </a:p>
          <a:p>
            <a:pPr marL="342900" indent="-342900">
              <a:defRPr/>
            </a:pPr>
            <a:r>
              <a:rPr lang="ru-RU" sz="1200" b="1" i="1" dirty="0">
                <a:latin typeface="Bookman Old Style" pitchFamily="18" charset="0"/>
              </a:rPr>
              <a:t>3.  </a:t>
            </a:r>
            <a:r>
              <a:rPr lang="ru-RU" sz="1400" b="1" dirty="0">
                <a:latin typeface="Bookman Old Style" pitchFamily="18" charset="0"/>
              </a:rPr>
              <a:t>Кого ты видишь на картинке?</a:t>
            </a:r>
          </a:p>
          <a:p>
            <a:pPr marL="342900" indent="-342900">
              <a:defRPr/>
            </a:pPr>
            <a:r>
              <a:rPr lang="ru-RU" sz="1400" b="1" dirty="0">
                <a:latin typeface="Bookman Old Style" pitchFamily="18" charset="0"/>
              </a:rPr>
              <a:t>4. Какое развлечение придумали веселые Щенки?</a:t>
            </a:r>
          </a:p>
          <a:p>
            <a:pPr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Объясни пословицу: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 Любишь кататься – 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люби и саночки возить.</a:t>
            </a:r>
          </a:p>
          <a:p>
            <a:pPr>
              <a:defRPr/>
            </a:pPr>
            <a:endParaRPr lang="ru-RU" sz="1400" b="1" dirty="0">
              <a:latin typeface="Bookman Old Style" pitchFamily="18" charset="0"/>
            </a:endParaRPr>
          </a:p>
          <a:p>
            <a:pPr>
              <a:defRPr/>
            </a:pPr>
            <a:r>
              <a:rPr lang="ru-RU" sz="1400" b="1" u="sng" dirty="0">
                <a:latin typeface="Bookman Old Style" pitchFamily="18" charset="0"/>
              </a:rPr>
              <a:t>Скажи наоборот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быстро – </a:t>
            </a:r>
            <a:r>
              <a:rPr lang="ru-RU" sz="1200" b="1" i="1" dirty="0">
                <a:latin typeface="Bookman Old Style" pitchFamily="18" charset="0"/>
              </a:rPr>
              <a:t>(медленно),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легко  </a:t>
            </a:r>
            <a:r>
              <a:rPr lang="ru-RU" sz="1200" b="1" i="1" dirty="0">
                <a:latin typeface="Bookman Old Style" pitchFamily="18" charset="0"/>
              </a:rPr>
              <a:t>-     (тяжело)</a:t>
            </a:r>
          </a:p>
          <a:p>
            <a:pPr>
              <a:defRPr/>
            </a:pPr>
            <a:r>
              <a:rPr lang="ru-RU" sz="1400" b="1" i="1" dirty="0">
                <a:latin typeface="Bookman Old Style" pitchFamily="18" charset="0"/>
              </a:rPr>
              <a:t>в</a:t>
            </a:r>
            <a:r>
              <a:rPr lang="ru-RU" sz="1400" b="1" dirty="0">
                <a:latin typeface="Bookman Old Style" pitchFamily="18" charset="0"/>
              </a:rPr>
              <a:t>есело</a:t>
            </a:r>
            <a:r>
              <a:rPr lang="ru-RU" sz="1200" b="1" i="1" dirty="0">
                <a:latin typeface="Bookman Old Style" pitchFamily="18" charset="0"/>
              </a:rPr>
              <a:t> – (грустно)</a:t>
            </a:r>
          </a:p>
          <a:p>
            <a:pPr>
              <a:defRPr/>
            </a:pPr>
            <a:r>
              <a:rPr lang="ru-RU" sz="1400" b="1" dirty="0">
                <a:latin typeface="Bookman Old Style" pitchFamily="18" charset="0"/>
              </a:rPr>
              <a:t>далеко </a:t>
            </a:r>
            <a:r>
              <a:rPr lang="ru-RU" sz="1200" b="1" i="1" dirty="0">
                <a:latin typeface="Bookman Old Style" pitchFamily="18" charset="0"/>
              </a:rPr>
              <a:t> - (грустно)</a:t>
            </a:r>
            <a:endParaRPr lang="ru-RU" sz="1200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-6394"/>
            <a:ext cx="7488832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4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Юлечка\Рабочий стол\ПРЕЗЕНТАЦИИ ИНЕТ\время год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500594" cy="6251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5143500" y="357188"/>
            <a:ext cx="3786188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Bookman Old Style" pitchFamily="18" charset="0"/>
              </a:rPr>
              <a:t>Какое время года ты видишь за окном?</a:t>
            </a:r>
          </a:p>
          <a:p>
            <a:r>
              <a:rPr lang="ru-RU" sz="1400" b="1">
                <a:latin typeface="Bookman Old Style" pitchFamily="18" charset="0"/>
              </a:rPr>
              <a:t/>
            </a:r>
            <a:br>
              <a:rPr lang="ru-RU" sz="1400" b="1">
                <a:latin typeface="Bookman Old Style" pitchFamily="18" charset="0"/>
              </a:rPr>
            </a:br>
            <a:r>
              <a:rPr lang="ru-RU" sz="1400" b="1" u="sng">
                <a:latin typeface="Bookman Old Style" pitchFamily="18" charset="0"/>
              </a:rPr>
              <a:t>Отгадай загадки: </a:t>
            </a:r>
          </a:p>
          <a:p>
            <a:r>
              <a:rPr lang="ru-RU" sz="1400" b="1">
                <a:latin typeface="Bookman Old Style" pitchFamily="18" charset="0"/>
              </a:rPr>
              <a:t>Белые овечки бегают по свечке. (</a:t>
            </a:r>
            <a:r>
              <a:rPr lang="ru-RU" sz="1200" b="1" i="1">
                <a:latin typeface="Bookman Old Style" pitchFamily="18" charset="0"/>
              </a:rPr>
              <a:t>Верба в сережках) </a:t>
            </a:r>
          </a:p>
          <a:p>
            <a:endParaRPr lang="ru-RU" sz="1400" b="1" i="1">
              <a:latin typeface="Bookman Old Style" pitchFamily="18" charset="0"/>
            </a:endParaRPr>
          </a:p>
          <a:p>
            <a:r>
              <a:rPr lang="ru-RU" sz="1400" b="1">
                <a:latin typeface="Bookman Old Style" pitchFamily="18" charset="0"/>
              </a:rPr>
              <a:t>А у нас под крышей</a:t>
            </a:r>
          </a:p>
          <a:p>
            <a:r>
              <a:rPr lang="ru-RU" sz="1400" b="1">
                <a:latin typeface="Bookman Old Style" pitchFamily="18" charset="0"/>
              </a:rPr>
              <a:t>Белый гвоздь висит. </a:t>
            </a:r>
          </a:p>
          <a:p>
            <a:r>
              <a:rPr lang="ru-RU" sz="1400" b="1">
                <a:latin typeface="Bookman Old Style" pitchFamily="18" charset="0"/>
              </a:rPr>
              <a:t>Солнце  взойдет – </a:t>
            </a:r>
          </a:p>
          <a:p>
            <a:r>
              <a:rPr lang="ru-RU" sz="1400" b="1">
                <a:latin typeface="Bookman Old Style" pitchFamily="18" charset="0"/>
              </a:rPr>
              <a:t>Гвоздь упадет</a:t>
            </a:r>
            <a:r>
              <a:rPr lang="ru-RU" sz="1400" b="1" i="1">
                <a:latin typeface="Bookman Old Style" pitchFamily="18" charset="0"/>
              </a:rPr>
              <a:t>. (</a:t>
            </a:r>
            <a:r>
              <a:rPr lang="ru-RU" sz="1200" b="1" i="1">
                <a:latin typeface="Bookman Old Style" pitchFamily="18" charset="0"/>
              </a:rPr>
              <a:t>Сосулька)</a:t>
            </a:r>
          </a:p>
          <a:p>
            <a:endParaRPr lang="ru-RU" sz="1200" b="1">
              <a:latin typeface="Bookman Old Style" pitchFamily="18" charset="0"/>
            </a:endParaRPr>
          </a:p>
          <a:p>
            <a:r>
              <a:rPr lang="ru-RU" sz="1400" b="1">
                <a:latin typeface="Bookman Old Style" pitchFamily="18" charset="0"/>
              </a:rPr>
              <a:t>На шесте - дворец, во дворце – певе</a:t>
            </a:r>
            <a:r>
              <a:rPr lang="ru-RU" sz="1400" b="1" i="1">
                <a:latin typeface="Bookman Old Style" pitchFamily="18" charset="0"/>
              </a:rPr>
              <a:t>ц.   </a:t>
            </a:r>
            <a:r>
              <a:rPr lang="ru-RU" sz="1200" b="1">
                <a:latin typeface="Bookman Old Style" pitchFamily="18" charset="0"/>
              </a:rPr>
              <a:t>(</a:t>
            </a:r>
            <a:r>
              <a:rPr lang="ru-RU" sz="1200" b="1" i="1">
                <a:latin typeface="Bookman Old Style" pitchFamily="18" charset="0"/>
              </a:rPr>
              <a:t>Скворечник, скворец)</a:t>
            </a:r>
            <a:r>
              <a:rPr lang="ru-RU" sz="1200" b="1">
                <a:latin typeface="Bookman Old Style" pitchFamily="18" charset="0"/>
              </a:rPr>
              <a:t/>
            </a:r>
            <a:br>
              <a:rPr lang="ru-RU" sz="1200" b="1">
                <a:latin typeface="Bookman Old Style" pitchFamily="18" charset="0"/>
              </a:rPr>
            </a:br>
            <a:endParaRPr lang="ru-RU" sz="1200" b="1" i="1">
              <a:latin typeface="Bookman Old Style" pitchFamily="18" charset="0"/>
            </a:endParaRPr>
          </a:p>
          <a:p>
            <a:r>
              <a:rPr lang="ru-RU" sz="1400" b="1" i="1">
                <a:latin typeface="Bookman Old Style" pitchFamily="18" charset="0"/>
              </a:rPr>
              <a:t/>
            </a:r>
            <a:br>
              <a:rPr lang="ru-RU" sz="1400" b="1" i="1">
                <a:latin typeface="Bookman Old Style" pitchFamily="18" charset="0"/>
              </a:rPr>
            </a:br>
            <a:r>
              <a:rPr lang="ru-RU" sz="1400" b="1" u="sng">
                <a:latin typeface="Bookman Old Style" pitchFamily="18" charset="0"/>
              </a:rPr>
              <a:t>Назови домики разных животных: </a:t>
            </a:r>
          </a:p>
          <a:p>
            <a:r>
              <a:rPr lang="ru-RU" sz="1400" b="1">
                <a:latin typeface="Bookman Old Style" pitchFamily="18" charset="0"/>
              </a:rPr>
              <a:t>у птицы – </a:t>
            </a:r>
            <a:r>
              <a:rPr lang="ru-RU" sz="1200" b="1">
                <a:latin typeface="Bookman Old Style" pitchFamily="18" charset="0"/>
              </a:rPr>
              <a:t>(</a:t>
            </a:r>
            <a:r>
              <a:rPr lang="ru-RU" sz="1200" b="1" i="1">
                <a:latin typeface="Bookman Old Style" pitchFamily="18" charset="0"/>
              </a:rPr>
              <a:t>гнездо),</a:t>
            </a:r>
          </a:p>
          <a:p>
            <a:r>
              <a:rPr lang="ru-RU" sz="1400" b="1">
                <a:latin typeface="Bookman Old Style" pitchFamily="18" charset="0"/>
              </a:rPr>
              <a:t>у лисы – </a:t>
            </a:r>
            <a:r>
              <a:rPr lang="ru-RU" sz="1200" b="1">
                <a:latin typeface="Bookman Old Style" pitchFamily="18" charset="0"/>
              </a:rPr>
              <a:t>(</a:t>
            </a:r>
            <a:r>
              <a:rPr lang="ru-RU" sz="1200" b="1" i="1">
                <a:latin typeface="Bookman Old Style" pitchFamily="18" charset="0"/>
              </a:rPr>
              <a:t>нора), </a:t>
            </a:r>
          </a:p>
          <a:p>
            <a:r>
              <a:rPr lang="ru-RU" sz="1400" b="1">
                <a:latin typeface="Bookman Old Style" pitchFamily="18" charset="0"/>
              </a:rPr>
              <a:t>у волка – </a:t>
            </a:r>
            <a:r>
              <a:rPr lang="ru-RU" sz="1200" b="1" i="1">
                <a:latin typeface="Bookman Old Style" pitchFamily="18" charset="0"/>
              </a:rPr>
              <a:t>(логово), </a:t>
            </a:r>
          </a:p>
          <a:p>
            <a:r>
              <a:rPr lang="ru-RU" sz="1400" b="1">
                <a:latin typeface="Bookman Old Style" pitchFamily="18" charset="0"/>
              </a:rPr>
              <a:t>у медведя – </a:t>
            </a:r>
            <a:r>
              <a:rPr lang="ru-RU" sz="1200" b="1" i="1">
                <a:latin typeface="Bookman Old Style" pitchFamily="18" charset="0"/>
              </a:rPr>
              <a:t>(берлога)</a:t>
            </a:r>
          </a:p>
          <a:p>
            <a:endParaRPr lang="ru-RU" sz="1400" b="1" i="1">
              <a:latin typeface="Bookman Old Style" pitchFamily="18" charset="0"/>
            </a:endParaRPr>
          </a:p>
          <a:p>
            <a:endParaRPr lang="ru-RU" sz="1400" b="1" i="1">
              <a:latin typeface="Bookman Old Style" pitchFamily="18" charset="0"/>
            </a:endParaRPr>
          </a:p>
          <a:p>
            <a:r>
              <a:rPr lang="ru-RU" sz="1400" b="1" u="sng">
                <a:latin typeface="Bookman Old Style" pitchFamily="18" charset="0"/>
              </a:rPr>
              <a:t>Назови птенчиков:</a:t>
            </a:r>
          </a:p>
          <a:p>
            <a:r>
              <a:rPr lang="ru-RU" sz="1400" b="1">
                <a:latin typeface="Bookman Old Style" pitchFamily="18" charset="0"/>
              </a:rPr>
              <a:t>у вороны – (</a:t>
            </a:r>
            <a:r>
              <a:rPr lang="ru-RU" sz="1200" b="1">
                <a:latin typeface="Bookman Old Style" pitchFamily="18" charset="0"/>
              </a:rPr>
              <a:t>воронята)</a:t>
            </a:r>
          </a:p>
          <a:p>
            <a:r>
              <a:rPr lang="ru-RU" sz="1400" b="1">
                <a:latin typeface="Bookman Old Style" pitchFamily="18" charset="0"/>
              </a:rPr>
              <a:t>у галки – (</a:t>
            </a:r>
            <a:r>
              <a:rPr lang="ru-RU" sz="1200" b="1">
                <a:latin typeface="Bookman Old Style" pitchFamily="18" charset="0"/>
              </a:rPr>
              <a:t>галчата)</a:t>
            </a:r>
          </a:p>
          <a:p>
            <a:r>
              <a:rPr lang="ru-RU" sz="1400" b="1">
                <a:latin typeface="Bookman Old Style" pitchFamily="18" charset="0"/>
              </a:rPr>
              <a:t>у воробья – </a:t>
            </a:r>
            <a:r>
              <a:rPr lang="ru-RU" sz="1200" b="1">
                <a:latin typeface="Bookman Old Style" pitchFamily="18" charset="0"/>
              </a:rPr>
              <a:t>(воробьята)</a:t>
            </a:r>
          </a:p>
          <a:p>
            <a:r>
              <a:rPr lang="ru-RU" sz="1400" b="1">
                <a:latin typeface="Bookman Old Style" pitchFamily="18" charset="0"/>
              </a:rPr>
              <a:t>у грача – </a:t>
            </a:r>
            <a:r>
              <a:rPr lang="ru-RU" sz="1200" b="1">
                <a:latin typeface="Bookman Old Style" pitchFamily="18" charset="0"/>
              </a:rPr>
              <a:t>(грачата)</a:t>
            </a:r>
            <a:endParaRPr lang="ru-RU" sz="12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1148</Words>
  <Application>Microsoft Office PowerPoint</Application>
  <PresentationFormat>Экран (4:3)</PresentationFormat>
  <Paragraphs>306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Bookman Old Style</vt:lpstr>
      <vt:lpstr>Calibri</vt:lpstr>
      <vt:lpstr>Constantia</vt:lpstr>
      <vt:lpstr>Times New Roman</vt:lpstr>
      <vt:lpstr>Wingdings</vt:lpstr>
      <vt:lpstr>Тема Office</vt:lpstr>
      <vt:lpstr>   ИГРА - БЕСЕДА  «ИНТЕРЕСНО,  А ЧТО ТЫ СКАЖЕШЬ?»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Tycoon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225-0</cp:lastModifiedBy>
  <cp:revision>183</cp:revision>
  <cp:lastPrinted>2015-12-03T03:37:52Z</cp:lastPrinted>
  <dcterms:created xsi:type="dcterms:W3CDTF">2009-03-28T10:49:24Z</dcterms:created>
  <dcterms:modified xsi:type="dcterms:W3CDTF">2015-12-03T03:38:04Z</dcterms:modified>
</cp:coreProperties>
</file>