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327" r:id="rId8"/>
    <p:sldId id="261" r:id="rId9"/>
    <p:sldId id="275" r:id="rId10"/>
    <p:sldId id="262" r:id="rId11"/>
    <p:sldId id="263" r:id="rId12"/>
    <p:sldId id="328" r:id="rId13"/>
    <p:sldId id="264" r:id="rId14"/>
    <p:sldId id="276" r:id="rId15"/>
    <p:sldId id="266" r:id="rId16"/>
    <p:sldId id="277" r:id="rId17"/>
    <p:sldId id="304" r:id="rId18"/>
    <p:sldId id="278" r:id="rId19"/>
    <p:sldId id="307" r:id="rId20"/>
    <p:sldId id="282" r:id="rId21"/>
    <p:sldId id="311" r:id="rId22"/>
    <p:sldId id="312" r:id="rId23"/>
    <p:sldId id="281" r:id="rId24"/>
    <p:sldId id="274" r:id="rId25"/>
    <p:sldId id="329" r:id="rId26"/>
    <p:sldId id="326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14592" cy="1226567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       </a:t>
            </a:r>
            <a:br>
              <a:rPr lang="ru-RU" sz="6000" b="1" dirty="0" smtClean="0"/>
            </a:br>
            <a:r>
              <a:rPr lang="ru-RU" sz="6000" b="1" dirty="0" smtClean="0"/>
              <a:t> </a:t>
            </a:r>
            <a:r>
              <a:rPr lang="ru-RU" sz="6000" b="1" dirty="0" smtClean="0"/>
              <a:t>Мини-проект            </a:t>
            </a:r>
            <a:r>
              <a:rPr lang="ru-RU" sz="6000" b="1" dirty="0" smtClean="0"/>
              <a:t>«Внимание!</a:t>
            </a:r>
            <a:br>
              <a:rPr lang="ru-RU" sz="6000" b="1" dirty="0" smtClean="0"/>
            </a:br>
            <a:r>
              <a:rPr lang="ru-RU" sz="6000" b="1" dirty="0" smtClean="0"/>
              <a:t>       Снимается </a:t>
            </a:r>
            <a:r>
              <a:rPr lang="ru-RU" sz="6000" b="1" dirty="0" smtClean="0"/>
              <a:t>    кино</a:t>
            </a:r>
            <a:r>
              <a:rPr lang="ru-RU" sz="6000" b="1" dirty="0" smtClean="0"/>
              <a:t>!!!»</a:t>
            </a:r>
            <a:r>
              <a:rPr lang="en-US" sz="6000" b="1" dirty="0" smtClean="0"/>
              <a:t>         </a:t>
            </a:r>
            <a:endParaRPr lang="ru-RU" sz="60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75856" y="3429000"/>
            <a:ext cx="497693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1255607491-289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2202180" cy="3870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7525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100" b="1" dirty="0" smtClean="0"/>
              <a:t>    Задачи:</a:t>
            </a:r>
            <a:endParaRPr lang="ru-RU" sz="4100" dirty="0" smtClean="0"/>
          </a:p>
          <a:p>
            <a:pPr>
              <a:buNone/>
            </a:pPr>
            <a:r>
              <a:rPr lang="ru-RU" sz="2800" dirty="0" smtClean="0"/>
              <a:t>    1.Формирование познавательного интереса детей старшего возраста к русским народным сказкам .</a:t>
            </a:r>
          </a:p>
          <a:p>
            <a:pPr>
              <a:buNone/>
            </a:pPr>
            <a:r>
              <a:rPr lang="ru-RU" sz="2800" dirty="0" smtClean="0"/>
              <a:t>    2.Расширение представлений о труде, профессиях взрослых. Знакомство с новыми профессиями: режиссер, оператор, корреспондент, репортер.</a:t>
            </a:r>
          </a:p>
          <a:p>
            <a:pPr>
              <a:buNone/>
            </a:pPr>
            <a:r>
              <a:rPr lang="ru-RU" sz="2800" dirty="0" smtClean="0"/>
              <a:t>    3.Реализация творческого потенциала (возможность побывать в роли сценаристов, режиссёров и актёров).</a:t>
            </a:r>
          </a:p>
          <a:p>
            <a:pPr>
              <a:buNone/>
            </a:pPr>
            <a:r>
              <a:rPr lang="ru-RU" sz="2800" dirty="0" smtClean="0"/>
              <a:t>    4. Продолжать знакомить детей с мордовскими народными традициями и обычаями, расширять представления о предметах быта, одежде, пище мордовского народа.</a:t>
            </a:r>
          </a:p>
          <a:p>
            <a:endParaRPr lang="ru-RU" sz="2800" dirty="0" smtClean="0"/>
          </a:p>
          <a:p>
            <a:pPr algn="just">
              <a:buNone/>
            </a:pP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11560" y="1124745"/>
            <a:ext cx="8075240" cy="482453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400" dirty="0" smtClean="0"/>
              <a:t>5.Развитие коммуникативных способностей детей. </a:t>
            </a:r>
          </a:p>
          <a:p>
            <a:pPr>
              <a:buNone/>
            </a:pPr>
            <a:r>
              <a:rPr lang="ru-RU" sz="5400" dirty="0" smtClean="0"/>
              <a:t>6.Решение речевых задач: умение формулировать вопросы, вести диалог. Расширять словарный </a:t>
            </a:r>
            <a:r>
              <a:rPr lang="ru-RU" sz="5400" dirty="0" smtClean="0"/>
              <a:t>запас: микрофон</a:t>
            </a:r>
            <a:r>
              <a:rPr lang="ru-RU" sz="5400" dirty="0" smtClean="0"/>
              <a:t>, корреспондент, интервью, диалог, оператор, съемка, кадр, интервью, монтаж и др.</a:t>
            </a:r>
          </a:p>
          <a:p>
            <a:pPr>
              <a:buNone/>
            </a:pPr>
            <a:r>
              <a:rPr lang="ru-RU" sz="5400" dirty="0" smtClean="0"/>
              <a:t>7. Формирование навыка работы в </a:t>
            </a:r>
            <a:r>
              <a:rPr lang="ru-RU" sz="5400" dirty="0" smtClean="0"/>
              <a:t>коллективе.</a:t>
            </a: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8.Знакомство с процессом создания фильма.</a:t>
            </a:r>
          </a:p>
          <a:p>
            <a:pPr>
              <a:buNone/>
            </a:pPr>
            <a:r>
              <a:rPr lang="ru-RU" sz="5400" dirty="0" smtClean="0"/>
              <a:t> 9.Воспитывать в детях такие нравственные качества как: ответственность, умение доводить дело до конца, уважение к чужому труду.</a:t>
            </a:r>
          </a:p>
          <a:p>
            <a:pPr>
              <a:buNone/>
            </a:pPr>
            <a:r>
              <a:rPr lang="ru-RU" sz="5400" dirty="0" smtClean="0"/>
              <a:t> </a:t>
            </a:r>
          </a:p>
          <a:p>
            <a:pPr algn="just">
              <a:buNone/>
            </a:pP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 descr="C:\Users\Елена\Desktop\дом 2016\P1040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45566"/>
            <a:ext cx="5976664" cy="4512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 Гипотеза проекта</a:t>
            </a:r>
          </a:p>
          <a:p>
            <a:pPr>
              <a:buNone/>
            </a:pPr>
            <a:r>
              <a:rPr lang="ru-RU" sz="2800" dirty="0" smtClean="0"/>
              <a:t>     Мы предполагаем, что при создании коллективного фильма у детей происходит не только развитие художественных способностей, мелкой моторики рук, а также раскрепощение мышления, совершенствуются навыки общения друг с другом, с взрослыми.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endParaRPr lang="ru-RU" sz="2800" dirty="0" smtClean="0"/>
          </a:p>
          <a:p>
            <a:pPr algn="r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C:\Users\Елена\Desktop\дом 2016\P10407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24744"/>
            <a:ext cx="3133501" cy="450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sz="2800" dirty="0" smtClean="0"/>
          </a:p>
          <a:p>
            <a:pPr>
              <a:buNone/>
            </a:pPr>
            <a:r>
              <a:rPr lang="ru-RU" sz="4400" b="1" dirty="0" smtClean="0"/>
              <a:t>  Предполагаемый результат:</a:t>
            </a:r>
          </a:p>
          <a:p>
            <a:r>
              <a:rPr lang="ru-RU" sz="2800" dirty="0" smtClean="0"/>
              <a:t>1. Создание </a:t>
            </a:r>
            <a:r>
              <a:rPr lang="ru-RU" sz="2800" dirty="0" smtClean="0"/>
              <a:t>фильма.</a:t>
            </a:r>
            <a:endParaRPr lang="ru-RU" sz="2800" dirty="0" smtClean="0"/>
          </a:p>
          <a:p>
            <a:r>
              <a:rPr lang="ru-RU" sz="2800" dirty="0" smtClean="0"/>
              <a:t>2. Создание творческой выставки рисунков «Мой любимый герой » (совместно с родителями) </a:t>
            </a:r>
            <a:r>
              <a:rPr lang="ru-RU" sz="2800" dirty="0" smtClean="0"/>
              <a:t>.</a:t>
            </a:r>
            <a:endParaRPr lang="ru-RU" sz="2800" dirty="0" smtClean="0"/>
          </a:p>
          <a:p>
            <a:r>
              <a:rPr lang="ru-RU" sz="2800" dirty="0" smtClean="0"/>
              <a:t>3. Совершенствования навыка общения.</a:t>
            </a:r>
          </a:p>
          <a:p>
            <a:r>
              <a:rPr lang="ru-RU" sz="2800" dirty="0" smtClean="0"/>
              <a:t> 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sz="2800" dirty="0" smtClean="0"/>
          </a:p>
          <a:p>
            <a:pPr algn="ctr"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05273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 smtClean="0"/>
              <a:t> </a:t>
            </a:r>
            <a:endParaRPr lang="ru-RU" sz="3600" b="1" dirty="0"/>
          </a:p>
        </p:txBody>
      </p:sp>
      <p:pic>
        <p:nvPicPr>
          <p:cNvPr id="6146" name="Picture 2" descr="C:\Users\Елена\Desktop\дом 2016\P1040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24744"/>
            <a:ext cx="4608512" cy="4509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203848" y="4692625"/>
            <a:ext cx="5112568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899592" y="1528907"/>
            <a:ext cx="7200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ВЫВОДЫ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Монтаж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фильма. Мини-проект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«Внимание! Снимается кино!!!»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- предоставил каждому ребенку возможность не только получать знания, но и развивать творческие способности, формировать коммуникативные навыки.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2420888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122" name="Picture 2" descr="C:\Users\Елена\Desktop\дом 2016\P1040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06742"/>
            <a:ext cx="6120680" cy="4590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11560" y="1332414"/>
            <a:ext cx="79928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Этапы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Подготовительный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(подбор тем и техник исполнения фильма, необходимое оборудование для работы над проектом)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Мотивационно – информационный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(создание педагогам мотивации, принятие задачи детьми)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Практико-ориентировочный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(Первичный анализ задачи, разработка и создание декораций, оживление персонажей, съемка фильма)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Рефлексивно-обобщенный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(монтаж фильмов . Показ результата проекта на родительском собрании и в группе)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755576" y="1124744"/>
            <a:ext cx="7704856" cy="4536505"/>
          </a:xfrm>
        </p:spPr>
        <p:txBody>
          <a:bodyPr>
            <a:normAutofit fontScale="62500" lnSpcReduction="20000"/>
          </a:bodyPr>
          <a:lstStyle/>
          <a:p>
            <a:r>
              <a:rPr lang="ru-RU" sz="4400" dirty="0" smtClean="0"/>
              <a:t>Творчество заложено в детях самой природой. Они любят сочинять, выдумывать, фантазировать, перевоплощаться. Творческое самовыражение необходимо детям для нормального развития. Вся художественная деятельность строится на активном воображении, творческом мышлении.</a:t>
            </a:r>
          </a:p>
          <a:p>
            <a:r>
              <a:rPr lang="ru-RU" sz="4400" dirty="0" smtClean="0"/>
              <a:t>Метод проектов дает простор для творческой инициативы дошкольников и педагога, подразумевает их дружеское сотрудничество, что создает положительную мотивацию ребенка к воспитанию.</a:t>
            </a:r>
          </a:p>
          <a:p>
            <a:pPr algn="ctr">
              <a:buNone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9" y="1772816"/>
            <a:ext cx="4248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«Тихий Дон» по М.А. Шолохову (1957-58), экранизация «Войны и мира» Л.Н. Толстого.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Users\Елена\Desktop\дом 2016\P1040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2"/>
            <a:ext cx="5976664" cy="4482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611560" y="3386463"/>
            <a:ext cx="396044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827584" y="1596898"/>
            <a:ext cx="756084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Работа с родителями.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 работе с родителями в рамках проекта составлена памятка по просмотру фильмов дома в, а также представлен небольшой список фильмов, которые не только могут развлекать, но и учить. Детьми совместно с родителями организована выставка рисунков на тему «Мой любимый герой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827584" y="1060958"/>
            <a:ext cx="7272808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Методическое обеспечение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Хлопушка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Микрофон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Камера.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Костюмы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«Изба»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омпьютер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Ф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отоаппарат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Елена\Desktop\дом 2016\P1040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18482"/>
            <a:ext cx="6480720" cy="4621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51845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</a:t>
            </a:r>
            <a:endParaRPr lang="ru-RU" sz="28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83568" y="1379261"/>
            <a:ext cx="77768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44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Список литературы.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44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Русские народные сказки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44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«Введение дошкольников в мир профессий» -Кондрашов В.П.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44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«Поиграем в профессии»-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Алябьева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Е.А.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«Профессии, какие они?» -Шорыгина Т.А.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 descr="C:\Users\Елена\Desktop\дом 2016\P1040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6336703" cy="4555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1" y="1340768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article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077771"/>
            <a:ext cx="2736304" cy="3133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980728"/>
            <a:ext cx="79208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 Москве 10 июня 1936г. создана мультипликационная студия</a:t>
            </a:r>
            <a:endParaRPr lang="ru-RU" sz="3200" b="1" dirty="0"/>
          </a:p>
        </p:txBody>
      </p:sp>
      <p:pic>
        <p:nvPicPr>
          <p:cNvPr id="8" name="Рисунок 7" descr="1354721977_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204864"/>
            <a:ext cx="7272808" cy="2520280"/>
          </a:xfrm>
          <a:prstGeom prst="rect">
            <a:avLst/>
          </a:prstGeom>
        </p:spPr>
      </p:pic>
      <p:pic>
        <p:nvPicPr>
          <p:cNvPr id="9" name="Рисунок 8" descr="2609fb39939a03941469cb970af_pr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789040"/>
            <a:ext cx="2913457" cy="1891278"/>
          </a:xfrm>
          <a:prstGeom prst="rect">
            <a:avLst/>
          </a:prstGeom>
        </p:spPr>
      </p:pic>
      <p:pic>
        <p:nvPicPr>
          <p:cNvPr id="10" name="Рисунок 9" descr="imgpreview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2060848"/>
            <a:ext cx="1851660" cy="1249680"/>
          </a:xfrm>
          <a:prstGeom prst="rect">
            <a:avLst/>
          </a:prstGeom>
        </p:spPr>
      </p:pic>
      <p:pic>
        <p:nvPicPr>
          <p:cNvPr id="11" name="Рисунок 10" descr="imgpreview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1988840"/>
            <a:ext cx="1805940" cy="1287780"/>
          </a:xfrm>
          <a:prstGeom prst="rect">
            <a:avLst/>
          </a:prstGeom>
        </p:spPr>
      </p:pic>
      <p:pic>
        <p:nvPicPr>
          <p:cNvPr id="13" name="Рисунок 12" descr="imgpreview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1988840"/>
            <a:ext cx="1722120" cy="1348740"/>
          </a:xfrm>
          <a:prstGeom prst="rect">
            <a:avLst/>
          </a:prstGeom>
        </p:spPr>
      </p:pic>
      <p:pic>
        <p:nvPicPr>
          <p:cNvPr id="14" name="Рисунок 13" descr="neizvestnyi-nauke-cheburashka-8107858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3879050"/>
            <a:ext cx="2304256" cy="172819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07904" y="4198875"/>
            <a:ext cx="2376264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студии снято более</a:t>
            </a:r>
            <a:r>
              <a:rPr kumimoji="0" lang="ru-RU" sz="2000" b="0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1500 мультфильмов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endParaRPr kumimoji="0" lang="ru-RU" sz="20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Елена\Desktop\дом 2016\P1040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6072675" cy="4554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100" b="1" dirty="0" smtClean="0"/>
              <a:t>   ПАСПОРТ ПРОЕКТА</a:t>
            </a:r>
          </a:p>
          <a:p>
            <a:pPr>
              <a:buNone/>
            </a:pPr>
            <a:r>
              <a:rPr lang="ru-RU" b="1" dirty="0" smtClean="0"/>
              <a:t>     Вид проекта</a:t>
            </a:r>
            <a:r>
              <a:rPr lang="ru-RU" dirty="0" smtClean="0"/>
              <a:t>: </a:t>
            </a:r>
            <a:r>
              <a:rPr lang="ru-RU" dirty="0" err="1" smtClean="0"/>
              <a:t>исследовательско-творческий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b="1" dirty="0" smtClean="0"/>
              <a:t>     Длительность проекта</a:t>
            </a:r>
            <a:r>
              <a:rPr lang="ru-RU" dirty="0" smtClean="0"/>
              <a:t>- среднесрочный (3 недели) групповой</a:t>
            </a:r>
          </a:p>
          <a:p>
            <a:pPr>
              <a:buNone/>
            </a:pPr>
            <a:r>
              <a:rPr lang="ru-RU" b="1" dirty="0" smtClean="0"/>
              <a:t>     Срок реализации проекта:</a:t>
            </a:r>
            <a:r>
              <a:rPr lang="ru-RU" dirty="0" smtClean="0"/>
              <a:t> с 1.05.2016г. по 22.05.2016г.</a:t>
            </a:r>
          </a:p>
          <a:p>
            <a:pPr>
              <a:buNone/>
            </a:pPr>
            <a:r>
              <a:rPr lang="ru-RU" b="1" dirty="0" smtClean="0"/>
              <a:t>     Участники проекта</a:t>
            </a:r>
            <a:r>
              <a:rPr lang="ru-RU" dirty="0" smtClean="0"/>
              <a:t>: дети старшей  группы, воспитатели, родители.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     Образовательная область: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Познавательное развитие.</a:t>
            </a:r>
          </a:p>
          <a:p>
            <a:pPr>
              <a:buNone/>
            </a:pPr>
            <a:r>
              <a:rPr lang="ru-RU" dirty="0" smtClean="0"/>
              <a:t>     Речевое развитие.</a:t>
            </a:r>
          </a:p>
          <a:p>
            <a:pPr>
              <a:buNone/>
            </a:pPr>
            <a:r>
              <a:rPr lang="ru-RU" dirty="0" smtClean="0"/>
              <a:t>     Художественно – эстетическое развитие.</a:t>
            </a:r>
          </a:p>
          <a:p>
            <a:pPr>
              <a:buNone/>
            </a:pPr>
            <a:r>
              <a:rPr lang="ru-RU" dirty="0" smtClean="0"/>
              <a:t>     Физическое развитие.</a:t>
            </a:r>
          </a:p>
          <a:p>
            <a:pPr>
              <a:buNone/>
            </a:pPr>
            <a:r>
              <a:rPr lang="ru-RU" dirty="0" smtClean="0"/>
              <a:t>     Социально – </a:t>
            </a:r>
            <a:r>
              <a:rPr lang="ru-RU" dirty="0" smtClean="0"/>
              <a:t>коммуникативное.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5400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dirty="0" smtClean="0"/>
              <a:t>     Актуальность проекта</a:t>
            </a:r>
          </a:p>
          <a:p>
            <a:pPr>
              <a:buNone/>
            </a:pPr>
            <a:r>
              <a:rPr lang="ru-RU" sz="2800" dirty="0" smtClean="0"/>
              <a:t>      В силу высокой восприимчивости к зрительным образам, вследствие отсутствия жизненного опыта, благодаря целенаправленному воздействию создателей фильмов дети легко и прочно усваивают предлагаемую с экрана модель поведения. С сожалением приходится признать тот факт, что эти модели нередко оказывают разрушительное действие на ребенка. Несомненно, существует ответственность взрослых, от которых зависит «</a:t>
            </a:r>
            <a:r>
              <a:rPr lang="ru-RU" sz="2800" dirty="0" err="1" smtClean="0"/>
              <a:t>фильмрацион</a:t>
            </a:r>
            <a:r>
              <a:rPr lang="ru-RU" sz="2800" dirty="0" smtClean="0"/>
              <a:t>» детей. Но если в раннем детстве можно контролировать качество фильмов, которые смотрит ребенок, то в дальнейшем нам не удается полностью оградить ребенка от воздействия СМИ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700" dirty="0" smtClean="0"/>
              <a:t>Поэтому возникает необходимость противопоставить обрушившемуся на детей потоку информации, сформировать у них «внутренний фильтр»: эстетический вкус, зрительную культуру, чувство прекрасного. Прежде чем требовать от ребенка сделать осознанный выбор в пользу настоящих произведений искусства, необходимо научить его понимать сюжет фильма, различать изобразительные средства, которыми он передается, воспринимать юмор и красоту созданных образов.</a:t>
            </a:r>
          </a:p>
          <a:p>
            <a:pPr algn="ctr">
              <a:buNone/>
            </a:pPr>
            <a:r>
              <a:rPr lang="ru-RU" sz="5400" b="1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10408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1"/>
            <a:ext cx="4385461" cy="3289096"/>
          </a:xfrm>
        </p:spPr>
      </p:pic>
      <p:pic>
        <p:nvPicPr>
          <p:cNvPr id="7" name="Рисунок 6" descr="43cc00dc04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C:\Users\Елена\Desktop\дом 2016\P1040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661" y="1124744"/>
            <a:ext cx="6072675" cy="4554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   Цель и задачи</a:t>
            </a:r>
          </a:p>
          <a:p>
            <a:pPr>
              <a:buNone/>
            </a:pPr>
            <a:r>
              <a:rPr lang="ru-RU" sz="3600" b="1" dirty="0" smtClean="0"/>
              <a:t>   Цель:</a:t>
            </a:r>
            <a:r>
              <a:rPr lang="ru-RU" sz="3600" dirty="0" smtClean="0"/>
              <a:t> вовлечь каждого дошкольника в активный познавательный, творческий процесс; поощрять сотрудничество в </a:t>
            </a:r>
            <a:r>
              <a:rPr lang="ru-RU" sz="3600" dirty="0" smtClean="0"/>
              <a:t>группе.</a:t>
            </a:r>
            <a:endParaRPr lang="ru-RU" sz="3600" dirty="0" smtClean="0"/>
          </a:p>
          <a:p>
            <a:pPr algn="ctr"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788024" y="1700808"/>
            <a:ext cx="381642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76056" y="1700808"/>
            <a:ext cx="3528392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Users\Елена\Desktop\дом 2016\P10407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24744"/>
            <a:ext cx="5975821" cy="448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623</Words>
  <Application>Microsoft Office PowerPoint</Application>
  <PresentationFormat>Экран (4:3)</PresentationFormat>
  <Paragraphs>79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      Мини-проект            «Внимание!        Снимается     кино!!!»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кино</dc:title>
  <cp:lastModifiedBy>Елена</cp:lastModifiedBy>
  <cp:revision>121</cp:revision>
  <dcterms:modified xsi:type="dcterms:W3CDTF">2016-05-15T14:08:51Z</dcterms:modified>
</cp:coreProperties>
</file>