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30" r:id="rId3"/>
    <p:sldId id="334" r:id="rId4"/>
    <p:sldId id="293" r:id="rId5"/>
    <p:sldId id="285" r:id="rId6"/>
    <p:sldId id="335" r:id="rId7"/>
    <p:sldId id="284" r:id="rId8"/>
    <p:sldId id="294" r:id="rId9"/>
    <p:sldId id="336" r:id="rId10"/>
    <p:sldId id="296" r:id="rId11"/>
    <p:sldId id="295" r:id="rId12"/>
    <p:sldId id="327" r:id="rId13"/>
    <p:sldId id="300" r:id="rId14"/>
    <p:sldId id="306" r:id="rId15"/>
    <p:sldId id="314" r:id="rId16"/>
    <p:sldId id="299" r:id="rId17"/>
    <p:sldId id="308" r:id="rId18"/>
    <p:sldId id="316" r:id="rId19"/>
    <p:sldId id="302" r:id="rId20"/>
    <p:sldId id="310" r:id="rId21"/>
    <p:sldId id="317" r:id="rId22"/>
    <p:sldId id="329" r:id="rId23"/>
    <p:sldId id="324" r:id="rId24"/>
    <p:sldId id="320" r:id="rId25"/>
    <p:sldId id="322" r:id="rId26"/>
    <p:sldId id="323" r:id="rId27"/>
    <p:sldId id="325" r:id="rId28"/>
    <p:sldId id="326" r:id="rId29"/>
    <p:sldId id="338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BFFFBF"/>
    <a:srgbClr val="6BFF6B"/>
    <a:srgbClr val="D9FFD9"/>
    <a:srgbClr val="CCFF99"/>
    <a:srgbClr val="DDDDDD"/>
    <a:srgbClr val="BAE8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654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A37F9-BDD1-4AC4-AE97-F3954BA1D7CE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EF238-065D-4782-9DB8-6CD3F38B28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617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EF238-065D-4782-9DB8-6CD3F38B28F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BF8DB-7224-4CEB-9A6B-987F5E2FD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11323-3694-42E7-A8E0-432AC97F6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C0260-866D-40FB-85BF-B1FEDFE12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B5EAF-705E-43E0-AF66-9D5716EB4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78585-D50B-4239-9C5A-FF6E7F9CB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BAED0-EABE-450A-BE02-ABF33C697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A85FE-10A2-4668-8BDB-905355594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12661-5192-4BB7-AF1F-20C73F235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52C29-70B8-4C9D-B364-4DFF4DF30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68F67-8211-4A0C-A6BC-D6EF19106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61AC9-7AC1-445D-ADF1-E7A15B7B0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AE068-6993-4CA6-A006-33411373E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D7E80-47C0-44D6-B054-4C0F1891F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DD0DA-6CFD-4267-8620-E3B1C4397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9C8FA66-7CA0-4C24-8DC5-C5F4D97DC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86;&#1080;%20&#1076;&#1086;&#1082;&#1091;&#1084;&#1077;&#1085;&#1090;&#1099;\&#1052;&#1086;&#1083;&#1095;&#1072;&#1085;&#1086;&#1074;&#1072;\&#1052;&#1086;&#1083;&#1095;&#1072;&#1085;&#1086;&#1074;&#1072;,%20&#1062;&#1077;&#1085;&#1090;&#1088;%20&#1055;&#1086;&#1080;&#1089;&#1082;,%20&#1057;&#1082;&#1072;&#1079;&#1082;&#1072;%20&#1085;&#1072;%20&#1091;&#1088;&#1086;&#1082;&#1077;%202009\detskie-esli_s_drugom_vishel_v_put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08100" y="596900"/>
            <a:ext cx="7581900" cy="24511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Правила 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дорожного движения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детей среднего возраста</a:t>
            </a:r>
            <a:endParaRPr lang="ru-RU" sz="4000" b="1" dirty="0" smtClean="0">
              <a:solidFill>
                <a:srgbClr val="002060"/>
              </a:solidFill>
            </a:endParaRPr>
          </a:p>
        </p:txBody>
      </p:sp>
      <p:sp>
        <p:nvSpPr>
          <p:cNvPr id="2051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987800"/>
            <a:ext cx="6400800" cy="14859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Подготовила: </a:t>
            </a:r>
            <a:r>
              <a:rPr lang="ru-RU" sz="2400" b="1" dirty="0" smtClean="0">
                <a:solidFill>
                  <a:srgbClr val="FFFF00"/>
                </a:solidFill>
              </a:rPr>
              <a:t>ГОРДИЕНКО О.В.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Воспитатель МБДОУ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д</a:t>
            </a:r>
            <a:r>
              <a:rPr lang="ru-RU" sz="2400" b="1" i="1" dirty="0" smtClean="0">
                <a:solidFill>
                  <a:srgbClr val="002060"/>
                </a:solidFill>
              </a:rPr>
              <a:t>/с ОВ №8 х.КРАСНОЕ 2016 г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052" name="Picture 0" descr="ad66e66fac6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200" y="1166813"/>
            <a:ext cx="169703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6" name="detskie-esli_s_drugom_vishel_v_pu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5300" y="63119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244" fill="hold"/>
                                        <p:tgtEl>
                                          <p:spTgt spid="706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65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9000"/>
          </a:xfrm>
        </p:spPr>
        <p:txBody>
          <a:bodyPr/>
          <a:lstStyle/>
          <a:p>
            <a:r>
              <a:rPr lang="ru-RU" sz="3200" b="1" smtClean="0">
                <a:solidFill>
                  <a:srgbClr val="7030A0"/>
                </a:solidFill>
              </a:rPr>
              <a:t>1.Кто на дороге главный?</a:t>
            </a:r>
          </a:p>
        </p:txBody>
      </p:sp>
      <p:pic>
        <p:nvPicPr>
          <p:cNvPr id="11267" name="Picture 4" descr="1232364807_gai18[1]"/>
          <p:cNvPicPr>
            <a:picLocks noChangeAspect="1" noChangeArrowheads="1"/>
          </p:cNvPicPr>
          <p:nvPr/>
        </p:nvPicPr>
        <p:blipFill>
          <a:blip r:embed="rId2" cstate="print"/>
          <a:srcRect r="6198" b="13528"/>
          <a:stretch>
            <a:fillRect/>
          </a:stretch>
        </p:blipFill>
        <p:spPr bwMode="auto">
          <a:xfrm>
            <a:off x="654050" y="1095375"/>
            <a:ext cx="426085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19" descr="E:\ВСЁ ДетСад\БЕЗОПАСНОСТЬ\ПДД\557266-27c5e9e153aa3dc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863600"/>
            <a:ext cx="31623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7030A0"/>
                </a:solidFill>
              </a:rPr>
              <a:t>2. Как называется этот знак?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7550" y="1416050"/>
            <a:ext cx="2711450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262"/>
          </a:xfrm>
          <a:solidFill>
            <a:srgbClr val="7030A0"/>
          </a:solidFill>
        </p:spPr>
        <p:txBody>
          <a:bodyPr/>
          <a:lstStyle/>
          <a:p>
            <a:r>
              <a:rPr lang="ru-RU" sz="4000" b="1" smtClean="0">
                <a:solidFill>
                  <a:srgbClr val="FFFF00"/>
                </a:solidFill>
              </a:rPr>
              <a:t>Задание № 2</a:t>
            </a:r>
            <a:br>
              <a:rPr lang="ru-RU" sz="4000" b="1" smtClean="0">
                <a:solidFill>
                  <a:srgbClr val="FFFF00"/>
                </a:solidFill>
              </a:rPr>
            </a:br>
            <a:r>
              <a:rPr lang="ru-RU" sz="4000" b="1" smtClean="0">
                <a:solidFill>
                  <a:srgbClr val="FFFF00"/>
                </a:solidFill>
              </a:rPr>
              <a:t>для детей</a:t>
            </a:r>
            <a:r>
              <a:rPr lang="ru-RU" b="1" i="1" smtClean="0">
                <a:solidFill>
                  <a:srgbClr val="FFFF00"/>
                </a:solidFill>
              </a:rPr>
              <a:t/>
            </a:r>
            <a:br>
              <a:rPr lang="ru-RU" b="1" i="1" smtClean="0">
                <a:solidFill>
                  <a:srgbClr val="FFFF00"/>
                </a:solidFill>
              </a:rPr>
            </a:br>
            <a:r>
              <a:rPr lang="ru-RU" b="1" i="1" smtClean="0">
                <a:solidFill>
                  <a:srgbClr val="FFFF00"/>
                </a:solidFill>
              </a:rPr>
              <a:t/>
            </a:r>
            <a:br>
              <a:rPr lang="ru-RU" b="1" i="1" smtClean="0">
                <a:solidFill>
                  <a:srgbClr val="FFFF00"/>
                </a:solidFill>
              </a:rPr>
            </a:br>
            <a:r>
              <a:rPr lang="ru-RU" b="1" i="1" smtClean="0">
                <a:solidFill>
                  <a:srgbClr val="6BFF6B"/>
                </a:solidFill>
              </a:rPr>
              <a:t>«Сказочный  транспорт»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993900" y="3035300"/>
            <a:ext cx="5359400" cy="1270000"/>
          </a:xfrm>
        </p:spPr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</a:rPr>
              <a:t/>
            </a:r>
            <a:br>
              <a:rPr lang="ru-RU" sz="3200" b="1" smtClean="0">
                <a:solidFill>
                  <a:srgbClr val="FF0000"/>
                </a:solidFill>
              </a:rPr>
            </a:br>
            <a:r>
              <a:rPr lang="ru-RU" sz="3200" b="1" smtClean="0">
                <a:solidFill>
                  <a:srgbClr val="FF0000"/>
                </a:solidFill>
              </a:rPr>
              <a:t/>
            </a:r>
            <a:br>
              <a:rPr lang="ru-RU" sz="3200" b="1" smtClean="0">
                <a:solidFill>
                  <a:srgbClr val="FF0000"/>
                </a:solidFill>
              </a:rPr>
            </a:br>
            <a:r>
              <a:rPr lang="ru-RU" sz="3200" b="1" smtClean="0">
                <a:solidFill>
                  <a:srgbClr val="FF0000"/>
                </a:solidFill>
              </a:rPr>
              <a:t>1. На чем ехал Емеля к царю во дворец?</a:t>
            </a:r>
            <a:r>
              <a:rPr lang="ru-RU" sz="3200" b="1" i="1" smtClean="0">
                <a:solidFill>
                  <a:srgbClr val="FF0000"/>
                </a:solidFill>
              </a:rPr>
              <a:t> </a:t>
            </a:r>
            <a:r>
              <a:rPr lang="ru-RU" b="1" smtClean="0">
                <a:solidFill>
                  <a:srgbClr val="FF0000"/>
                </a:solidFill>
              </a:rPr>
              <a:t/>
            </a:r>
            <a:br>
              <a:rPr lang="ru-RU" b="1" smtClean="0">
                <a:solidFill>
                  <a:srgbClr val="FF0000"/>
                </a:solidFill>
              </a:rPr>
            </a:br>
            <a:endParaRPr lang="ru-RU" smtClean="0"/>
          </a:p>
        </p:txBody>
      </p:sp>
      <p:pic>
        <p:nvPicPr>
          <p:cNvPr id="14339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3900" y="279400"/>
            <a:ext cx="2540000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3900" y="0"/>
            <a:ext cx="4991100" cy="681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2100" y="0"/>
            <a:ext cx="3187700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1651000" y="3136900"/>
            <a:ext cx="5232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1. Во что превратила добрая фея тыкву для Золушки?</a:t>
            </a:r>
            <a:r>
              <a:rPr lang="ru-RU" sz="3200" b="1" i="1">
                <a:solidFill>
                  <a:srgbClr val="FF0000"/>
                </a:solidFill>
              </a:rPr>
              <a:t> </a:t>
            </a:r>
            <a:endParaRPr lang="ru-RU" sz="3200" b="1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0" y="0"/>
            <a:ext cx="617855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01613"/>
            <a:ext cx="29210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1498600" y="3784600"/>
            <a:ext cx="7162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1. На чем летали Алладин и Жасмин?</a:t>
            </a:r>
            <a:r>
              <a:rPr lang="ru-RU" sz="3200" b="1" i="1">
                <a:solidFill>
                  <a:srgbClr val="FF0000"/>
                </a:solidFill>
              </a:rPr>
              <a:t> </a:t>
            </a:r>
            <a:endParaRPr lang="ru-RU" sz="3200" b="1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1488" y="0"/>
            <a:ext cx="9869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4"/>
          <p:cNvSpPr>
            <a:spLocks noGrp="1"/>
          </p:cNvSpPr>
          <p:nvPr>
            <p:ph type="title" idx="4294967295"/>
          </p:nvPr>
        </p:nvSpPr>
        <p:spPr>
          <a:xfrm>
            <a:off x="2603500" y="2870200"/>
            <a:ext cx="4089400" cy="2717800"/>
          </a:xfrm>
        </p:spPr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</a:rPr>
              <a:t/>
            </a:r>
            <a:br>
              <a:rPr lang="ru-RU" sz="3200" b="1" smtClean="0">
                <a:solidFill>
                  <a:srgbClr val="FF0000"/>
                </a:solidFill>
              </a:rPr>
            </a:br>
            <a:r>
              <a:rPr lang="ru-RU" sz="3200" b="1" smtClean="0">
                <a:solidFill>
                  <a:srgbClr val="FF0000"/>
                </a:solidFill>
              </a:rPr>
              <a:t>2. Что помогало Маленькому Муку быстро передвигаться?</a:t>
            </a:r>
          </a:p>
        </p:txBody>
      </p:sp>
      <p:pic>
        <p:nvPicPr>
          <p:cNvPr id="17411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3400" y="206375"/>
            <a:ext cx="2743200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4675" y="0"/>
            <a:ext cx="5094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2100" y="0"/>
            <a:ext cx="28829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457200" y="3244850"/>
            <a:ext cx="79248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2. Личный транспорт</a:t>
            </a:r>
          </a:p>
          <a:p>
            <a:pPr algn="ctr"/>
            <a:r>
              <a:rPr lang="ru-RU" sz="3200" b="1">
                <a:solidFill>
                  <a:srgbClr val="FF0000"/>
                </a:solidFill>
              </a:rPr>
              <a:t> Бабы Яги?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2100" y="-12700"/>
            <a:ext cx="5427663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1066800" y="3594100"/>
            <a:ext cx="78613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2. Какой подарок сделали родители дяди Федора почтальону Печкину? </a:t>
            </a:r>
            <a:endParaRPr lang="ru-RU" sz="3200"/>
          </a:p>
        </p:txBody>
      </p:sp>
      <p:pic>
        <p:nvPicPr>
          <p:cNvPr id="19459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01613"/>
            <a:ext cx="2768600" cy="343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0800"/>
            <a:ext cx="91440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3400" y="254000"/>
            <a:ext cx="2540000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2082800" y="3263900"/>
            <a:ext cx="4546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</a:rPr>
              <a:t>3. Чем смазывал моторчик Карлсон? </a:t>
            </a:r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2900" y="0"/>
            <a:ext cx="5613400" cy="610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>
          <a:xfrm>
            <a:off x="1562100" y="274638"/>
            <a:ext cx="6235700" cy="3573462"/>
          </a:xfrm>
          <a:solidFill>
            <a:srgbClr val="006600"/>
          </a:solidFill>
        </p:spPr>
        <p:txBody>
          <a:bodyPr/>
          <a:lstStyle/>
          <a:p>
            <a:r>
              <a:rPr lang="ru-RU" b="1" smtClean="0">
                <a:solidFill>
                  <a:srgbClr val="FFFF00"/>
                </a:solidFill>
              </a:rPr>
              <a:t>задание № 1</a:t>
            </a:r>
            <a:br>
              <a:rPr lang="ru-RU" b="1" smtClean="0">
                <a:solidFill>
                  <a:srgbClr val="FFFF00"/>
                </a:solidFill>
              </a:rPr>
            </a:br>
            <a:r>
              <a:rPr lang="ru-RU" b="1" smtClean="0">
                <a:solidFill>
                  <a:srgbClr val="FFFF00"/>
                </a:solidFill>
              </a:rPr>
              <a:t/>
            </a:r>
            <a:br>
              <a:rPr lang="ru-RU" b="1" smtClean="0">
                <a:solidFill>
                  <a:srgbClr val="FFFF00"/>
                </a:solidFill>
              </a:rPr>
            </a:br>
            <a:r>
              <a:rPr lang="ru-RU" b="1" smtClean="0">
                <a:solidFill>
                  <a:srgbClr val="FFFF00"/>
                </a:solidFill>
              </a:rPr>
              <a:t>«ДОРОЖНАЯ  АЗБУКА»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7200" y="0"/>
            <a:ext cx="3103563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2311400" y="3365500"/>
            <a:ext cx="47625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3. На чем катался Кай из сказки «Снежная королева»?</a:t>
            </a:r>
            <a:r>
              <a:rPr lang="ru-RU" sz="3200" b="1" i="1">
                <a:solidFill>
                  <a:srgbClr val="FF0000"/>
                </a:solidFill>
              </a:rPr>
              <a:t> </a:t>
            </a:r>
            <a:endParaRPr lang="ru-RU" sz="3200" b="1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2775" y="0"/>
            <a:ext cx="4997450" cy="736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1625" y="214313"/>
            <a:ext cx="3254375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33600" y="3721100"/>
            <a:ext cx="5207000" cy="1981200"/>
          </a:xfrm>
        </p:spPr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</a:rPr>
              <a:t>Что просил построить царь для ЗАБАВЫ?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5100" y="0"/>
            <a:ext cx="7224713" cy="730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536700" y="274638"/>
            <a:ext cx="5943600" cy="3890962"/>
          </a:xfrm>
          <a:solidFill>
            <a:srgbClr val="7030A0"/>
          </a:solidFill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задание № 3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для родителей</a:t>
            </a: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6BFF6B"/>
                </a:solidFill>
              </a:rPr>
              <a:t>«ДОРОЖНЫЕ   ЗНАКИ»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2"/>
          <p:cNvSpPr>
            <a:spLocks noGrp="1"/>
          </p:cNvSpPr>
          <p:nvPr>
            <p:ph type="title" sz="quarter"/>
          </p:nvPr>
        </p:nvSpPr>
        <p:spPr>
          <a:xfrm>
            <a:off x="457200" y="203200"/>
            <a:ext cx="8229600" cy="927100"/>
          </a:xfrm>
        </p:spPr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</a:rPr>
              <a:t>Дорожные знаки – родителям!</a:t>
            </a:r>
          </a:p>
        </p:txBody>
      </p:sp>
      <p:pic>
        <p:nvPicPr>
          <p:cNvPr id="24579" name="Содержимое 7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4613" y="914400"/>
            <a:ext cx="2528887" cy="2895600"/>
          </a:xfrm>
        </p:spPr>
      </p:pic>
      <p:pic>
        <p:nvPicPr>
          <p:cNvPr id="24580" name="Содержимое 8"/>
          <p:cNvPicPr>
            <a:picLocks noGrp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3835400"/>
            <a:ext cx="2641600" cy="2844800"/>
          </a:xfrm>
        </p:spPr>
      </p:pic>
      <p:pic>
        <p:nvPicPr>
          <p:cNvPr id="24581" name="Содержимое 9"/>
          <p:cNvPicPr>
            <a:picLocks noGrp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92088" y="977900"/>
            <a:ext cx="2462212" cy="2552700"/>
          </a:xfrm>
        </p:spPr>
      </p:pic>
      <p:sp>
        <p:nvSpPr>
          <p:cNvPr id="33798" name="Прямоугольник 10"/>
          <p:cNvSpPr>
            <a:spLocks noChangeArrowheads="1"/>
          </p:cNvSpPr>
          <p:nvPr/>
        </p:nvSpPr>
        <p:spPr bwMode="auto">
          <a:xfrm>
            <a:off x="2730500" y="1931988"/>
            <a:ext cx="2754313" cy="369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   -  запрещающие</a:t>
            </a:r>
            <a:endParaRPr lang="ru-RU"/>
          </a:p>
        </p:txBody>
      </p:sp>
      <p:sp>
        <p:nvSpPr>
          <p:cNvPr id="33799" name="Прямоугольник 11"/>
          <p:cNvSpPr>
            <a:spLocks noChangeArrowheads="1"/>
          </p:cNvSpPr>
          <p:nvPr/>
        </p:nvSpPr>
        <p:spPr bwMode="auto">
          <a:xfrm>
            <a:off x="2628900" y="4721225"/>
            <a:ext cx="3484563" cy="369888"/>
          </a:xfrm>
          <a:prstGeom prst="rect">
            <a:avLst/>
          </a:prstGeom>
          <a:solidFill>
            <a:srgbClr val="6BFF6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  -предупреждающие знаки</a:t>
            </a:r>
            <a:endParaRPr lang="ru-RU"/>
          </a:p>
        </p:txBody>
      </p:sp>
      <p:sp>
        <p:nvSpPr>
          <p:cNvPr id="33800" name="Прямоугольник 12"/>
          <p:cNvSpPr>
            <a:spLocks noChangeArrowheads="1"/>
          </p:cNvSpPr>
          <p:nvPr/>
        </p:nvSpPr>
        <p:spPr bwMode="auto">
          <a:xfrm>
            <a:off x="6654800" y="3983038"/>
            <a:ext cx="2489200" cy="369887"/>
          </a:xfrm>
          <a:prstGeom prst="rect">
            <a:avLst/>
          </a:prstGeom>
          <a:solidFill>
            <a:srgbClr val="D9FFD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-  знаки сервиса</a:t>
            </a: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animBg="1"/>
      <p:bldP spid="33799" grpId="0" animBg="1"/>
      <p:bldP spid="3380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2489200" y="274638"/>
            <a:ext cx="4343400" cy="4005262"/>
          </a:xfrm>
        </p:spPr>
        <p:txBody>
          <a:bodyPr/>
          <a:lstStyle/>
          <a:p>
            <a:r>
              <a:rPr lang="ru-RU" sz="3200" b="1" smtClean="0">
                <a:solidFill>
                  <a:schemeClr val="tx1"/>
                </a:solidFill>
              </a:rPr>
              <a:t> Велосипед на круге красном,</a:t>
            </a:r>
            <a:br>
              <a:rPr lang="ru-RU" sz="3200" b="1" smtClean="0">
                <a:solidFill>
                  <a:schemeClr val="tx1"/>
                </a:solidFill>
              </a:rPr>
            </a:br>
            <a:r>
              <a:rPr lang="ru-RU" sz="3200" b="1" smtClean="0">
                <a:solidFill>
                  <a:schemeClr val="tx1"/>
                </a:solidFill>
              </a:rPr>
              <a:t>Значит ехать здесь опасно!</a:t>
            </a:r>
            <a:r>
              <a:rPr lang="ru-RU" sz="3200" smtClean="0"/>
              <a:t/>
            </a:r>
            <a:br>
              <a:rPr lang="ru-RU" sz="3200" smtClean="0"/>
            </a:br>
            <a:endParaRPr lang="ru-RU" sz="3200" smtClean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9700" y="596900"/>
            <a:ext cx="41656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3251200" y="1143000"/>
            <a:ext cx="4076700" cy="3238500"/>
          </a:xfrm>
        </p:spPr>
        <p:txBody>
          <a:bodyPr/>
          <a:lstStyle/>
          <a:p>
            <a:r>
              <a:rPr lang="ru-RU" sz="3200" b="1" smtClean="0"/>
              <a:t>Эй, водитель, не гуди,</a:t>
            </a:r>
            <a:br>
              <a:rPr lang="ru-RU" sz="3200" b="1" smtClean="0"/>
            </a:br>
            <a:r>
              <a:rPr lang="ru-RU" sz="3200" b="1" smtClean="0"/>
              <a:t>Шумом спящих не буди.</a:t>
            </a:r>
            <a:br>
              <a:rPr lang="ru-RU" sz="3200" b="1" smtClean="0"/>
            </a:br>
            <a:r>
              <a:rPr lang="ru-RU" sz="3200" b="1" smtClean="0"/>
              <a:t>Не пугай гудком прохожих,</a:t>
            </a:r>
            <a:br>
              <a:rPr lang="ru-RU" sz="3200" b="1" smtClean="0"/>
            </a:br>
            <a:r>
              <a:rPr lang="ru-RU" sz="3200" b="1" smtClean="0"/>
              <a:t>Ведь и сам оглохнешь тоже</a:t>
            </a:r>
            <a:r>
              <a:rPr lang="ru-RU" sz="3600" b="1" smtClean="0"/>
              <a:t>.</a:t>
            </a:r>
          </a:p>
        </p:txBody>
      </p:sp>
      <p:pic>
        <p:nvPicPr>
          <p:cNvPr id="3" name="Picture 7" descr="клакс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0"/>
            <a:ext cx="5613400" cy="56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2489200" y="635000"/>
            <a:ext cx="4724400" cy="4660900"/>
          </a:xfrm>
        </p:spPr>
        <p:txBody>
          <a:bodyPr/>
          <a:lstStyle/>
          <a:p>
            <a:r>
              <a:rPr lang="ru-RU" sz="3200" b="1" smtClean="0"/>
              <a:t>В дождь и в ясную погоду</a:t>
            </a:r>
            <a:br>
              <a:rPr lang="ru-RU" sz="3200" b="1" smtClean="0"/>
            </a:br>
            <a:r>
              <a:rPr lang="ru-RU" sz="3200" b="1" smtClean="0"/>
              <a:t>Здесь не ходят пешеходы.</a:t>
            </a:r>
            <a:br>
              <a:rPr lang="ru-RU" sz="3200" b="1" smtClean="0"/>
            </a:br>
            <a:r>
              <a:rPr lang="ru-RU" sz="3200" b="1" smtClean="0"/>
              <a:t>Говорит им знак одно:</a:t>
            </a:r>
            <a:br>
              <a:rPr lang="ru-RU" sz="3200" b="1" smtClean="0"/>
            </a:br>
            <a:r>
              <a:rPr lang="ru-RU" sz="3200" b="1" smtClean="0"/>
              <a:t>"Вам ходить запрещено!"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9688" y="304800"/>
            <a:ext cx="4367212" cy="43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6"/>
          <p:cNvSpPr>
            <a:spLocks noGrp="1"/>
          </p:cNvSpPr>
          <p:nvPr>
            <p:ph type="title"/>
          </p:nvPr>
        </p:nvSpPr>
        <p:spPr>
          <a:xfrm>
            <a:off x="1790700" y="401638"/>
            <a:ext cx="5511800" cy="3560762"/>
          </a:xfrm>
          <a:solidFill>
            <a:srgbClr val="FF0000"/>
          </a:solidFill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Задание № 4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 родителям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rgbClr val="FFFF00"/>
                </a:solidFill>
              </a:rPr>
              <a:t>«Угадай мелодию». 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endParaRPr lang="ru-RU" sz="3600" b="1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778000" y="546100"/>
            <a:ext cx="6273800" cy="3238500"/>
          </a:xfrm>
          <a:solidFill>
            <a:srgbClr val="0070C0"/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задание №  5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для зрителей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«Эстафета»</a:t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422400" y="0"/>
            <a:ext cx="5689600" cy="533400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pPr algn="ctr" eaLnBrk="0" hangingPunct="0">
              <a:defRPr/>
            </a:pPr>
            <a:r>
              <a:rPr lang="ru-RU" sz="2000" b="1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ИГРА       отвечайте «да» или «нет».</a:t>
            </a:r>
            <a:br>
              <a:rPr lang="ru-RU" sz="2000" b="1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endParaRPr lang="ru-RU" sz="2000" b="1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 rot="-530250">
            <a:off x="-65088" y="681038"/>
            <a:ext cx="64277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Быстрая в городе очень езда</a:t>
            </a:r>
          </a:p>
          <a:p>
            <a:pPr eaLnBrk="0" hangingPunct="0"/>
            <a:r>
              <a:rPr lang="ru-RU" sz="2800" b="1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Правила знаешь движения? </a:t>
            </a:r>
            <a:endParaRPr lang="ru-RU" sz="2800" b="1">
              <a:solidFill>
                <a:srgbClr val="FFFF00"/>
              </a:solidFill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 rot="11602172" flipV="1">
            <a:off x="5089525" y="881063"/>
            <a:ext cx="45132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Вот в светофоре горит красный свет,</a:t>
            </a:r>
          </a:p>
          <a:p>
            <a:pPr eaLnBrk="0" hangingPunct="0"/>
            <a:r>
              <a:rPr lang="ru-RU" sz="2800" b="1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Можно идти через улицу?</a:t>
            </a:r>
            <a:r>
              <a:rPr lang="ru-RU" sz="2800" b="1">
                <a:solidFill>
                  <a:srgbClr val="FF0000"/>
                </a:solidFill>
                <a:ea typeface="Times New Roman" pitchFamily="18" charset="0"/>
                <a:cs typeface="Calibri" pitchFamily="34" charset="0"/>
              </a:rPr>
              <a:t> 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 rot="-605176">
            <a:off x="-46038" y="1893888"/>
            <a:ext cx="4816476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solidFill>
                  <a:srgbClr val="0066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Ну, а зеленый горит вот тогда</a:t>
            </a:r>
          </a:p>
          <a:p>
            <a:pPr eaLnBrk="0" hangingPunct="0"/>
            <a:r>
              <a:rPr lang="ru-RU" sz="2800" b="1">
                <a:solidFill>
                  <a:srgbClr val="0066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Можно идти через улицу? </a:t>
            </a:r>
            <a:endParaRPr lang="ru-RU" sz="2800" b="1">
              <a:solidFill>
                <a:srgbClr val="006600"/>
              </a:solidFill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 rot="10163886" flipV="1">
            <a:off x="522288" y="2636838"/>
            <a:ext cx="5156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Сел ты в автобус, не взял ты билет,</a:t>
            </a:r>
          </a:p>
          <a:p>
            <a:pPr eaLnBrk="0" hangingPunct="0"/>
            <a:r>
              <a:rPr lang="ru-RU" sz="2800" b="1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Так поступать полагается?</a:t>
            </a:r>
            <a:r>
              <a:rPr lang="ru-RU" sz="2800" b="1">
                <a:solidFill>
                  <a:srgbClr val="C00000"/>
                </a:solidFill>
                <a:ea typeface="Times New Roman" pitchFamily="18" charset="0"/>
                <a:cs typeface="Calibri" pitchFamily="34" charset="0"/>
              </a:rPr>
              <a:t> 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 rot="944861">
            <a:off x="4838700" y="2338388"/>
            <a:ext cx="43148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latin typeface="Calibri" pitchFamily="34" charset="0"/>
                <a:ea typeface="Times New Roman" pitchFamily="18" charset="0"/>
                <a:cs typeface="Calibri" pitchFamily="34" charset="0"/>
              </a:rPr>
              <a:t>А чтоб не случилось</a:t>
            </a:r>
          </a:p>
          <a:p>
            <a:pPr eaLnBrk="0" hangingPunct="0"/>
            <a:r>
              <a:rPr lang="ru-RU" sz="2800" b="1">
                <a:latin typeface="Calibri" pitchFamily="34" charset="0"/>
                <a:ea typeface="Times New Roman" pitchFamily="18" charset="0"/>
                <a:cs typeface="Calibri" pitchFamily="34" charset="0"/>
              </a:rPr>
              <a:t> с тобою беда,</a:t>
            </a:r>
          </a:p>
          <a:p>
            <a:pPr eaLnBrk="0" hangingPunct="0"/>
            <a:r>
              <a:rPr lang="ru-RU" sz="2800" b="1">
                <a:latin typeface="Calibri" pitchFamily="34" charset="0"/>
                <a:ea typeface="Times New Roman" pitchFamily="18" charset="0"/>
                <a:cs typeface="Calibri" pitchFamily="34" charset="0"/>
              </a:rPr>
              <a:t>Следишь за движеньем внимательно?</a:t>
            </a:r>
            <a:r>
              <a:rPr lang="ru-RU" sz="2800" b="1">
                <a:ea typeface="Times New Roman" pitchFamily="18" charset="0"/>
                <a:cs typeface="Calibri" pitchFamily="34" charset="0"/>
              </a:rPr>
              <a:t> 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 rot="-727560">
            <a:off x="1362075" y="3857625"/>
            <a:ext cx="3619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А вот светофор не горит, света нет</a:t>
            </a:r>
          </a:p>
          <a:p>
            <a:pPr eaLnBrk="0" hangingPunct="0"/>
            <a:r>
              <a:rPr lang="ru-RU" sz="2800" b="1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Ты быстро бежишь через улицу?</a:t>
            </a:r>
            <a:r>
              <a:rPr lang="ru-RU" sz="2800" b="1">
                <a:solidFill>
                  <a:srgbClr val="FFFF00"/>
                </a:solidFill>
                <a:ea typeface="Times New Roman" pitchFamily="18" charset="0"/>
                <a:cs typeface="Calibri" pitchFamily="34" charset="0"/>
              </a:rPr>
              <a:t> 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 rot="11787325" flipV="1">
            <a:off x="4527550" y="4156075"/>
            <a:ext cx="33988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solidFill>
                  <a:srgbClr val="0066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Скажите, а папы </a:t>
            </a:r>
          </a:p>
          <a:p>
            <a:pPr eaLnBrk="0" hangingPunct="0"/>
            <a:r>
              <a:rPr lang="ru-RU" sz="2800" b="1">
                <a:solidFill>
                  <a:srgbClr val="0066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и мамы всегда</a:t>
            </a:r>
          </a:p>
          <a:p>
            <a:pPr eaLnBrk="0" hangingPunct="0"/>
            <a:r>
              <a:rPr lang="ru-RU" sz="2800" b="1">
                <a:solidFill>
                  <a:srgbClr val="0066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Следуют этим правилам? </a:t>
            </a:r>
            <a:endParaRPr lang="ru-RU" sz="2800" b="1">
              <a:solidFill>
                <a:srgbClr val="006600"/>
              </a:solidFill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3" grpId="0"/>
      <p:bldP spid="54274" grpId="0"/>
      <p:bldP spid="54275" grpId="0"/>
      <p:bldP spid="54276" grpId="0"/>
      <p:bldP spid="54277" grpId="0"/>
      <p:bldP spid="54278" grpId="0"/>
      <p:bldP spid="542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7600" y="330200"/>
            <a:ext cx="3932238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3200" b="1" smtClean="0">
                <a:solidFill>
                  <a:srgbClr val="7030A0"/>
                </a:solidFill>
              </a:rPr>
              <a:t> 1. Какой из этих знаков обозначает место, где можно переходить дорогу? 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447800"/>
            <a:ext cx="2781300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3800" y="1527175"/>
            <a:ext cx="26162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550" y="1627188"/>
            <a:ext cx="2635250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 rot="10800000" flipV="1">
            <a:off x="1003300" y="457200"/>
            <a:ext cx="767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2.  Как называется этот знак? </a:t>
            </a:r>
            <a:endParaRPr lang="ru-RU" sz="2400" b="1">
              <a:solidFill>
                <a:srgbClr val="7030A0"/>
              </a:solidFill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8275" y="1219200"/>
            <a:ext cx="3873500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0" y="673100"/>
            <a:ext cx="4405313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1066800" y="330200"/>
            <a:ext cx="7505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7030A0"/>
                </a:solidFill>
              </a:rPr>
              <a:t>1. КАКОЙ ЗНАК ЛИШНИЙ?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925"/>
            <a:ext cx="4572000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2138" y="1027113"/>
            <a:ext cx="2122487" cy="2122487"/>
          </a:xfrm>
          <a:noFill/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5975" y="1057275"/>
            <a:ext cx="2155825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8100" y="1042988"/>
            <a:ext cx="2093913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1700" y="3302000"/>
            <a:ext cx="219710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1" descr="пешеходный-дорож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63700" y="3289300"/>
            <a:ext cx="24257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8925" y="1244600"/>
            <a:ext cx="6651625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2552700" y="241300"/>
            <a:ext cx="480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2. Как называется этот знак? </a:t>
            </a:r>
            <a:endParaRPr lang="ru-RU" sz="2800" b="1">
              <a:solidFill>
                <a:srgbClr val="7030A0"/>
              </a:solidFill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4275" y="158750"/>
            <a:ext cx="3990975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273</Words>
  <Application>Microsoft Office PowerPoint</Application>
  <PresentationFormat>Экран (4:3)</PresentationFormat>
  <Paragraphs>52</Paragraphs>
  <Slides>29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Оформление по умолчанию</vt:lpstr>
      <vt:lpstr>Правила  дорожного движения  для детей среднего возраста</vt:lpstr>
      <vt:lpstr>задание № 1  «ДОРОЖНАЯ  АЗБУКА»</vt:lpstr>
      <vt:lpstr>Презентация PowerPoint</vt:lpstr>
      <vt:lpstr> 1. Какой из этих знаков обозначает место, где можно переходить дорогу?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1.Кто на дороге главный?</vt:lpstr>
      <vt:lpstr>2. Как называется этот знак?</vt:lpstr>
      <vt:lpstr>Задание № 2 для детей  «Сказочный  транспорт»</vt:lpstr>
      <vt:lpstr>  1. На чем ехал Емеля к царю во дворец?  </vt:lpstr>
      <vt:lpstr>Презентация PowerPoint</vt:lpstr>
      <vt:lpstr>Презентация PowerPoint</vt:lpstr>
      <vt:lpstr> 2. Что помогало Маленькому Муку быстро передвигаться?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просил построить царь для ЗАБАВЫ?</vt:lpstr>
      <vt:lpstr>задание № 3 для родителей  «ДОРОЖНЫЕ   ЗНАКИ»</vt:lpstr>
      <vt:lpstr>Дорожные знаки – родителям!</vt:lpstr>
      <vt:lpstr> Велосипед на круге красном, Значит ехать здесь опасно! </vt:lpstr>
      <vt:lpstr>Эй, водитель, не гуди, Шумом спящих не буди. Не пугай гудком прохожих, Ведь и сам оглохнешь тоже.</vt:lpstr>
      <vt:lpstr>В дождь и в ясную погоду Здесь не ходят пешеходы. Говорит им знак одно: "Вам ходить запрещено!" </vt:lpstr>
      <vt:lpstr>Задание № 4  родителям    «Угадай мелодию».  </vt:lpstr>
      <vt:lpstr>задание №  5 для зрителей  «Эстафета» </vt:lpstr>
      <vt:lpstr>Презентация PowerPoint</vt:lpstr>
    </vt:vector>
  </TitlesOfParts>
  <Company>Poisk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123</cp:lastModifiedBy>
  <cp:revision>110</cp:revision>
  <dcterms:created xsi:type="dcterms:W3CDTF">2009-06-02T03:41:31Z</dcterms:created>
  <dcterms:modified xsi:type="dcterms:W3CDTF">2016-05-27T13:22:28Z</dcterms:modified>
</cp:coreProperties>
</file>