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2"/>
  </p:notesMasterIdLst>
  <p:sldIdLst>
    <p:sldId id="258" r:id="rId2"/>
    <p:sldId id="313" r:id="rId3"/>
    <p:sldId id="263" r:id="rId4"/>
    <p:sldId id="315" r:id="rId5"/>
    <p:sldId id="264" r:id="rId6"/>
    <p:sldId id="265" r:id="rId7"/>
    <p:sldId id="266" r:id="rId8"/>
    <p:sldId id="267" r:id="rId9"/>
    <p:sldId id="269" r:id="rId10"/>
    <p:sldId id="270" r:id="rId11"/>
    <p:sldId id="316" r:id="rId12"/>
    <p:sldId id="271" r:id="rId13"/>
    <p:sldId id="272" r:id="rId14"/>
    <p:sldId id="274" r:id="rId15"/>
    <p:sldId id="277" r:id="rId16"/>
    <p:sldId id="278" r:id="rId17"/>
    <p:sldId id="281" r:id="rId18"/>
    <p:sldId id="284" r:id="rId19"/>
    <p:sldId id="286" r:id="rId20"/>
    <p:sldId id="287" r:id="rId21"/>
    <p:sldId id="288" r:id="rId22"/>
    <p:sldId id="289" r:id="rId23"/>
    <p:sldId id="291" r:id="rId24"/>
    <p:sldId id="292" r:id="rId25"/>
    <p:sldId id="293" r:id="rId26"/>
    <p:sldId id="294" r:id="rId27"/>
    <p:sldId id="295" r:id="rId28"/>
    <p:sldId id="318" r:id="rId29"/>
    <p:sldId id="325" r:id="rId30"/>
    <p:sldId id="34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33" autoAdjust="0"/>
    <p:restoredTop sz="91612" autoAdjust="0"/>
  </p:normalViewPr>
  <p:slideViewPr>
    <p:cSldViewPr>
      <p:cViewPr varScale="1">
        <p:scale>
          <a:sx n="67" d="100"/>
          <a:sy n="67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A2D6E9-E493-48F0-9269-88E8C6AC321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9D3751-A687-467C-9A0E-41A4F7AE8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459B4-09F6-4865-87F2-3908497FB3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2EF7-D2FE-4036-84F6-ADE9E69AFFF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D0F9F-D641-47A5-BBA2-7B565C922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55F6-8088-4720-947F-BFDD62D1FDF4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71EA-1E32-4FE0-9631-EE57D4AEB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34B6-8F09-4D82-BE62-67F52FA7E58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596A-9A89-45DF-A77E-DBD47AD4C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6789-7C57-4A99-BA43-54CA0B6DAC9A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6247-7E49-4E47-BEDD-AAC366C1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8847-5C6A-4AE2-B61E-71B8E14CEEFD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5598-2912-4AF7-AA8B-9EC63108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A49B-0E17-4C5E-A2AF-1F3B2F8E25D0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2DC7-4260-434A-88F5-A6B53C3D2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369F-4375-479D-9268-28E823E94673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9F5-05E2-47BC-9168-90733C05F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8ABF-2346-4C9B-9CF8-F81F076A14ED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353F-0BC4-4FF8-B110-9EA522CE3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9C1E-EDAB-4896-A3D6-EC0833B1E368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E42-FD59-4B2C-9E3A-707813E66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341B-8CFD-408C-B316-9E248D9DE311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7A77-05F1-468E-8EDF-FE107EE48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D479-5CC4-43A2-A037-EAD4AACCA28C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BEA1-C5C4-4E5C-AB12-88A18AE1C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16B917-4155-43EC-A35A-41AC2BC20D7C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50FC57-F5B4-4F86-B741-FE5129CEA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  <p:sldLayoutId id="2147483879" r:id="rId9"/>
    <p:sldLayoutId id="2147483878" r:id="rId10"/>
    <p:sldLayoutId id="2147483877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0825" y="1500174"/>
            <a:ext cx="8229600" cy="157163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                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972452" cy="1571637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«</a:t>
            </a:r>
            <a:r>
              <a:rPr lang="ru-RU" sz="4000" b="1" dirty="0" smtClean="0">
                <a:solidFill>
                  <a:srgbClr val="FF0000"/>
                </a:solidFill>
              </a:rPr>
              <a:t>Русские народные сказки»                     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2" descr="C:\Users\Sparrow\Desktop\c1dbcc862a02.jpg"/>
          <p:cNvPicPr>
            <a:picLocks noChangeAspect="1" noChangeArrowheads="1"/>
          </p:cNvPicPr>
          <p:nvPr/>
        </p:nvPicPr>
        <p:blipFill>
          <a:blip r:embed="rId3"/>
          <a:srcRect l="6247" t="5450" r="6247" b="7254"/>
          <a:stretch>
            <a:fillRect/>
          </a:stretch>
        </p:blipFill>
        <p:spPr bwMode="auto">
          <a:xfrm>
            <a:off x="2771775" y="2276475"/>
            <a:ext cx="3273425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9a482ec02d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ЗЛО  НАКАЗУЕМО .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66863"/>
            <a:ext cx="2690813" cy="2327275"/>
          </a:xfr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r="4068" b="6267"/>
          <a:stretch>
            <a:fillRect/>
          </a:stretch>
        </p:blipFill>
        <p:spPr bwMode="auto">
          <a:xfrm>
            <a:off x="1331913" y="1570038"/>
            <a:ext cx="251936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:\Users\Sparrow\Desktop\46133713a8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005263"/>
            <a:ext cx="4105275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1" descr="9a482ec02d4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Положительные герои русских народных  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сказок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Users\Sparrow\Desktop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060575"/>
            <a:ext cx="3025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C:\Users\Sparrow\Desktop\images (17).jpg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643438" y="2636838"/>
            <a:ext cx="3114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6" descr="9a482ec02d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Сказка :  предостерегает;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Рисунок 5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Sparrow\Phone Browser\Downloads\images (10).jpg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268538" y="1700213"/>
            <a:ext cx="446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z="4000" smtClean="0">
                <a:solidFill>
                  <a:srgbClr val="FF0000"/>
                </a:solidFill>
              </a:rPr>
              <a:t>учит 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z="4000" smtClean="0">
                <a:solidFill>
                  <a:srgbClr val="FF0000"/>
                </a:solidFill>
              </a:rPr>
              <a:t>дружить;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Sparrow\1301239848_krylatyj-moxnatyj9.jpg"/>
          <p:cNvPicPr>
            <a:picLocks noChangeAspect="1" noChangeArrowheads="1"/>
          </p:cNvPicPr>
          <p:nvPr/>
        </p:nvPicPr>
        <p:blipFill>
          <a:blip r:embed="rId2"/>
          <a:srcRect l="1273" b="9712"/>
          <a:stretch>
            <a:fillRect/>
          </a:stretch>
        </p:blipFill>
        <p:spPr bwMode="auto">
          <a:xfrm>
            <a:off x="1042988" y="2349500"/>
            <a:ext cx="36004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Users\Sparrow\046-zimovie-01.jpg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t="2362"/>
          <a:stretch>
            <a:fillRect/>
          </a:stretch>
        </p:blipFill>
        <p:spPr bwMode="auto">
          <a:xfrm>
            <a:off x="5003800" y="2349500"/>
            <a:ext cx="316706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наказывает слушайся старших;     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5842" name="Picture 2" descr="C:\Users\Sparrow\Phone Browser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12875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Users\Sparrow\Phone Brows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341438"/>
            <a:ext cx="1743075" cy="2303462"/>
          </a:xfrm>
        </p:spPr>
      </p:pic>
      <p:pic>
        <p:nvPicPr>
          <p:cNvPr id="35844" name="Picture 2" descr="C:\Users\Sparrow\Phone Browser\Downloads\images (3).jpg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3419475" y="3789363"/>
            <a:ext cx="2160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9" descr="9a482ec02d4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229600" cy="71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высмеивает страх и трусость; 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 descr="C:\Users\Sparrow\Phone Browser\Downloads\images (4).jp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627313" y="1989138"/>
            <a:ext cx="33210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 высмеивает хитрость;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Рисунок 4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C:\Users\Sparrow\Phone Browser\Downloads\images (6).jpg"/>
          <p:cNvPicPr>
            <a:picLocks noChangeAspect="1" noChangeArrowheads="1"/>
          </p:cNvPicPr>
          <p:nvPr/>
        </p:nvPicPr>
        <p:blipFill>
          <a:blip r:embed="rId3"/>
          <a:srcRect r="3722" b="35411"/>
          <a:stretch>
            <a:fillRect/>
          </a:stretch>
        </p:blipFill>
        <p:spPr bwMode="auto">
          <a:xfrm>
            <a:off x="1304925" y="1481138"/>
            <a:ext cx="25463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C:\Users\Sparrow\Phone Browser\Downloads\images (7).jpg"/>
          <p:cNvPicPr>
            <a:picLocks noChangeAspect="1" noChangeArrowheads="1"/>
          </p:cNvPicPr>
          <p:nvPr/>
        </p:nvPicPr>
        <p:blipFill>
          <a:blip r:embed="rId4"/>
          <a:srcRect l="2069" t="2756" r="2069" b="5573"/>
          <a:stretch>
            <a:fillRect/>
          </a:stretch>
        </p:blipFill>
        <p:spPr bwMode="auto">
          <a:xfrm>
            <a:off x="3132138" y="3933825"/>
            <a:ext cx="29495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C:\Users\Sparrow\Desktop\images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57338"/>
            <a:ext cx="3168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927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трудолюбие всегда вознаграждается;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8914" name="Picture 3" descr="C:\Users\Sparrow\Phone Browser\Downloads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89138"/>
            <a:ext cx="3313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5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C:\Users\Sparrow\Phone Browser\Downloads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435600" y="1989138"/>
            <a:ext cx="1857375" cy="2168525"/>
          </a:xfrm>
        </p:spPr>
      </p:pic>
      <p:pic>
        <p:nvPicPr>
          <p:cNvPr id="38917" name="Picture 2" descr="C:\Users\Sparrow\Phone Browser\Downloads\images (1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292600"/>
            <a:ext cx="25923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мудрость восхваляется;</a:t>
            </a:r>
          </a:p>
        </p:txBody>
      </p:sp>
      <p:pic>
        <p:nvPicPr>
          <p:cNvPr id="39938" name="Picture 2" descr="C:\Users\Sparrow\Phone Browser\Downloads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27368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4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C:\Users\Sparrow\Phone Browser\Downloads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2636838"/>
            <a:ext cx="2941637" cy="32004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забота о близком поощряется.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2" descr="C:\Users\Sparrow\Phone Browser\Downloads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44675"/>
            <a:ext cx="39608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Детский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3200" smtClean="0">
                <a:solidFill>
                  <a:srgbClr val="FF0000"/>
                </a:solidFill>
              </a:rPr>
              <a:t>фольклор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3200" smtClean="0">
                <a:solidFill>
                  <a:srgbClr val="FF0000"/>
                </a:solidFill>
              </a:rPr>
              <a:t>включает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3200" smtClean="0">
                <a:solidFill>
                  <a:srgbClr val="FF0000"/>
                </a:solidFill>
              </a:rPr>
              <a:t>в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3200" smtClean="0">
                <a:solidFill>
                  <a:srgbClr val="FF0000"/>
                </a:solidFill>
              </a:rPr>
              <a:t>себя</a:t>
            </a:r>
            <a:r>
              <a:rPr lang="ru-RU" sz="280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    </a:t>
            </a:r>
          </a:p>
          <a:p>
            <a:pPr eaLnBrk="1" hangingPunct="1"/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20483" name="Рисунок 3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Sparrow\Desktop\images (23).jp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843213" y="2060575"/>
            <a:ext cx="3673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«Не хвастай!»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Рисунок 4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44675"/>
            <a:ext cx="38163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«Битый не битого везёт…»</a:t>
            </a: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 descr="C:\Users\Sparrow\Phone Browser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844675"/>
            <a:ext cx="41036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4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854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«за синие леса, за высокие горы…?»</a:t>
            </a:r>
            <a:r>
              <a:rPr lang="ru-RU" sz="4000" dirty="0" smtClean="0">
                <a:solidFill>
                  <a:srgbClr val="FF0000"/>
                </a:solidFill>
              </a:rPr>
              <a:t>  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3" descr="C:\Users\Sparrow\Phone Browser\Downloads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16113"/>
            <a:ext cx="53292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5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Классификация сказок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1. Сказки о животных;   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2. волшебные сказки;    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3. бытовые сказки. 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644900"/>
            <a:ext cx="1560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6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Сказки о животных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«цепные» 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89138"/>
            <a:ext cx="37449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924175"/>
            <a:ext cx="2362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5" descr="9a482ec02d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Волшебные сказки</a:t>
            </a: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149725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28775"/>
            <a:ext cx="1866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005263"/>
            <a:ext cx="3103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11" descr="9a482ec02d4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Бытовые сказки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20938"/>
            <a:ext cx="26400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349500"/>
            <a:ext cx="26495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5" descr="9a482ec02d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Особенности русской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народной сказки: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 Увлекательность,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  оптимизм,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  образность, 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   забавность,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   дидактизм.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</a:t>
            </a:r>
          </a:p>
        </p:txBody>
      </p:sp>
      <p:pic>
        <p:nvPicPr>
          <p:cNvPr id="51203" name="Рисунок 3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68638"/>
            <a:ext cx="213836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1157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Международный день детской книги отмечается 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2-го апреля. Согласно решению Международного 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совета по детской книге, этот праздник отмечается 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 1967 года в день рождения детского писателя-   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сказочника Г.Х. </a:t>
            </a:r>
            <a:r>
              <a:rPr lang="ru-RU" sz="2800" dirty="0" err="1" smtClean="0">
                <a:solidFill>
                  <a:srgbClr val="FF0000"/>
                </a:solidFill>
              </a:rPr>
              <a:t>Андерсона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7827" name="Picture 2" descr="C:\Users\Sparrow\Desktop\images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852738"/>
            <a:ext cx="27368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Рисунок 5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42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4211" name="Picture 2" descr="C:\Users\Sparrow\Desktop\images (22).jpg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835150" y="1412875"/>
            <a:ext cx="52578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Рисунок 4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854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«Что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7030A0"/>
                </a:solidFill>
              </a:rPr>
              <a:t>такое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7030A0"/>
                </a:solidFill>
              </a:rPr>
              <a:t>хорошо…»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 Сострадание  к  ближнему  и  к  слабому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;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 Уважение  к  старшим ;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 Бережное  отношение  к  природе,  растениям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и    животным ;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 Терпение , трудолюбие , верность  слову  и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постоянство . </a:t>
            </a:r>
          </a:p>
        </p:txBody>
      </p:sp>
      <p:pic>
        <p:nvPicPr>
          <p:cNvPr id="21507" name="Рисунок 3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133600"/>
            <a:ext cx="10477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Муниципальное бюджетное                                                                         дошкольное образовательное                                                    учреждение детский сад комбинированного вида № 27 муниципального образования </a:t>
            </a:r>
            <a:r>
              <a:rPr lang="ru-RU" sz="2400" b="1" dirty="0" err="1" smtClean="0">
                <a:solidFill>
                  <a:srgbClr val="FF0000"/>
                </a:solidFill>
              </a:rPr>
              <a:t>Усть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Лабинский</a:t>
            </a:r>
            <a:r>
              <a:rPr lang="ru-RU" sz="2400" b="1" dirty="0" smtClean="0">
                <a:solidFill>
                  <a:srgbClr val="FF0000"/>
                </a:solidFill>
              </a:rPr>
              <a:t> район   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Составила </a:t>
            </a:r>
            <a:r>
              <a:rPr lang="ru-RU" sz="2400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sz="2400" b="1" dirty="0" smtClean="0">
                <a:solidFill>
                  <a:srgbClr val="FF0000"/>
                </a:solidFill>
              </a:rPr>
              <a:t>МБДОУ № 27                                          Воробьёва Лариса Николаевна                                                   Краснодарский край                                                                                   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Усть-Лабинский</a:t>
            </a:r>
            <a:r>
              <a:rPr lang="ru-RU" sz="2400" b="1" dirty="0" smtClean="0">
                <a:solidFill>
                  <a:srgbClr val="FF0000"/>
                </a:solidFill>
              </a:rPr>
              <a:t> район                                                                                станица Ладожская                                                                                            </a:t>
            </a:r>
          </a:p>
        </p:txBody>
      </p:sp>
      <p:pic>
        <p:nvPicPr>
          <p:cNvPr id="7" name="Рисунок 3" descr="9a482ec02d4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071562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FF0000"/>
                </a:solidFill>
              </a:rPr>
              <a:t>Сказка определяется как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r>
              <a:rPr lang="ru-RU" sz="2900" smtClean="0">
                <a:solidFill>
                  <a:srgbClr val="FF0000"/>
                </a:solidFill>
              </a:rPr>
              <a:t>«вымышленный  рассказ, небывалая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r>
              <a:rPr lang="ru-RU" sz="2900" smtClean="0">
                <a:solidFill>
                  <a:srgbClr val="FF0000"/>
                </a:solidFill>
              </a:rPr>
              <a:t>и даже несбыточная  повесть,сказание».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3555" name="Picture 2" descr="C:\Users\Sparrow\Desktop\images (11).jpg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2987675" y="2565400"/>
            <a:ext cx="287972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55650" y="981075"/>
            <a:ext cx="7561263" cy="135413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«Сказка от начала начинается ,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до конца читается ,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а в серёдке не перебивается».</a:t>
            </a:r>
          </a:p>
        </p:txBody>
      </p:sp>
      <p:sp>
        <p:nvSpPr>
          <p:cNvPr id="24578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C:\Users\Sparrow\Phone Browser\Downloads\images (4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349500"/>
            <a:ext cx="381635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7" descr="9a482ec02d4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Повторяющиеся  определения :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</a:t>
            </a:r>
            <a:r>
              <a:rPr lang="en-US" smtClean="0">
                <a:solidFill>
                  <a:srgbClr val="7030A0"/>
                </a:solidFill>
              </a:rPr>
              <a:t>   </a:t>
            </a:r>
            <a:r>
              <a:rPr lang="ru-RU" smtClean="0">
                <a:solidFill>
                  <a:srgbClr val="7030A0"/>
                </a:solidFill>
              </a:rPr>
              <a:t>добрый  конь ;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</a:t>
            </a:r>
            <a:r>
              <a:rPr lang="en-US" smtClean="0">
                <a:solidFill>
                  <a:srgbClr val="7030A0"/>
                </a:solidFill>
              </a:rPr>
              <a:t>   </a:t>
            </a:r>
            <a:r>
              <a:rPr lang="ru-RU" smtClean="0">
                <a:solidFill>
                  <a:srgbClr val="7030A0"/>
                </a:solidFill>
              </a:rPr>
              <a:t>серый  волк ;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</a:t>
            </a:r>
            <a:r>
              <a:rPr lang="en-US" smtClean="0">
                <a:solidFill>
                  <a:srgbClr val="7030A0"/>
                </a:solidFill>
              </a:rPr>
              <a:t>  </a:t>
            </a:r>
            <a:r>
              <a:rPr lang="ru-RU" smtClean="0">
                <a:solidFill>
                  <a:srgbClr val="7030A0"/>
                </a:solidFill>
              </a:rPr>
              <a:t> красная  девица ;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</a:t>
            </a:r>
            <a:r>
              <a:rPr lang="en-US" smtClean="0">
                <a:solidFill>
                  <a:srgbClr val="7030A0"/>
                </a:solidFill>
              </a:rPr>
              <a:t>  </a:t>
            </a:r>
            <a:r>
              <a:rPr lang="ru-RU" smtClean="0">
                <a:solidFill>
                  <a:srgbClr val="7030A0"/>
                </a:solidFill>
              </a:rPr>
              <a:t> добрый  молодец .   </a:t>
            </a:r>
          </a:p>
        </p:txBody>
      </p:sp>
      <p:pic>
        <p:nvPicPr>
          <p:cNvPr id="25603" name="Рисунок 3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1820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213100"/>
            <a:ext cx="120173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Сочетание  слов :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</a:rPr>
              <a:t>                        Пир на весь мир ; 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</a:rPr>
              <a:t>                   идти куда глаза глядят ;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</a:rPr>
              <a:t>                    буйну голову повесил ;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</a:rPr>
              <a:t>      ни в сказке сказать , ни пером описать ; 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7030A0"/>
                </a:solidFill>
              </a:rPr>
              <a:t>             </a:t>
            </a:r>
            <a:r>
              <a:rPr lang="ru-RU" b="1" smtClean="0">
                <a:solidFill>
                  <a:srgbClr val="7030A0"/>
                </a:solidFill>
              </a:rPr>
              <a:t>    скоро сказка сказывается, </a:t>
            </a:r>
            <a:endParaRPr lang="en-US" b="1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7030A0"/>
                </a:solidFill>
              </a:rPr>
              <a:t>                 </a:t>
            </a:r>
            <a:r>
              <a:rPr lang="ru-RU" b="1" smtClean="0">
                <a:solidFill>
                  <a:srgbClr val="7030A0"/>
                </a:solidFill>
              </a:rPr>
              <a:t>да не скоро дело делается ;    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</a:rPr>
              <a:t>                     долго ли, коротко ли…</a:t>
            </a:r>
          </a:p>
        </p:txBody>
      </p:sp>
      <p:pic>
        <p:nvPicPr>
          <p:cNvPr id="26627" name="Рисунок 3" descr="9a482ec02d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Композиция  сказки :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                                </a:t>
            </a:r>
            <a:r>
              <a:rPr lang="en-US" smtClean="0">
                <a:solidFill>
                  <a:srgbClr val="7030A0"/>
                </a:solidFill>
              </a:rPr>
              <a:t>     </a:t>
            </a:r>
            <a:r>
              <a:rPr lang="ru-RU" sz="4800" smtClean="0">
                <a:solidFill>
                  <a:srgbClr val="7030A0"/>
                </a:solidFill>
              </a:rPr>
              <a:t>зачин     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7030A0"/>
                </a:solidFill>
              </a:rPr>
              <a:t>             </a:t>
            </a:r>
            <a:endParaRPr lang="en-US" sz="480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4800" smtClean="0">
                <a:solidFill>
                  <a:srgbClr val="7030A0"/>
                </a:solidFill>
              </a:rPr>
              <a:t>               </a:t>
            </a:r>
            <a:r>
              <a:rPr lang="ru-RU" sz="4800" smtClean="0">
                <a:solidFill>
                  <a:srgbClr val="7030A0"/>
                </a:solidFill>
              </a:rPr>
              <a:t>основная  часть </a:t>
            </a:r>
            <a:endParaRPr lang="en-US" sz="480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7030A0"/>
                </a:solidFill>
              </a:rPr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7030A0"/>
                </a:solidFill>
              </a:rPr>
              <a:t>                   </a:t>
            </a:r>
            <a:r>
              <a:rPr lang="en-US" sz="4800" smtClean="0">
                <a:solidFill>
                  <a:srgbClr val="7030A0"/>
                </a:solidFill>
              </a:rPr>
              <a:t>    </a:t>
            </a:r>
            <a:r>
              <a:rPr lang="ru-RU" sz="4800" smtClean="0">
                <a:solidFill>
                  <a:srgbClr val="7030A0"/>
                </a:solidFill>
              </a:rPr>
              <a:t>концовка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 r="6909" b="3006"/>
          <a:stretch>
            <a:fillRect/>
          </a:stretch>
        </p:blipFill>
        <p:spPr bwMode="auto">
          <a:xfrm>
            <a:off x="6804025" y="3644900"/>
            <a:ext cx="15827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700213"/>
            <a:ext cx="185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9a482ec02d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Дружба побеждает зло.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05038"/>
            <a:ext cx="3313113" cy="3586162"/>
          </a:xfrm>
        </p:spPr>
      </p:pic>
      <p:pic>
        <p:nvPicPr>
          <p:cNvPr id="30723" name="Picture 3" descr="C:\Users\Sparrow\Desktop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205038"/>
            <a:ext cx="25527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 descr="9a482ec02d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279</Words>
  <Application>Microsoft Office PowerPoint</Application>
  <PresentationFormat>Экран (4:3)</PresentationFormat>
  <Paragraphs>73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        </vt:lpstr>
      <vt:lpstr>Детский фольклор включает в себя:</vt:lpstr>
      <vt:lpstr>«Что такое хорошо…»</vt:lpstr>
      <vt:lpstr>Сказка определяется как  «вымышленный  рассказ, небывалая  и даже несбыточная  повесть,сказание».</vt:lpstr>
      <vt:lpstr>«Сказка от начала начинается ,  до конца читается ,  а в серёдке не перебивается».</vt:lpstr>
      <vt:lpstr>Повторяющиеся  определения :</vt:lpstr>
      <vt:lpstr>Сочетание  слов :</vt:lpstr>
      <vt:lpstr>Композиция  сказки :</vt:lpstr>
      <vt:lpstr>Дружба побеждает зло.</vt:lpstr>
      <vt:lpstr>ЗЛО  НАКАЗУЕМО .</vt:lpstr>
      <vt:lpstr>Положительные герои русских народных    сказок</vt:lpstr>
      <vt:lpstr>Сказка :  предостерегает;</vt:lpstr>
      <vt:lpstr> учит  дружить;</vt:lpstr>
      <vt:lpstr>наказывает слушайся старших;      </vt:lpstr>
      <vt:lpstr> высмеивает страх и трусость;   </vt:lpstr>
      <vt:lpstr> высмеивает хитрость;</vt:lpstr>
      <vt:lpstr>трудолюбие всегда вознаграждается;</vt:lpstr>
      <vt:lpstr>мудрость восхваляется;</vt:lpstr>
      <vt:lpstr>забота о близком поощряется.</vt:lpstr>
      <vt:lpstr>«Не хвастай!»</vt:lpstr>
      <vt:lpstr>«Битый не битого везёт…»</vt:lpstr>
      <vt:lpstr>«за синие леса, за высокие горы…?»   </vt:lpstr>
      <vt:lpstr>Классификация сказок</vt:lpstr>
      <vt:lpstr>Сказки о животных      «цепные» сказки</vt:lpstr>
      <vt:lpstr>Волшебные сказки</vt:lpstr>
      <vt:lpstr>Бытовые сказки</vt:lpstr>
      <vt:lpstr>Особенности русской   народной сказки:</vt:lpstr>
      <vt:lpstr>          Международный день детской книги отмечается   2-го апреля. Согласно решению Международного   совета по детской книге, этот праздник отмечается   с 1967 года в день рождения детского писателя-     сказочника Г.Х. Андерсона. </vt:lpstr>
      <vt:lpstr>Слайд 29</vt:lpstr>
      <vt:lpstr>Муниципальное бюджетное                                                                         дошкольное образовательное                                                    учреждение детский сад комбинированного вида № 27 муниципального образования Усть – Лабинский район           Составила воспитатель МБДОУ № 27                                          Воробьёва Лариса Николаевна                                                   Краснодарский край                                                                                                            Усть-Лабинский район                                                                                станица Ладожская                                      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Sparrow</dc:creator>
  <cp:lastModifiedBy>компьютер</cp:lastModifiedBy>
  <cp:revision>329</cp:revision>
  <dcterms:created xsi:type="dcterms:W3CDTF">2012-02-12T17:14:21Z</dcterms:created>
  <dcterms:modified xsi:type="dcterms:W3CDTF">2016-06-06T15:36:06Z</dcterms:modified>
</cp:coreProperties>
</file>