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4" r:id="rId4"/>
    <p:sldId id="262" r:id="rId5"/>
    <p:sldId id="292" r:id="rId6"/>
    <p:sldId id="267" r:id="rId7"/>
    <p:sldId id="270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1" r:id="rId26"/>
    <p:sldId id="272" r:id="rId27"/>
    <p:sldId id="273" r:id="rId28"/>
    <p:sldId id="293" r:id="rId29"/>
    <p:sldId id="294" r:id="rId30"/>
    <p:sldId id="29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1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EDF8C-6442-4260-ABB0-D911750E609A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CA898-9E94-4A6C-9F95-443AFD5037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CA898-9E94-4A6C-9F95-443AFD50371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332657"/>
            <a:ext cx="7772400" cy="326779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 err="1" smtClean="0"/>
              <a:t>Тема:Кубанский</a:t>
            </a:r>
            <a:r>
              <a:rPr lang="ru-RU" dirty="0" smtClean="0"/>
              <a:t> фольклор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41" name="Picture 1" descr="C:\Users\саня\Desktop\Новая папка (2)\images (9)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3528391" cy="3096344"/>
          </a:xfrm>
          <a:prstGeom prst="rect">
            <a:avLst/>
          </a:prstGeom>
          <a:noFill/>
        </p:spPr>
      </p:pic>
      <p:pic>
        <p:nvPicPr>
          <p:cNvPr id="10242" name="Picture 2" descr="C:\Users\саня\Desktop\Новая папка (2)\images (10)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140968"/>
            <a:ext cx="4032448" cy="302016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</a:t>
            </a:r>
            <a:r>
              <a:rPr lang="ru-RU" dirty="0" err="1" smtClean="0"/>
              <a:t>уровеньТретий</a:t>
            </a:r>
            <a:r>
              <a:rPr lang="ru-RU" dirty="0" smtClean="0"/>
              <a:t>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9756576" y="3356992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3" name="Picture 5" descr="C:\Users\саня\Downloads\risovannie+oboi+tcveti+podsolnuha+52769495587.jpg"/>
          <p:cNvPicPr>
            <a:picLocks noChangeAspect="1" noChangeArrowheads="1"/>
          </p:cNvPicPr>
          <p:nvPr userDrawn="1"/>
        </p:nvPicPr>
        <p:blipFill>
          <a:blip r:embed="rId13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F%D0%B5%D1%80%D0%B5%D1%85%D0%BE%D0%B4%D1%8F%D1%89%D0%B8%D0%B5_%D0%BF%D1%80%D0%B0%D0%B7%D0%B4%D0%BD%D0%B8%D0%BA%D0%B8" TargetMode="External"/><Relationship Id="rId3" Type="http://schemas.openxmlformats.org/officeDocument/2006/relationships/hyperlink" Target="http://ru.wikipedia.org/wiki/%D0%A5%D1%80%D0%B8%D1%81%D1%82%D0%B8%D0%B0%D0%BD%D1%81%D0%BA%D0%B8%D0%B5_%D0%BF%D1%80%D0%B0%D0%B7%D0%B4%D0%BD%D0%B8%D0%BA%D0%B8" TargetMode="External"/><Relationship Id="rId7" Type="http://schemas.openxmlformats.org/officeDocument/2006/relationships/hyperlink" Target="http://ru.wikipedia.org/wiki/%D0%9B%D1%83%D0%BD%D0%BD%D0%BE-%D1%81%D0%BE%D0%BB%D0%BD%D0%B5%D1%87%D0%BD%D1%8B%D0%B9_%D0%BA%D0%B0%D0%BB%D0%B5%D0%BD%D0%B4%D0%B0%D1%80%D1%8C" TargetMode="External"/><Relationship Id="rId2" Type="http://schemas.openxmlformats.org/officeDocument/2006/relationships/hyperlink" Target="http://ru.wikipedia.org/wiki/%D0%A5%D1%80%D0%B8%D1%81%D1%82%D0%B8%D0%B0%D0%BD%D1%81%D1%82%D0%B2%D0%B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%D0%98%D0%B8%D1%81%D1%83%D1%81_%D0%A5%D1%80%D0%B8%D1%81%D1%82%D0%BE%D1%81" TargetMode="External"/><Relationship Id="rId5" Type="http://schemas.openxmlformats.org/officeDocument/2006/relationships/hyperlink" Target="http://ru.wikipedia.org/wiki/%D0%92%D0%BE%D1%81%D0%BA%D1%80%D0%B5%D1%81%D0%B5%D0%BD%D0%B8%D0%B5_%D0%98%D0%B8%D1%81%D1%83%D1%81%D0%B0_%D0%A5%D1%80%D0%B8%D1%81%D1%82%D0%B0" TargetMode="External"/><Relationship Id="rId4" Type="http://schemas.openxmlformats.org/officeDocument/2006/relationships/hyperlink" Target="http://ru.wikipedia.org/wiki/%D0%A5%D1%80%D0%B8%D1%81%D1%82%D0%B8%D0%B0%D0%BD%D1%81%D0%BA%D0%BE%D0%B5_%D0%B1%D0%BE%D0%B3%D0%BE%D1%81%D0%BB%D1%83%D0%B6%D0%B5%D0%BD%D0%B8%D0%B5" TargetMode="External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entury" pitchFamily="18" charset="0"/>
              </a:rPr>
              <a:t>Тема: «Использование кубанского фольклора в работе с детьми, как средство приобщения к народным традициям»</a:t>
            </a:r>
            <a:endParaRPr lang="ru-RU" b="1" dirty="0">
              <a:solidFill>
                <a:srgbClr val="C00000"/>
              </a:solidFill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аня\Desktop\Новая папка (2)\загруженное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45024"/>
            <a:ext cx="4176464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МАСЛЕНИЦА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Это проводы зимы. Масленица не просто праздник, а целый период в жизни русского народа. Длилась она целую неделю, у каждого дня своё название.                Блины, важнейший атрибут масленичных гуляний.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3314" name="Picture 2" descr="C:\Users\саня\Downloads\загруженное (10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3600400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ПАСХА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600200"/>
            <a:ext cx="418680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     Древнейший 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hlinkClick r:id="rId2" tooltip="Христианство"/>
              </a:rPr>
              <a:t>христианский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hlinkClick r:id="rId3" tooltip="Христианские праздники"/>
              </a:rPr>
              <a:t>праздник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;                                              главный праздник 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hlinkClick r:id="rId4" tooltip="Христианское богослужение"/>
              </a:rPr>
              <a:t>богослужебного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        года.                                                             Установлен в честь  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hlinkClick r:id="rId5" tooltip="Воскресение Иисуса Христа"/>
              </a:rPr>
              <a:t>воскресения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 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hlinkClick r:id="rId6" tooltip="Иисус Христос"/>
              </a:rPr>
              <a:t>Иисуса Христа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.                                                                                        В настоящее время его дата в каждый конкретный год исчисляется по 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hlinkClick r:id="rId7" tooltip="Лунно-солнечный календарь"/>
              </a:rPr>
              <a:t>лунно-солнечному календарю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, что делает Пасху 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  <a:hlinkClick r:id="rId8" tooltip="Переходящие праздники"/>
              </a:rPr>
              <a:t>переходящим праздником</a:t>
            </a:r>
            <a:r>
              <a:rPr lang="ru-RU" sz="2000" b="1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098" name="Picture 2" descr="C:\Users\саня\Downloads\загруженное (8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1844824"/>
            <a:ext cx="374441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ЗАЗЫВАЛКИ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Это сбор детей на игру. Игра начинается с </a:t>
            </a:r>
            <a:r>
              <a:rPr lang="ru-RU" b="1" dirty="0" err="1" smtClean="0">
                <a:solidFill>
                  <a:srgbClr val="C00000"/>
                </a:solidFill>
              </a:rPr>
              <a:t>зазывалки</a:t>
            </a:r>
            <a:r>
              <a:rPr lang="ru-RU" b="1" dirty="0" smtClean="0">
                <a:solidFill>
                  <a:srgbClr val="C00000"/>
                </a:solidFill>
              </a:rPr>
              <a:t>.   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«Тай – </a:t>
            </a:r>
            <a:r>
              <a:rPr lang="ru-RU" b="1" dirty="0" err="1" smtClean="0">
                <a:solidFill>
                  <a:srgbClr val="002060"/>
                </a:solidFill>
              </a:rPr>
              <a:t>тай</a:t>
            </a:r>
            <a:r>
              <a:rPr lang="ru-RU" b="1" dirty="0" smtClean="0">
                <a:solidFill>
                  <a:srgbClr val="002060"/>
                </a:solidFill>
              </a:rPr>
              <a:t> налетай…»  «Собирайся народ в (название игры) играть».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саня\Desktop\Новая папка (2)\13-300x2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3600400" cy="4032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Считалки – это придуманный для детей способ осуществления объективной справедливости.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аня\Desktop\Новая папка (3)\8du_en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8568952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Считалки существуют для: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- выбора водящего; 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                                    - права выбора другого выбывшего из игры;        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                - использование «сговора</a:t>
            </a:r>
            <a:r>
              <a:rPr lang="ru-RU" b="1" dirty="0" smtClean="0"/>
              <a:t>»;</a:t>
            </a:r>
            <a:endParaRPr lang="ru-RU" b="1" dirty="0"/>
          </a:p>
        </p:txBody>
      </p:sp>
      <p:pic>
        <p:nvPicPr>
          <p:cNvPr id="7170" name="Picture 2" descr="C:\Users\саня\Downloads\загруженное (9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744416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Считалки – </a:t>
            </a:r>
            <a:r>
              <a:rPr lang="ru-RU" b="1" dirty="0" err="1" smtClean="0">
                <a:solidFill>
                  <a:srgbClr val="C00000"/>
                </a:solidFill>
              </a:rPr>
              <a:t>повторялки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считалки</a:t>
            </a:r>
            <a:r>
              <a:rPr lang="ru-RU" b="1" dirty="0" smtClean="0">
                <a:solidFill>
                  <a:srgbClr val="C00000"/>
                </a:solidFill>
              </a:rPr>
              <a:t> – поговорки, жеребьёвки – угадки.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«Кто в правой, кто в левой руке берёт?»   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«Кто угадает, тому водить!»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саня\Downloads\52-300x1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3816424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entury" pitchFamily="18" charset="0"/>
              </a:rPr>
              <a:t>ДРАЗНИЛКИ</a:t>
            </a:r>
            <a:endParaRPr lang="ru-RU" b="1" dirty="0">
              <a:solidFill>
                <a:srgbClr val="C00000"/>
              </a:solidFill>
              <a:latin typeface="Century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Это небольшой рифмованный стишок, помогающий ребёнку наказать обидчика словами. 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Состоящие из чепухи и нелепицы;    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 именам добавляют рифмованное прозвище     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Дразнить могут: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саня\Desktop\Новая папка (2)\detskie-draznilk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600400" cy="432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Жадных сверстников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Жадина – говядина  Три копейки дадено  На четвёртую копейку </a:t>
            </a:r>
            <a:r>
              <a:rPr lang="ru-RU" b="1" dirty="0" err="1" smtClean="0">
                <a:solidFill>
                  <a:srgbClr val="002060"/>
                </a:solidFill>
              </a:rPr>
              <a:t>Расшибися</a:t>
            </a:r>
            <a:r>
              <a:rPr lang="ru-RU" b="1" dirty="0" smtClean="0">
                <a:solidFill>
                  <a:srgbClr val="002060"/>
                </a:solidFill>
              </a:rPr>
              <a:t>  о скамейку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саня\Downloads\images (15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816424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ПЛАКСИВЫХ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«Рёва – корова…»   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«Плакса, вакса, гуталин»     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В ответ на дразнилку существуют рифмованные отговорки.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саня\Downloads\images (16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3456384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МОЛЧАНКИ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Кто </a:t>
            </a:r>
            <a:r>
              <a:rPr lang="ru-RU" b="1" dirty="0" err="1" smtClean="0">
                <a:solidFill>
                  <a:srgbClr val="C00000"/>
                </a:solidFill>
              </a:rPr>
              <a:t>перемолчит</a:t>
            </a:r>
            <a:r>
              <a:rPr lang="ru-RU" b="1" dirty="0" smtClean="0">
                <a:solidFill>
                  <a:srgbClr val="C00000"/>
                </a:solidFill>
              </a:rPr>
              <a:t>, тот и победит.    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Ехали бояре,                    Кошку потеряли,   Кошка </a:t>
            </a:r>
            <a:r>
              <a:rPr lang="ru-RU" b="1" dirty="0" err="1" smtClean="0">
                <a:solidFill>
                  <a:srgbClr val="002060"/>
                </a:solidFill>
              </a:rPr>
              <a:t>сдохла</a:t>
            </a:r>
            <a:r>
              <a:rPr lang="ru-RU" b="1" dirty="0" smtClean="0">
                <a:solidFill>
                  <a:srgbClr val="002060"/>
                </a:solidFill>
              </a:rPr>
              <a:t>,                Хвост облез,                         Кто проговорит,                   Тот её и съест.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саня\Downloads\000317_3024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0808"/>
            <a:ext cx="4038600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аня\Desktop\Новая папка (2)\Кубанские казаки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92888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МИРИЛКИ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Это рифмованный стишок помогающий детям мириться.   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Мирись, мирись, мирись                                      И больше не дерись.  Чаю напьёшься, опять подерёшься.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саня\Desktop\Новая папка (2)\загруженно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367240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ЧУРИЛКИ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Помогают оградить ребёнка от разных неприятностей. Производная от «чур меня».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саня\Downloads\eHQU2BJZg1U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3384376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Кричалки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звенелки</a:t>
            </a:r>
            <a:r>
              <a:rPr lang="ru-RU" b="1" dirty="0" smtClean="0">
                <a:solidFill>
                  <a:srgbClr val="C00000"/>
                </a:solidFill>
              </a:rPr>
              <a:t>, тараторки, </a:t>
            </a:r>
            <a:r>
              <a:rPr lang="ru-RU" b="1" dirty="0" err="1" smtClean="0">
                <a:solidFill>
                  <a:srgbClr val="C00000"/>
                </a:solidFill>
              </a:rPr>
              <a:t>лепеталки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Это эмоции и переживание ребёнка запечатлённые в словах, не обязательно рифмованные.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Users\саня\Desktop\Новая папка (2)\images (1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3456384" cy="3672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ПОТЕШНЫЙ ФОЛЬКЛОР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Он используется для самых маленьких деток с рождения до   3 – х. лет.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саня\Downloads\page153_spyu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331236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КОЛЫБЕЛЬНЫЕ ПЕСНИ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Их в народе зовут байками.                             </a:t>
            </a:r>
            <a:r>
              <a:rPr lang="ru-RU" b="1" dirty="0" err="1" smtClean="0">
                <a:solidFill>
                  <a:srgbClr val="002060"/>
                </a:solidFill>
              </a:rPr>
              <a:t>Баить</a:t>
            </a:r>
            <a:r>
              <a:rPr lang="ru-RU" b="1" dirty="0" smtClean="0">
                <a:solidFill>
                  <a:srgbClr val="002060"/>
                </a:solidFill>
              </a:rPr>
              <a:t> – «говорить».    Старинное значение этого слова – «шептать, заговаривать»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218" name="Picture 2" descr="C:\Users\саня\Desktop\Новая папка (2)\14f20751e95bb1b42dd0c6b5f1ae3d76.jp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471" y="1600200"/>
            <a:ext cx="332205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  <a:latin typeface="Cambria" pitchFamily="18" charset="0"/>
              </a:rPr>
              <a:t>Пестушки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Это короткое стихотворение приговоры, которыми сопровождают движения младенца в первые месяцы жизни. Название от слова пестовать – «нянчить», растить, ходить за кем либо, воспитывать, нянчить на руках.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0242" name="Picture 2" descr="C:\Users\саня\Downloads\pestushk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4104456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ПОТЕШКИ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Это песенки сопровождающие игры ребёнка с пальцами, ручками, ножками.                 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Идёт коза рогатая               За малыми ребятами. Ножками топ – </a:t>
            </a:r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топ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, Глазками хлоп – </a:t>
            </a:r>
            <a:r>
              <a:rPr lang="ru-RU" b="1" dirty="0" err="1" smtClean="0">
                <a:solidFill>
                  <a:srgbClr val="002060"/>
                </a:solidFill>
                <a:latin typeface="Cambria" pitchFamily="18" charset="0"/>
              </a:rPr>
              <a:t>хлоп</a:t>
            </a: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1266" name="Picture 2" descr="C:\Users\саня\Desktop\Новая папка (3)\poteshki44-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213" y="1600200"/>
            <a:ext cx="3626573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ПРИБАУТКИ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Это сказочки в стихах, уже не связанные с какой – либо игрой.   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У нас в Рязани грибы с глазами.                         Их едят, они глядят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 descr="C:\Users\саня\Downloads\images (17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9"/>
            <a:ext cx="2952328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НЕОБХОДИМО ИСПОЛЬЗОВАТЬ ВСЕ ВИДЫ ДЕТСКОГО ФОЛЬКЛОРА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Это помогает детям с самого раннего возраста понять, что они – часть великого русского народа. Часть своей малой Родины – КУБАНЬ.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4338" name="Picture 2" descr="C:\Users\саня\Desktop\Новая папка (2)\images (15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3528392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ПОСЛЕСЛОВИЕ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Фольклор сопровождает человека от колыбели до могилы. Знакомство с ним начинается с первых дней жизни. В дальнейшем жанры детского фольклора перерождаются в нечто иное, то, что живёт в фольклоре взрослых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C:\Users\саня\Desktop\Новая папка (2)\images (1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4032448" cy="424847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Фольклор – это величайшее достояние национальной культуры. А детский фольклор – это своеобразная кладовая народа 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саня\Desktop\Новая папка (3)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68960"/>
            <a:ext cx="2304256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Муниципальное бюджетное дошкольное образовательное учреждение детский сад комбинированного вида № 27 муниципального образования                      </a:t>
            </a:r>
            <a:r>
              <a:rPr lang="ru-RU" sz="1800" b="1" dirty="0" err="1" smtClean="0">
                <a:solidFill>
                  <a:srgbClr val="C00000"/>
                </a:solidFill>
              </a:rPr>
              <a:t>Усть</a:t>
            </a:r>
            <a:r>
              <a:rPr lang="ru-RU" sz="1800" b="1" dirty="0" smtClean="0">
                <a:solidFill>
                  <a:srgbClr val="C00000"/>
                </a:solidFill>
              </a:rPr>
              <a:t> – </a:t>
            </a:r>
            <a:r>
              <a:rPr lang="ru-RU" sz="1800" b="1" dirty="0" err="1" smtClean="0">
                <a:solidFill>
                  <a:srgbClr val="C00000"/>
                </a:solidFill>
              </a:rPr>
              <a:t>Лабинский</a:t>
            </a:r>
            <a:r>
              <a:rPr lang="ru-RU" sz="1800" b="1" dirty="0" smtClean="0">
                <a:solidFill>
                  <a:srgbClr val="C00000"/>
                </a:solidFill>
              </a:rPr>
              <a:t> район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Составила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воспитатель  МБДОУ № 27  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Воробьёва Лариса Николаевна  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Краснодарский край                              </a:t>
            </a:r>
            <a:r>
              <a:rPr lang="ru-RU" sz="2000" b="1" dirty="0" err="1" smtClean="0">
                <a:solidFill>
                  <a:srgbClr val="002060"/>
                </a:solidFill>
              </a:rPr>
              <a:t>Усть</a:t>
            </a:r>
            <a:r>
              <a:rPr lang="ru-RU" sz="2000" b="1" dirty="0" smtClean="0">
                <a:solidFill>
                  <a:srgbClr val="002060"/>
                </a:solidFill>
              </a:rPr>
              <a:t> – </a:t>
            </a:r>
            <a:r>
              <a:rPr lang="ru-RU" sz="2000" b="1" dirty="0" err="1" smtClean="0">
                <a:solidFill>
                  <a:srgbClr val="002060"/>
                </a:solidFill>
              </a:rPr>
              <a:t>Лабинский</a:t>
            </a:r>
            <a:r>
              <a:rPr lang="ru-RU" sz="2000" b="1" dirty="0" smtClean="0">
                <a:solidFill>
                  <a:srgbClr val="002060"/>
                </a:solidFill>
              </a:rPr>
              <a:t> район                            станица Ладожская.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компьютер\Desktop\Новая папка (2)\images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572008"/>
            <a:ext cx="1333500" cy="140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872207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Потешный фольклор взрослых для детей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саня\Downloads\kolybeln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2857500" cy="2533650"/>
          </a:xfrm>
          <a:prstGeom prst="rect">
            <a:avLst/>
          </a:prstGeom>
          <a:noFill/>
        </p:spPr>
      </p:pic>
      <p:pic>
        <p:nvPicPr>
          <p:cNvPr id="3075" name="Picture 3" descr="C:\Users\саня\Downloads\загруженное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060848"/>
            <a:ext cx="2857500" cy="1600200"/>
          </a:xfrm>
          <a:prstGeom prst="rect">
            <a:avLst/>
          </a:prstGeom>
          <a:noFill/>
        </p:spPr>
      </p:pic>
      <p:pic>
        <p:nvPicPr>
          <p:cNvPr id="3076" name="Picture 4" descr="C:\Users\саня\Downloads\images (1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365104"/>
            <a:ext cx="2016224" cy="2304256"/>
          </a:xfrm>
          <a:prstGeom prst="rect">
            <a:avLst/>
          </a:prstGeom>
          <a:noFill/>
        </p:spPr>
      </p:pic>
      <p:pic>
        <p:nvPicPr>
          <p:cNvPr id="3077" name="Picture 5" descr="C:\Users\саня\Downloads\images (1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581128"/>
            <a:ext cx="2143125" cy="2133600"/>
          </a:xfrm>
          <a:prstGeom prst="rect">
            <a:avLst/>
          </a:prstGeom>
          <a:noFill/>
        </p:spPr>
      </p:pic>
      <p:pic>
        <p:nvPicPr>
          <p:cNvPr id="3078" name="Picture 6" descr="C:\Users\саня\Downloads\1277048391_ne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4077072"/>
            <a:ext cx="1905000" cy="264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КАЛЕНДАРНЫЙ ФОЛЬКЛОР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Это самая древняя форма детского фольклора.                          Она рождена языческой верой во всемогущие силы природы.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C:\Users\саня\Downloads\618218049872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8800"/>
            <a:ext cx="4038600" cy="432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ЗАКЛИЧКИ</a:t>
            </a:r>
            <a:endParaRPr lang="ru-RU" b="1" dirty="0">
              <a:solidFill>
                <a:srgbClr val="C000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Это небольшие песенки, предназначенные для распевания группой детей, многие сопровождаются игровыми действиями, имитирующими процесс труда.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7171" name="Picture 3" descr="C:\Users\саня\Desktop\Новая папка (2)\58-300x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3960440" cy="4104456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ПРИГОВОРКИ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Это своеобразие просьбы к природе, в соучастии с доброй помощи.        </a:t>
            </a:r>
          </a:p>
          <a:p>
            <a:endParaRPr lang="ru-RU" b="1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Божья коровка                           Лети на небо,  Принеси нам хлеба,  Чёрного и белого,  Только не горелого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саня\Downloads\images (1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88840"/>
            <a:ext cx="3672408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andara" pitchFamily="34" charset="0"/>
              </a:rPr>
              <a:t>ИГРОВОЙ ФОЛЬКЛОР</a:t>
            </a:r>
            <a:endParaRPr lang="ru-RU" b="1" dirty="0">
              <a:solidFill>
                <a:srgbClr val="C00000"/>
              </a:solidFill>
              <a:latin typeface="Candara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Делится на два раздела:    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Игры домашние и игры уличные.     Домашние игры в основном относятся к зимнему периоду. Часть игр была приурочена к зимним святкам.</a:t>
            </a:r>
            <a:endParaRPr lang="ru-RU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8194" name="Picture 2" descr="C:\Users\саня\Desktop\Новая папка (2)\загруженное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348880"/>
            <a:ext cx="367240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КОЛЯДКИ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Это </a:t>
            </a:r>
            <a:r>
              <a:rPr lang="ru-RU" b="1" dirty="0" err="1" smtClean="0">
                <a:solidFill>
                  <a:srgbClr val="C00000"/>
                </a:solidFill>
              </a:rPr>
              <a:t>щедрование</a:t>
            </a:r>
            <a:r>
              <a:rPr lang="ru-RU" b="1" dirty="0" smtClean="0">
                <a:solidFill>
                  <a:srgbClr val="C00000"/>
                </a:solidFill>
              </a:rPr>
              <a:t> кубанских казаков. Ходили дети от 7 до 14 лет поющие колядки.   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«Коляда – </a:t>
            </a:r>
            <a:r>
              <a:rPr lang="ru-RU" b="1" dirty="0" err="1" smtClean="0">
                <a:solidFill>
                  <a:srgbClr val="002060"/>
                </a:solidFill>
              </a:rPr>
              <a:t>коляд</a:t>
            </a:r>
            <a:r>
              <a:rPr lang="ru-RU" b="1" dirty="0" smtClean="0">
                <a:solidFill>
                  <a:srgbClr val="002060"/>
                </a:solidFill>
              </a:rPr>
              <a:t> – </a:t>
            </a:r>
            <a:r>
              <a:rPr lang="ru-RU" b="1" dirty="0" err="1" smtClean="0">
                <a:solidFill>
                  <a:srgbClr val="002060"/>
                </a:solidFill>
              </a:rPr>
              <a:t>колядын</a:t>
            </a:r>
            <a:r>
              <a:rPr lang="ru-RU" b="1" dirty="0" smtClean="0">
                <a:solidFill>
                  <a:srgbClr val="002060"/>
                </a:solidFill>
              </a:rPr>
              <a:t> –                                            Я у бабушки один.  Подарите мне колбаски,                                             Не дадите колбасу -            Я ворота разнесу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».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саня\Downloads\images (13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600400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8587</TotalTime>
  <Words>695</Words>
  <Application>Microsoft Office PowerPoint</Application>
  <PresentationFormat>Экран (4:3)</PresentationFormat>
  <Paragraphs>81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Тема: «Использование кубанского фольклора в работе с детьми, как средство приобщения к народным традициям»</vt:lpstr>
      <vt:lpstr>Слайд 2</vt:lpstr>
      <vt:lpstr>Фольклор – это величайшее достояние национальной культуры. А детский фольклор – это своеобразная кладовая народа </vt:lpstr>
      <vt:lpstr>Потешный фольклор взрослых для детей</vt:lpstr>
      <vt:lpstr>КАЛЕНДАРНЫЙ ФОЛЬКЛОР</vt:lpstr>
      <vt:lpstr>ЗАКЛИЧКИ</vt:lpstr>
      <vt:lpstr>ПРИГОВОРКИ</vt:lpstr>
      <vt:lpstr>ИГРОВОЙ ФОЛЬКЛОР</vt:lpstr>
      <vt:lpstr>КОЛЯДКИ</vt:lpstr>
      <vt:lpstr>МАСЛЕНИЦА</vt:lpstr>
      <vt:lpstr>ПАСХА</vt:lpstr>
      <vt:lpstr>ЗАЗЫВАЛКИ</vt:lpstr>
      <vt:lpstr>Считалки – это придуманный для детей способ осуществления объективной справедливости.</vt:lpstr>
      <vt:lpstr>Считалки существуют для:</vt:lpstr>
      <vt:lpstr>Считалки – повторялки, считалки – поговорки, жеребьёвки – угадки.</vt:lpstr>
      <vt:lpstr>ДРАЗНИЛКИ</vt:lpstr>
      <vt:lpstr>Жадных сверстников</vt:lpstr>
      <vt:lpstr>ПЛАКСИВЫХ</vt:lpstr>
      <vt:lpstr>МОЛЧАНКИ</vt:lpstr>
      <vt:lpstr>МИРИЛКИ</vt:lpstr>
      <vt:lpstr>ЧУРИЛКИ</vt:lpstr>
      <vt:lpstr>Кричалки, звенелки, тараторки, лепеталки.</vt:lpstr>
      <vt:lpstr>ПОТЕШНЫЙ ФОЛЬКЛОР</vt:lpstr>
      <vt:lpstr>КОЛЫБЕЛЬНЫЕ ПЕСНИ</vt:lpstr>
      <vt:lpstr>Пестушки</vt:lpstr>
      <vt:lpstr>ПОТЕШКИ</vt:lpstr>
      <vt:lpstr>ПРИБАУТКИ</vt:lpstr>
      <vt:lpstr>НЕОБХОДИМО ИСПОЛЬЗОВАТЬ ВСЕ ВИДЫ ДЕТСКОГО ФОЛЬКЛОРА</vt:lpstr>
      <vt:lpstr>ПОСЛЕСЛОВИЕ</vt:lpstr>
      <vt:lpstr>Муниципальное бюджетное дошкольное образовательное учреждение детский сад комбинированного вида № 27 муниципального образования                      Усть – Лабинский район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«Использование кубанского фольклора в работе с детьми, как средство приобщения к народным традициям</dc:title>
  <dc:creator>саня</dc:creator>
  <cp:lastModifiedBy>компьютер</cp:lastModifiedBy>
  <cp:revision>69</cp:revision>
  <dcterms:created xsi:type="dcterms:W3CDTF">2013-01-14T17:03:54Z</dcterms:created>
  <dcterms:modified xsi:type="dcterms:W3CDTF">2015-06-20T10:56:09Z</dcterms:modified>
</cp:coreProperties>
</file>