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253B0-96D6-4E4B-8315-27758742A807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F07A7-8919-44E3-A4BF-C6FFCB1CF8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806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F07A7-8919-44E3-A4BF-C6FFCB1CF84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0660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D1C-C6E7-4C55-A1FD-F7C8CBED025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0545-1159-48D5-A0FB-A37F4ADE6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439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D1C-C6E7-4C55-A1FD-F7C8CBED025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0545-1159-48D5-A0FB-A37F4ADE6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85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D1C-C6E7-4C55-A1FD-F7C8CBED025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0545-1159-48D5-A0FB-A37F4ADE6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470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D1C-C6E7-4C55-A1FD-F7C8CBED025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0545-1159-48D5-A0FB-A37F4ADE6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78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D1C-C6E7-4C55-A1FD-F7C8CBED025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0545-1159-48D5-A0FB-A37F4ADE6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06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D1C-C6E7-4C55-A1FD-F7C8CBED025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0545-1159-48D5-A0FB-A37F4ADE6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03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D1C-C6E7-4C55-A1FD-F7C8CBED025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0545-1159-48D5-A0FB-A37F4ADE6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95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D1C-C6E7-4C55-A1FD-F7C8CBED025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0545-1159-48D5-A0FB-A37F4ADE6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345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D1C-C6E7-4C55-A1FD-F7C8CBED025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0545-1159-48D5-A0FB-A37F4ADE6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3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D1C-C6E7-4C55-A1FD-F7C8CBED025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0545-1159-48D5-A0FB-A37F4ADE6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23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8D1C-C6E7-4C55-A1FD-F7C8CBED025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0545-1159-48D5-A0FB-A37F4ADE6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416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08D1C-C6E7-4C55-A1FD-F7C8CBED025F}" type="datetimeFigureOut">
              <a:rPr lang="ru-RU" smtClean="0"/>
              <a:pPr/>
              <a:t>26.05.2014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0545-1159-48D5-A0FB-A37F4ADE6C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36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316835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№14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профилактических мероприятиях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«Пешеход, на переход!»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01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160462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047625" y="2919809"/>
            <a:ext cx="0" cy="316865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49781" y="6112867"/>
            <a:ext cx="13684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16" descr="00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27236"/>
            <a:ext cx="1428750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картинки\детские картинки-блестяшки анимашки\11abbf1373b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732240" y="4365104"/>
            <a:ext cx="1789460" cy="2294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4860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Аппликация, рисование, лепка.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Цель: уточнить знания о светофоре (его значении, где находиться). Учить детей составлять из готовых форм светофор, располагая цвета в определенной последовательности; закрашивать круги определенными цветами; лепить шарики и соединять в определенном цветовом порядке.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2012\Рабочий стол\ФОТО дтд\DSC02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860" y="2085571"/>
            <a:ext cx="7293593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28184" y="5685971"/>
            <a:ext cx="2181025" cy="83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«</a:t>
            </a:r>
            <a:r>
              <a:rPr lang="ru-RU" b="1" dirty="0" smtClean="0">
                <a:ea typeface="Calibri"/>
                <a:cs typeface="Times New Roman"/>
              </a:rPr>
              <a:t>Светофор»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err="1" smtClean="0">
                <a:ea typeface="Calibri"/>
                <a:cs typeface="Times New Roman"/>
              </a:rPr>
              <a:t>Аббасова</a:t>
            </a:r>
            <a:r>
              <a:rPr lang="ru-RU" b="1" dirty="0" smtClean="0">
                <a:ea typeface="Calibri"/>
                <a:cs typeface="Times New Roman"/>
              </a:rPr>
              <a:t> </a:t>
            </a:r>
            <a:r>
              <a:rPr lang="ru-RU" b="1" dirty="0" err="1">
                <a:ea typeface="Calibri"/>
                <a:cs typeface="Times New Roman"/>
              </a:rPr>
              <a:t>Ульвия</a:t>
            </a:r>
            <a:endParaRPr lang="ru-RU" b="1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5203" y="5820927"/>
            <a:ext cx="254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«</a:t>
            </a:r>
            <a:r>
              <a:rPr lang="ru-RU" b="1" dirty="0"/>
              <a:t>Светофор»</a:t>
            </a:r>
          </a:p>
          <a:p>
            <a:r>
              <a:rPr lang="ru-RU" b="1" dirty="0"/>
              <a:t>Сергеев </a:t>
            </a:r>
            <a:r>
              <a:rPr lang="ru-RU" b="1" dirty="0" smtClean="0"/>
              <a:t>Матвей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24731" y="5715256"/>
            <a:ext cx="4662264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«</a:t>
            </a:r>
            <a:r>
              <a:rPr lang="ru-RU" b="1" dirty="0" smtClean="0">
                <a:ea typeface="Calibri"/>
                <a:cs typeface="Times New Roman"/>
              </a:rPr>
              <a:t>Светофор»</a:t>
            </a:r>
          </a:p>
          <a:p>
            <a:pPr>
              <a:spcAft>
                <a:spcPts val="1000"/>
              </a:spcAft>
            </a:pPr>
            <a:r>
              <a:rPr lang="ru-RU" b="1" dirty="0" err="1" smtClean="0">
                <a:ea typeface="Calibri"/>
                <a:cs typeface="Times New Roman"/>
              </a:rPr>
              <a:t>Закожурникова</a:t>
            </a:r>
            <a:r>
              <a:rPr lang="ru-RU" b="1" dirty="0" smtClean="0">
                <a:ea typeface="Calibri"/>
                <a:cs typeface="Times New Roman"/>
              </a:rPr>
              <a:t> Арианна</a:t>
            </a:r>
            <a:endParaRPr lang="ru-RU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02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68052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496855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1340768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Помогает с давних пор</a:t>
            </a:r>
          </a:p>
          <a:p>
            <a:r>
              <a:rPr lang="ru-RU" b="1" dirty="0"/>
              <a:t> Детям, друг наш, светофор</a:t>
            </a:r>
          </a:p>
          <a:p>
            <a:r>
              <a:rPr lang="ru-RU" b="1" dirty="0"/>
              <a:t> Объяснит без напряженья</a:t>
            </a:r>
          </a:p>
          <a:p>
            <a:r>
              <a:rPr lang="ru-RU" b="1" dirty="0"/>
              <a:t> Детям правила движенья.</a:t>
            </a:r>
          </a:p>
        </p:txBody>
      </p:sp>
    </p:spTree>
    <p:extLst>
      <p:ext uri="{BB962C8B-B14F-4D97-AF65-F5344CB8AC3E}">
        <p14:creationId xmlns:p14="http://schemas.microsoft.com/office/powerpoint/2010/main" xmlns="" val="168946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559577" cy="3717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240904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</a:rPr>
              <a:t>«</a:t>
            </a:r>
            <a:r>
              <a:rPr lang="ru-RU" b="1" dirty="0">
                <a:solidFill>
                  <a:prstClr val="black"/>
                </a:solidFill>
              </a:rPr>
              <a:t>Весёлый </a:t>
            </a:r>
            <a:r>
              <a:rPr lang="ru-RU" b="1" dirty="0" smtClean="0">
                <a:solidFill>
                  <a:prstClr val="black"/>
                </a:solidFill>
              </a:rPr>
              <a:t>светофор»</a:t>
            </a:r>
            <a:endParaRPr lang="ru-RU" b="1" dirty="0">
              <a:solidFill>
                <a:prstClr val="black"/>
              </a:solidFill>
            </a:endParaRP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Сергеев Матвей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5453785"/>
            <a:ext cx="3574232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</a:rPr>
              <a:t> «</a:t>
            </a:r>
            <a:r>
              <a:rPr lang="ru-RU" b="1" dirty="0" smtClean="0">
                <a:solidFill>
                  <a:prstClr val="black"/>
                </a:solidFill>
              </a:rPr>
              <a:t>Весёлый светофор»</a:t>
            </a:r>
          </a:p>
          <a:p>
            <a:pPr lvl="0">
              <a:spcAft>
                <a:spcPts val="1000"/>
              </a:spcAft>
            </a:pPr>
            <a:r>
              <a:rPr lang="ru-RU" b="1" dirty="0" err="1" smtClean="0">
                <a:solidFill>
                  <a:prstClr val="black"/>
                </a:solidFill>
                <a:ea typeface="Calibri"/>
                <a:cs typeface="Times New Roman"/>
              </a:rPr>
              <a:t>Закожурникова</a:t>
            </a:r>
            <a:r>
              <a:rPr lang="ru-RU" b="1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Арианна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5412234"/>
            <a:ext cx="4572000" cy="85767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« </a:t>
            </a:r>
            <a:r>
              <a:rPr lang="ru-RU" b="1" dirty="0" smtClean="0">
                <a:solidFill>
                  <a:prstClr val="black"/>
                </a:solidFill>
                <a:ea typeface="Calibri"/>
                <a:cs typeface="Times New Roman"/>
              </a:rPr>
              <a:t>Веселый</a:t>
            </a:r>
            <a:r>
              <a:rPr lang="ru-RU" dirty="0" smtClean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prstClr val="black"/>
                </a:solidFill>
                <a:ea typeface="Calibri"/>
                <a:cs typeface="Times New Roman"/>
              </a:rPr>
              <a:t>светофор</a:t>
            </a:r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»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b="1" dirty="0" err="1">
                <a:solidFill>
                  <a:prstClr val="black"/>
                </a:solidFill>
                <a:ea typeface="Calibri"/>
                <a:cs typeface="Times New Roman"/>
              </a:rPr>
              <a:t>Аббасова</a:t>
            </a:r>
            <a:r>
              <a:rPr lang="ru-RU" b="1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ea typeface="Calibri"/>
                <a:cs typeface="Times New Roman"/>
              </a:rPr>
              <a:t>Ульвия</a:t>
            </a:r>
            <a:endParaRPr lang="ru-RU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8640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Я глазищами моргаю</a:t>
            </a:r>
          </a:p>
          <a:p>
            <a:r>
              <a:rPr lang="ru-RU" b="1" dirty="0">
                <a:solidFill>
                  <a:srgbClr val="FF0000"/>
                </a:solidFill>
              </a:rPr>
              <a:t>Неустанно день и ночь.</a:t>
            </a:r>
          </a:p>
          <a:p>
            <a:r>
              <a:rPr lang="ru-RU" b="1" dirty="0">
                <a:solidFill>
                  <a:srgbClr val="FF0000"/>
                </a:solidFill>
              </a:rPr>
              <a:t>И машинам помогаю,</a:t>
            </a:r>
          </a:p>
          <a:p>
            <a:r>
              <a:rPr lang="ru-RU" b="1" dirty="0">
                <a:solidFill>
                  <a:srgbClr val="FF0000"/>
                </a:solidFill>
              </a:rPr>
              <a:t>И тебе хочу помочь.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Ответ</a:t>
            </a:r>
            <a:r>
              <a:rPr lang="ru-RU" b="1" dirty="0">
                <a:solidFill>
                  <a:srgbClr val="FF0000"/>
                </a:solidFill>
              </a:rPr>
              <a:t>: Светофор</a:t>
            </a:r>
          </a:p>
        </p:txBody>
      </p:sp>
    </p:spTree>
    <p:extLst>
      <p:ext uri="{BB962C8B-B14F-4D97-AF65-F5344CB8AC3E}">
        <p14:creationId xmlns:p14="http://schemas.microsoft.com/office/powerpoint/2010/main" xmlns="" val="100180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443841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РЕЗУЛЬТАТ </a:t>
            </a:r>
          </a:p>
          <a:p>
            <a:endParaRPr lang="ru-RU" dirty="0"/>
          </a:p>
          <a:p>
            <a:r>
              <a:rPr lang="ru-RU" dirty="0"/>
              <a:t> - Дети знают, умеют узнавать и называть разные виды транспорта;</a:t>
            </a:r>
          </a:p>
          <a:p>
            <a:endParaRPr lang="ru-RU" dirty="0"/>
          </a:p>
          <a:p>
            <a:r>
              <a:rPr lang="ru-RU" dirty="0"/>
              <a:t> - Имеют представление о дороге, умеют различать проезжую часть дороги, тротуар, обочину и знают их назначение;</a:t>
            </a:r>
          </a:p>
          <a:p>
            <a:endParaRPr lang="ru-RU" dirty="0"/>
          </a:p>
          <a:p>
            <a:r>
              <a:rPr lang="ru-RU" dirty="0"/>
              <a:t> - Знают сигналы светофора и их значение;</a:t>
            </a:r>
          </a:p>
          <a:p>
            <a:endParaRPr lang="ru-RU" dirty="0"/>
          </a:p>
          <a:p>
            <a:r>
              <a:rPr lang="ru-RU" dirty="0"/>
              <a:t> - Имеют элементарные представления о правилах дорожного движения в качестве пешехода.</a:t>
            </a:r>
          </a:p>
        </p:txBody>
      </p:sp>
    </p:spTree>
    <p:extLst>
      <p:ext uri="{BB962C8B-B14F-4D97-AF65-F5344CB8AC3E}">
        <p14:creationId xmlns:p14="http://schemas.microsoft.com/office/powerpoint/2010/main" xmlns="" val="2542244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107950" y="188913"/>
            <a:ext cx="8856663" cy="2378075"/>
            <a:chOff x="68" y="119"/>
            <a:chExt cx="5579" cy="1498"/>
          </a:xfrm>
        </p:grpSpPr>
        <p:pic>
          <p:nvPicPr>
            <p:cNvPr id="11" name="Picture 13" descr="Ц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210"/>
              <a:ext cx="998" cy="1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 descr="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19"/>
              <a:ext cx="1360" cy="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5" descr="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10"/>
              <a:ext cx="1134" cy="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6" descr="Н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165"/>
              <a:ext cx="1452" cy="1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7" descr="О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255"/>
              <a:ext cx="1218" cy="1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763712" y="3198168"/>
            <a:ext cx="6984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Презентацию выполнила воспитатель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 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Дробкова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 Елена Васильевна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15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Профилактика детского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дорожно-транспортного травматизма и безопасности дорожного движения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58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82" y="692696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МЛАДШАЯ ГРУППА.</a:t>
            </a:r>
          </a:p>
          <a:p>
            <a:r>
              <a:rPr lang="ru-RU" dirty="0" smtClean="0"/>
              <a:t>Цель: формирование основ безопасности дорожного движения. </a:t>
            </a:r>
          </a:p>
          <a:p>
            <a:endParaRPr lang="ru-RU" dirty="0" smtClean="0"/>
          </a:p>
          <a:p>
            <a:r>
              <a:rPr lang="ru-RU" dirty="0" smtClean="0"/>
              <a:t> Задачи:</a:t>
            </a:r>
          </a:p>
          <a:p>
            <a:endParaRPr lang="ru-RU" dirty="0" smtClean="0"/>
          </a:p>
          <a:p>
            <a:r>
              <a:rPr lang="ru-RU" dirty="0" smtClean="0"/>
              <a:t> - Познакомить детей с видами транспорта (автобус, троллейбус, грузовик, легковая машина, скорая помощь, пожарная, полицейская машина) ;</a:t>
            </a:r>
          </a:p>
          <a:p>
            <a:endParaRPr lang="ru-RU" dirty="0" smtClean="0"/>
          </a:p>
          <a:p>
            <a:r>
              <a:rPr lang="ru-RU" dirty="0" smtClean="0"/>
              <a:t> - Расширить представления детей о дороге (автомобили ездят по проезжей части, а пешеходы ходят по тротуару). Формировать умение различать проезжую часть дороги, тротуар, обочину; </a:t>
            </a:r>
          </a:p>
          <a:p>
            <a:endParaRPr lang="ru-RU" dirty="0" smtClean="0"/>
          </a:p>
          <a:p>
            <a:r>
              <a:rPr lang="ru-RU" dirty="0" smtClean="0"/>
              <a:t> - Закрепить знания о светофоре (регулирует движение транспорта и пешеходов, имеет три световых сигнала) ; </a:t>
            </a:r>
          </a:p>
          <a:p>
            <a:endParaRPr lang="ru-RU" dirty="0" smtClean="0"/>
          </a:p>
          <a:p>
            <a:r>
              <a:rPr lang="ru-RU" dirty="0" smtClean="0"/>
              <a:t> - Передать знания о правилах безопасности дорожного движения в качестве пешехода (подходя к проезжей части дороги необходимо останавливаться; переходить дорогу можно только со взрослыми, крепко держа их за руку на зеленый сигнал светофора и по пешеходному переходу «Зебра», обозначенному белыми полосками)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073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План проведения тематической недели по профилактике детского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дорожно – транспортного травматизма 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effectLst/>
                <a:latin typeface="Times New Roman"/>
                <a:ea typeface="Times New Roman"/>
              </a:rPr>
              <a:t>Младшая группа</a:t>
            </a:r>
            <a:endParaRPr lang="ru-RU" b="1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9126284"/>
              </p:ext>
            </p:extLst>
          </p:nvPr>
        </p:nvGraphicFramePr>
        <p:xfrm>
          <a:off x="659210" y="1267107"/>
          <a:ext cx="8064896" cy="5416965"/>
        </p:xfrm>
        <a:graphic>
          <a:graphicData uri="http://schemas.openxmlformats.org/drawingml/2006/table">
            <a:tbl>
              <a:tblPr firstRow="1" firstCol="1" bandRow="1"/>
              <a:tblGrid>
                <a:gridCol w="3653389"/>
                <a:gridCol w="4411507"/>
              </a:tblGrid>
              <a:tr h="16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 с детьми</a:t>
                      </a: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Взаимодействие с родителями</a:t>
                      </a: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Игровое занятие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«Я – пассажир»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Дидактические игры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«Найди такую же картинку» «Собери машинку из частей»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улицы из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лего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ИЗО «Светофор»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Консультация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«Улица требует к себе уважения»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Открытие конкурса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«Творческая мастерская»</a:t>
                      </a: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Игровое занятие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«Профессия – водитель»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Подвижная игра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«Поставь машину в гараж»</a:t>
                      </a: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Консультация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«Как научить ребёнка безопасному поведению на улице»</a:t>
                      </a: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Игровое занятие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«Грузовой транспорт» Рассматривание иллюстраций и игры с разными видами транспорта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Подвижная игра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«Воробушки и автомобили</a:t>
                      </a: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Игровое занятие с «Машины едут по дороге»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Дидактическая игра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«Машины едут по дороге»</a:t>
                      </a: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Консультация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«Родители, вам подражают!»</a:t>
                      </a: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Дидактическая игра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«Стоп – Иди»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Дидактическая игра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«Помоги игрушкам перейти дорогу»</a:t>
                      </a: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Родительский лекторий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«Безопасность на улицах города»</a:t>
                      </a:r>
                    </a:p>
                  </a:txBody>
                  <a:tcPr marL="54661" marR="54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922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273630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Рассматривание иллюстраций и игры с разными видами транспорта.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Цель: пополнить знания детей о различных видах транспорта (автобус, троллейбус, грузовик, легковая машина, трактор, скорая помощь, пожарная, полицейская машина, научить узнавать и называть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287" y="2708920"/>
            <a:ext cx="461476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29000"/>
            <a:ext cx="3207712" cy="2968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053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1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Дидактические игры </a:t>
            </a:r>
          </a:p>
          <a:p>
            <a:r>
              <a:rPr lang="ru-RU" dirty="0" smtClean="0"/>
              <a:t> «Собери машинку из частей»</a:t>
            </a:r>
          </a:p>
          <a:p>
            <a:r>
              <a:rPr lang="ru-RU" dirty="0" smtClean="0"/>
              <a:t> Цель: уточнить знания о частях машины (кабина, колеса, дверь, окно, кузов, из каких форм она состоит. Уточнить знания о работе шофера (управляет автомобилем, перевозит грузы) 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93" y="2492896"/>
            <a:ext cx="4320481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2204864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крот, а землю роет,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зверь, а рычит.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(Экскаватор)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005064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Экскаватор.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Экскаватор чем хорош?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него огромный ковш.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 усталости не знает,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Целый день себе копает.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39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7853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Подвижные игры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«Найди свой цвет», «Поезд», «Воробушки и автомобиль», «Автобус», «Стоп».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Цель: развить у детей реакцию на сигнал, уточнить знания детей о цвете.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78" y="1412776"/>
            <a:ext cx="4409014" cy="4379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80928"/>
            <a:ext cx="4608512" cy="3902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8326760" y="5013176"/>
            <a:ext cx="565720" cy="520462"/>
          </a:xfrm>
          <a:prstGeom prst="triangl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7842" y="4201666"/>
            <a:ext cx="576144" cy="530053"/>
          </a:xfrm>
          <a:prstGeom prst="triangle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888632" y="1773925"/>
            <a:ext cx="3438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FFFF00"/>
                </a:solidFill>
                <a:latin typeface="Times New Roman"/>
              </a:rPr>
              <a:t>Жёлтый</a:t>
            </a:r>
            <a:r>
              <a:rPr lang="ru-RU" sz="1600" b="1" dirty="0">
                <a:solidFill>
                  <a:srgbClr val="C00000"/>
                </a:solidFill>
                <a:latin typeface="Times New Roman"/>
              </a:rPr>
              <a:t> – значит, подожди,</a:t>
            </a:r>
          </a:p>
          <a:p>
            <a:pPr lvl="0"/>
            <a:r>
              <a:rPr lang="ru-RU" sz="1600" b="1" dirty="0">
                <a:solidFill>
                  <a:srgbClr val="C00000"/>
                </a:solidFill>
                <a:latin typeface="Times New Roman"/>
              </a:rPr>
              <a:t>А </a:t>
            </a:r>
            <a:r>
              <a:rPr lang="ru-RU" sz="1600" b="1" dirty="0">
                <a:solidFill>
                  <a:srgbClr val="00B050"/>
                </a:solidFill>
                <a:latin typeface="Times New Roman"/>
              </a:rPr>
              <a:t>зелёный</a:t>
            </a:r>
            <a:r>
              <a:rPr lang="ru-RU" sz="1600" b="1" dirty="0">
                <a:solidFill>
                  <a:srgbClr val="C00000"/>
                </a:solidFill>
                <a:latin typeface="Times New Roman"/>
              </a:rPr>
              <a:t> свет – иди!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0437" y="5273407"/>
            <a:ext cx="3150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Кто-то палочки рассыпал</a:t>
            </a:r>
          </a:p>
          <a:p>
            <a:r>
              <a:rPr lang="ru-RU" b="1" dirty="0"/>
              <a:t> По дороге поперек</a:t>
            </a:r>
          </a:p>
          <a:p>
            <a:r>
              <a:rPr lang="ru-RU" b="1" dirty="0"/>
              <a:t> Чтобы каждый из прохожих</a:t>
            </a:r>
          </a:p>
          <a:p>
            <a:r>
              <a:rPr lang="ru-RU" b="1" dirty="0"/>
              <a:t> Перейти дорогу смог.</a:t>
            </a:r>
          </a:p>
        </p:txBody>
      </p:sp>
    </p:spTree>
    <p:extLst>
      <p:ext uri="{BB962C8B-B14F-4D97-AF65-F5344CB8AC3E}">
        <p14:creationId xmlns:p14="http://schemas.microsoft.com/office/powerpoint/2010/main" xmlns="" val="136257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356992"/>
            <a:ext cx="5178953" cy="3243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660969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7916" y="1231944"/>
            <a:ext cx="367240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</a:rPr>
              <a:t>Есть машины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</a:rPr>
              <a:t>легковые,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</a:rPr>
              <a:t>По размерам небольшие.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</a:rPr>
              <a:t>Очень быстро они мчатся,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/>
              </a:rPr>
              <a:t>Даже птице не угнаться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50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20688"/>
            <a:ext cx="79026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Обыгрывание ситуаций 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Цель: закрепить представления об улице, закрепить значение слов «тротуар», «проезжая часть», «пешеходный переход», «светофор»; закрепить знания о правилах перехода через проезжую часть, о правилах безопасности дорожного движения.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2012\Рабочий стол\ФОТО дтд\DSC021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51904"/>
            <a:ext cx="4768178" cy="3561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2012\Рабочий стол\ФОТО дтд\DSC021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526362" cy="4070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4238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699</Words>
  <Application>Microsoft Office PowerPoint</Application>
  <PresentationFormat>Экран (4:3)</PresentationFormat>
  <Paragraphs>115</Paragraphs>
  <Slides>14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Участие  МАДОУ №14 в профилактических мероприятиях  «Пешеход, на переход!»</vt:lpstr>
      <vt:lpstr>      Профилактика детского  дорожно-транспортного травматизма и безопасности дорожного движения.</vt:lpstr>
      <vt:lpstr>Слайд 3</vt:lpstr>
      <vt:lpstr>Слайд 4</vt:lpstr>
      <vt:lpstr>Рассматривание иллюстраций и игры с разными видами транспорта.  Цель: пополнить знания детей о различных видах транспорта (автобус, троллейбус, грузовик, легковая машина, трактор, скорая помощь, пожарная, полицейская машина, научить узнавать и называть.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 МКДОУ №14 в профилактических мероприятиях  «Пешеход, на переход!»</dc:title>
  <dc:creator>Алексей</dc:creator>
  <cp:lastModifiedBy>dns</cp:lastModifiedBy>
  <cp:revision>21</cp:revision>
  <dcterms:created xsi:type="dcterms:W3CDTF">2012-11-30T13:36:27Z</dcterms:created>
  <dcterms:modified xsi:type="dcterms:W3CDTF">2014-05-26T17:08:36Z</dcterms:modified>
</cp:coreProperties>
</file>