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FDF2-06E1-43E1-818D-21075C13D0FB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32FC-E831-4782-ADBE-C277E13B0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3" y="476672"/>
            <a:ext cx="7281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 истории аккордеона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аккордеон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844824"/>
            <a:ext cx="4392488" cy="29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220072" y="5214951"/>
            <a:ext cx="299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Преподаватель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классу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аккордеона  Альбрехт Л.В. 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с. Старая Полтавка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скрип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48680" y="1844824"/>
            <a:ext cx="5760640" cy="46085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4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Гармоника Белобородова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Гармоника системы Н.И. Белобородова, русского гармониста, была сделана тульским мастером Л. Чулковым в 1878 г. На правой стороне ее была клавиатура наподобие фортепианной, в два ряда. Звук при смене движения меха был различен.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белобор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772816"/>
            <a:ext cx="18669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лобородов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05064"/>
            <a:ext cx="1964499" cy="178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елобор4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700808"/>
            <a:ext cx="18764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19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Клавишный аккордеон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Создателями аккордеонов современного типа в нашей стране явились мастера ленинградской фабрики «Красный партизан» М.Д.Столбов и Б.Н.Самсонов.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совет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420888"/>
            <a:ext cx="1584176" cy="210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ове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81128"/>
            <a:ext cx="2193032" cy="164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овет3.jpeg"/>
          <p:cNvPicPr>
            <a:picLocks noChangeAspect="1"/>
          </p:cNvPicPr>
          <p:nvPr/>
        </p:nvPicPr>
        <p:blipFill>
          <a:blip r:embed="rId4" cstate="print"/>
          <a:srcRect l="7317" r="8537"/>
          <a:stretch>
            <a:fillRect/>
          </a:stretch>
        </p:blipFill>
        <p:spPr>
          <a:xfrm>
            <a:off x="3995936" y="1556792"/>
            <a:ext cx="17281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овет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645024"/>
            <a:ext cx="1728192" cy="229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061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Кнопочный аккордеон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2016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У кнопочных аккордеонов на правом  </a:t>
            </a:r>
            <a:r>
              <a:rPr lang="ru-RU" dirty="0" err="1" smtClean="0">
                <a:latin typeface="Comic Sans MS" pitchFamily="66" charset="0"/>
              </a:rPr>
              <a:t>полукорпусе</a:t>
            </a:r>
            <a:r>
              <a:rPr lang="ru-RU" dirty="0" smtClean="0">
                <a:latin typeface="Comic Sans MS" pitchFamily="66" charset="0"/>
              </a:rPr>
              <a:t>  располагаются не клавиши а кнопки. Такая система появилась в начале 90-х годов 19в. у итальянских мастеров.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акк21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1124744"/>
            <a:ext cx="27363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нопоч2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221088"/>
            <a:ext cx="2237606" cy="184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нопоч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276872"/>
            <a:ext cx="2858350" cy="215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69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Клавиатура Кравцова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Во второй половине 1970-х гг.аккордеонисту Н.А. Кравцову небольшими изменениями в конструкции органо-фортепианной клавиатуры удалось разместить более компактно 12 ступеней(клавиш) темперированного строя .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За счет особого расположения клавиш произошло сокращение габаритов клавиатуры, позволившее увеличить звукоряд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система кравцов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01008"/>
            <a:ext cx="1368152" cy="181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равцов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149080"/>
            <a:ext cx="2769096" cy="207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р.JPG"/>
          <p:cNvPicPr>
            <a:picLocks noChangeAspect="1"/>
          </p:cNvPicPr>
          <p:nvPr/>
        </p:nvPicPr>
        <p:blipFill>
          <a:blip r:embed="rId4" cstate="print"/>
          <a:srcRect l="46771" r="612" b="5311"/>
          <a:stretch>
            <a:fillRect/>
          </a:stretch>
        </p:blipFill>
        <p:spPr>
          <a:xfrm>
            <a:off x="4644008" y="1484784"/>
            <a:ext cx="259228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95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Н.А.Кравцов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Кандидат искусствоведения (1982 г.)</a:t>
            </a:r>
          </a:p>
          <a:p>
            <a:r>
              <a:rPr lang="ru-RU" dirty="0" smtClean="0"/>
              <a:t>Профессор (1993г.)</a:t>
            </a:r>
          </a:p>
          <a:p>
            <a:r>
              <a:rPr lang="ru-RU" dirty="0" smtClean="0"/>
              <a:t>Заслуженный деятель искусств РФ</a:t>
            </a:r>
          </a:p>
          <a:p>
            <a:r>
              <a:rPr lang="ru-RU" dirty="0" smtClean="0"/>
              <a:t>Родился 24 апреля 1943г. Во Владивостоке. Закончил Таллиннскую государственную консерваторию в 1967г. По двум специальностям – «инструментальное исполнительство» , дирижер духового оркестра и «музыковедение»</a:t>
            </a:r>
          </a:p>
          <a:p>
            <a:r>
              <a:rPr lang="ru-RU" dirty="0" smtClean="0"/>
              <a:t>Профессор </a:t>
            </a:r>
            <a:r>
              <a:rPr lang="ru-RU" dirty="0" err="1" smtClean="0"/>
              <a:t>СПбГУКИ</a:t>
            </a:r>
            <a:r>
              <a:rPr lang="ru-RU" dirty="0" smtClean="0"/>
              <a:t> – Факультет искусств.</a:t>
            </a:r>
            <a:endParaRPr lang="ru-RU" dirty="0"/>
          </a:p>
        </p:txBody>
      </p:sp>
      <p:pic>
        <p:nvPicPr>
          <p:cNvPr id="6" name="Рисунок 5" descr="кравцов2.jpg"/>
          <p:cNvPicPr>
            <a:picLocks noChangeAspect="1"/>
          </p:cNvPicPr>
          <p:nvPr/>
        </p:nvPicPr>
        <p:blipFill>
          <a:blip r:embed="rId2" cstate="print"/>
          <a:srcRect l="2537" t="1754" r="4301" b="7017"/>
          <a:stretch>
            <a:fillRect/>
          </a:stretch>
        </p:blipFill>
        <p:spPr>
          <a:xfrm>
            <a:off x="4067944" y="1556792"/>
            <a:ext cx="388843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Юрий Пешков</a:t>
            </a:r>
            <a:endParaRPr lang="ru-RU" sz="3600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 descr="пешко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33843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Ю.А.Пешков (29.05.1940, Ленинград) – аккордеонист, композитор, аранжировщик и педагог.</a:t>
            </a:r>
          </a:p>
          <a:p>
            <a:r>
              <a:rPr lang="ru-RU" dirty="0" smtClean="0"/>
              <a:t>Закончил в 1971г. Литовскую Государственную консерваторию по классу аккордеона.</a:t>
            </a:r>
          </a:p>
          <a:p>
            <a:r>
              <a:rPr lang="ru-RU" dirty="0" smtClean="0"/>
              <a:t>Произведения Ю.Пешкова изданы в целом ряде сборников для аккордеона.</a:t>
            </a:r>
          </a:p>
          <a:p>
            <a:r>
              <a:rPr lang="ru-RU" dirty="0" smtClean="0"/>
              <a:t>Награды: </a:t>
            </a:r>
          </a:p>
          <a:p>
            <a:pPr>
              <a:buFontTx/>
              <a:buChar char="-"/>
            </a:pPr>
            <a:r>
              <a:rPr lang="ru-RU" dirty="0" smtClean="0"/>
              <a:t> Орден «</a:t>
            </a:r>
            <a:r>
              <a:rPr lang="en-US" dirty="0" err="1" smtClean="0"/>
              <a:t>Legenda</a:t>
            </a:r>
            <a:r>
              <a:rPr lang="en-US" dirty="0" smtClean="0"/>
              <a:t> Viva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- Орден «Живая легенда»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995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Валерий Ковтун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валерий кофту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700808"/>
            <a:ext cx="1814314" cy="209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втун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653136"/>
            <a:ext cx="2337048" cy="175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овтун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132856"/>
            <a:ext cx="2813396" cy="17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1772816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Ковтун – аккордеонист, солист </a:t>
            </a:r>
            <a:r>
              <a:rPr lang="ru-RU" dirty="0" err="1" smtClean="0"/>
              <a:t>Москонцерта</a:t>
            </a:r>
            <a:r>
              <a:rPr lang="ru-RU" dirty="0" smtClean="0"/>
              <a:t>, народный артист Российской Федерации(1996), родился в Керчи в 1942 году.</a:t>
            </a:r>
          </a:p>
          <a:p>
            <a:r>
              <a:rPr lang="ru-RU" dirty="0" smtClean="0"/>
              <a:t>Выпустил две пластинки-гиганта, 22 лазерных диска с аранжировками различных песен и своими авторскими произведениями.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390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Петр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Дранга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дранга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628800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дранг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1675631" cy="204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1772816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 </a:t>
            </a:r>
            <a:r>
              <a:rPr lang="ru-RU" dirty="0" err="1" smtClean="0"/>
              <a:t>Дранга</a:t>
            </a:r>
            <a:r>
              <a:rPr lang="ru-RU" dirty="0" smtClean="0"/>
              <a:t> – Российский музыкант – аккордеонист родился в Москве 8 марта 1984г. в семье профессора Российской академии музыки им. </a:t>
            </a:r>
            <a:r>
              <a:rPr lang="ru-RU" dirty="0" err="1" smtClean="0"/>
              <a:t>Гнесиных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 2004 года </a:t>
            </a:r>
            <a:r>
              <a:rPr lang="ru-RU" dirty="0" err="1" smtClean="0"/>
              <a:t>Дранга</a:t>
            </a:r>
            <a:r>
              <a:rPr lang="ru-RU" dirty="0" smtClean="0"/>
              <a:t> начинает концертную деятельность, выступая как сольно, так и в составе «сборных» концертов, сотрудничает со звездами отечественной и зарубежной эстрады.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06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Оркестр им.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мирнова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Оркестр_Смирнова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628800"/>
            <a:ext cx="5388443" cy="332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77281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Создатель оркестра – заслуженный артист России Павел Иванович Смирнов.</a:t>
            </a:r>
          </a:p>
          <a:p>
            <a:r>
              <a:rPr lang="ru-RU" dirty="0" smtClean="0"/>
              <a:t>Оркестр был создан в 1943г. в блокадном Ленинграде. </a:t>
            </a:r>
          </a:p>
          <a:p>
            <a:r>
              <a:rPr lang="ru-RU" dirty="0" smtClean="0"/>
              <a:t>Награды: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1980 –премия Ленинского комсомола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1997 – премия Федерации профсоюзов России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2010 – оркестр занесен в Золотую Книгу Санкт-Петербурга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206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980728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Используемые сайты</a:t>
            </a:r>
          </a:p>
          <a:p>
            <a:r>
              <a:rPr lang="en-US" sz="2000" dirty="0" smtClean="0"/>
              <a:t>http</a:t>
            </a:r>
            <a:r>
              <a:rPr lang="ru-RU" sz="2000" dirty="0" smtClean="0"/>
              <a:t>:</a:t>
            </a:r>
            <a:r>
              <a:rPr lang="en-US" sz="2000" dirty="0" smtClean="0"/>
              <a:t>//accordion-museum.com/</a:t>
            </a:r>
            <a:r>
              <a:rPr lang="en-US" sz="2000" dirty="0" err="1" smtClean="0"/>
              <a:t>ru</a:t>
            </a:r>
            <a:r>
              <a:rPr lang="en-US" sz="2000" dirty="0" smtClean="0"/>
              <a:t>/accordions/</a:t>
            </a:r>
            <a:r>
              <a:rPr lang="en-US" sz="2000" dirty="0" err="1" smtClean="0"/>
              <a:t>histori</a:t>
            </a:r>
            <a:endParaRPr lang="en-US" sz="2000" dirty="0" smtClean="0"/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//bav005.narod.ru/a_kravcov.htm</a:t>
            </a:r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//vamgitara.ru/?p=1093</a:t>
            </a:r>
            <a:endParaRPr lang="ru-RU" sz="2000" dirty="0" smtClean="0"/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//www.muzzal.ru/akkordeon.htm</a:t>
            </a:r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//anewsia-vokrug.ru/?p=46</a:t>
            </a:r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//akkordeonist.ru/history.php</a:t>
            </a:r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//souzgarmonika.ru/news/</a:t>
            </a:r>
            <a:r>
              <a:rPr lang="en-US" sz="2000" dirty="0" err="1" smtClean="0"/>
              <a:t>istorija_razvitija_bajana_i_akkordeona</a:t>
            </a:r>
            <a:r>
              <a:rPr lang="en-US" sz="2000" dirty="0" smtClean="0"/>
              <a:t>…</a:t>
            </a:r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//www.peoples.ru/art/music/national/kovtun/</a:t>
            </a:r>
          </a:p>
          <a:p>
            <a:r>
              <a:rPr lang="en-US" sz="2000" dirty="0" err="1" smtClean="0"/>
              <a:t>httr</a:t>
            </a:r>
            <a:r>
              <a:rPr lang="ru-RU" sz="2000" dirty="0" smtClean="0"/>
              <a:t>:</a:t>
            </a:r>
            <a:r>
              <a:rPr lang="en-US" sz="2000" dirty="0" smtClean="0"/>
              <a:t>//www.vokrug.tv/person/show/Petr_Dranga/</a:t>
            </a:r>
          </a:p>
          <a:p>
            <a:r>
              <a:rPr lang="en-US" sz="2000" dirty="0" smtClean="0"/>
              <a:t>http</a:t>
            </a:r>
            <a:r>
              <a:rPr lang="ru-RU" sz="2000" dirty="0" smtClean="0"/>
              <a:t>:</a:t>
            </a:r>
            <a:r>
              <a:rPr lang="en-US" sz="2000" dirty="0" smtClean="0"/>
              <a:t>//ru.wikipedia.org/wiki/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267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это все аккордеон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7" name="Рисунок 6" descr="акк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69857">
            <a:off x="621432" y="1305850"/>
            <a:ext cx="1895474" cy="166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акк21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58911">
            <a:off x="6876256" y="1268760"/>
            <a:ext cx="1865362" cy="186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равцов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797152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елецкая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1014196">
            <a:off x="578410" y="4763125"/>
            <a:ext cx="14192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аккордеон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560213">
            <a:off x="6339566" y="4458016"/>
            <a:ext cx="2159560" cy="154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акк швицерергели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920025"/>
              </a:clrFrom>
              <a:clrTo>
                <a:srgbClr val="9200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124744"/>
            <a:ext cx="149569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британский хроматический а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2852936"/>
            <a:ext cx="1386166" cy="126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белобородов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2852936"/>
            <a:ext cx="1474845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кл5.jpe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556792"/>
            <a:ext cx="648072" cy="1074415"/>
          </a:xfrm>
          <a:prstGeom prst="rect">
            <a:avLst/>
          </a:prstGeom>
        </p:spPr>
      </p:pic>
      <p:pic>
        <p:nvPicPr>
          <p:cNvPr id="16" name="Рисунок 15" descr="басовый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3068960"/>
            <a:ext cx="1425699" cy="13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5313" y="404664"/>
            <a:ext cx="5881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Древний прообраз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28803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2 -3 тысячи лет назад во многих странах Юго-Восточной Азии существовали музыкальные инструменты с таким же принципом извлечения звука. Один из таких инструментов, который существует и сегодня – китайский </a:t>
            </a:r>
            <a:r>
              <a:rPr lang="ru-RU" sz="2000" dirty="0" err="1" smtClean="0">
                <a:latin typeface="Comic Sans MS" pitchFamily="66" charset="0"/>
              </a:rPr>
              <a:t>шэн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шэ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2736304" cy="370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6879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Язычковые пластинки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 70-х годах 18 в. мастер-ремонтник </a:t>
            </a:r>
            <a:r>
              <a:rPr lang="ru-RU" dirty="0" err="1" smtClean="0">
                <a:latin typeface="Comic Sans MS" pitchFamily="66" charset="0"/>
              </a:rPr>
              <a:t>Франтишек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Киршник</a:t>
            </a:r>
            <a:r>
              <a:rPr lang="ru-RU" dirty="0" smtClean="0">
                <a:latin typeface="Comic Sans MS" pitchFamily="66" charset="0"/>
              </a:rPr>
              <a:t> в ходе экспериментальной работы создал язычковые пластинки, которые впоследствии легли в основу создания ручных гармоник.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киршни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2945904" cy="218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язы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581128"/>
            <a:ext cx="1619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язык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37112"/>
            <a:ext cx="19526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языч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869160"/>
            <a:ext cx="16668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99992" y="37170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 Ф. </a:t>
            </a:r>
            <a:r>
              <a:rPr lang="ru-RU" dirty="0" err="1" smtClean="0"/>
              <a:t>Киршника</a:t>
            </a:r>
            <a:r>
              <a:rPr lang="ru-RU" dirty="0" smtClean="0"/>
              <a:t> 1780г.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256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фисгармония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Повсеместные эксперименты обогащали опыт музыкальных мастеров, и этапным моментом в этой цепи поисков и находок можно считать создание венским мастером Антоном </a:t>
            </a:r>
            <a:r>
              <a:rPr lang="ru-RU" dirty="0" err="1" smtClean="0">
                <a:latin typeface="Comic Sans MS" pitchFamily="66" charset="0"/>
              </a:rPr>
              <a:t>Хеккелем</a:t>
            </a:r>
            <a:r>
              <a:rPr lang="ru-RU" dirty="0" smtClean="0">
                <a:latin typeface="Comic Sans MS" pitchFamily="66" charset="0"/>
              </a:rPr>
              <a:t> в 1818г. инструмента, названного автором </a:t>
            </a:r>
            <a:r>
              <a:rPr lang="ru-RU" i="1" dirty="0" smtClean="0">
                <a:latin typeface="Comic Sans MS" pitchFamily="66" charset="0"/>
              </a:rPr>
              <a:t>фисгармонией.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4" name="Рисунок 3" descr="фисгармония4.jpeg"/>
          <p:cNvPicPr>
            <a:picLocks noChangeAspect="1"/>
          </p:cNvPicPr>
          <p:nvPr/>
        </p:nvPicPr>
        <p:blipFill>
          <a:blip r:embed="rId2" cstate="print"/>
          <a:srcRect t="3448" b="3448"/>
          <a:stretch>
            <a:fillRect/>
          </a:stretch>
        </p:blipFill>
        <p:spPr>
          <a:xfrm>
            <a:off x="6372200" y="1340768"/>
            <a:ext cx="208823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исгармония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06440">
            <a:off x="5234191" y="4339303"/>
            <a:ext cx="2863604" cy="214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исгармония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1745" y="1656930"/>
            <a:ext cx="2372423" cy="278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1863" y="188640"/>
            <a:ext cx="5396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Губная гармошка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Потомственный немецкий музыкальный мастер Фридрих </a:t>
            </a:r>
            <a:r>
              <a:rPr lang="ru-RU" dirty="0" err="1" smtClean="0">
                <a:latin typeface="Comic Sans MS" pitchFamily="66" charset="0"/>
              </a:rPr>
              <a:t>Бушман</a:t>
            </a:r>
            <a:r>
              <a:rPr lang="ru-RU" dirty="0" smtClean="0">
                <a:latin typeface="Comic Sans MS" pitchFamily="66" charset="0"/>
              </a:rPr>
              <a:t>, чтобы облегчить настройку органов и фортепиано, сделал ряд простых язычковых камертонов, в которые воздух вдувался ртом. Это и была первая губная гармоника, потомки которой получили широчайшее распространение.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губная1.jpg"/>
          <p:cNvPicPr>
            <a:picLocks noChangeAspect="1"/>
          </p:cNvPicPr>
          <p:nvPr/>
        </p:nvPicPr>
        <p:blipFill>
          <a:blip r:embed="rId2" cstate="print"/>
          <a:srcRect r="-4016"/>
          <a:stretch>
            <a:fillRect/>
          </a:stretch>
        </p:blipFill>
        <p:spPr>
          <a:xfrm>
            <a:off x="5868144" y="1268760"/>
            <a:ext cx="2880320" cy="179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убная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10370">
            <a:off x="4196480" y="3860243"/>
            <a:ext cx="4479976" cy="2103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96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Первый аккордеон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2952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Инструмент под названием аккордеон был впервые запатентован в Вене в 1829г. Кириллом </a:t>
            </a:r>
            <a:r>
              <a:rPr lang="ru-RU" dirty="0" err="1" smtClean="0">
                <a:latin typeface="Comic Sans MS" pitchFamily="66" charset="0"/>
              </a:rPr>
              <a:t>Демианом</a:t>
            </a:r>
            <a:r>
              <a:rPr lang="ru-RU" dirty="0" smtClean="0">
                <a:latin typeface="Comic Sans MS" pitchFamily="66" charset="0"/>
              </a:rPr>
              <a:t>. Его детище мало походило на современный аккордеон, у него была только левая клавиатура, правой рукой исполнитель просто разжимал и сжимал мех. Важно то, что нажатием одной клавиши можно было сыграть целый аккорд.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демиа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204864"/>
            <a:ext cx="384906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25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Гармоники в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оссии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 начале 40-х гг. 19в. гармоники появились в России. Широкое распространение получило кустарное производство гармоник в Тульской, Вологодской, Новгородской и Вятской губерниях.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череповецкая гармони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340768"/>
            <a:ext cx="224059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2160" y="33569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Череповецкая гармоника</a:t>
            </a:r>
            <a:endParaRPr lang="ru-RU" i="1" dirty="0"/>
          </a:p>
        </p:txBody>
      </p:sp>
      <p:pic>
        <p:nvPicPr>
          <p:cNvPr id="6" name="Рисунок 5" descr="вятская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581128"/>
            <a:ext cx="13525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сарато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221088"/>
            <a:ext cx="2000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аратовская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996952"/>
            <a:ext cx="22383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56176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Саратовская гармоника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Саратовская</a:t>
            </a:r>
            <a:r>
              <a:rPr lang="ru-RU" dirty="0" smtClean="0"/>
              <a:t> гармоника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Вятская гармоника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6056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Елецкая гармоника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 нашей стране предшественником аккордеона считаются ЕЛЕЦКАЯ РОЯЛЬНАЯ и гармоника системы БЕЛОБОРОДОВА.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1340768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Елецкая рояльная гармоника имела на правой клавиатуре конфигурацию клавиш близкой фортепианной. На левой- основной и вспомогательный ряды басов, расположенных по особой системе.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елецкая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365104"/>
            <a:ext cx="2088232" cy="198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елецкая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13704">
            <a:off x="3679329" y="1467596"/>
            <a:ext cx="2069207" cy="165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елецкая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4005064"/>
            <a:ext cx="1944216" cy="195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718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Владислав</cp:lastModifiedBy>
  <cp:revision>96</cp:revision>
  <dcterms:created xsi:type="dcterms:W3CDTF">2014-02-23T19:31:42Z</dcterms:created>
  <dcterms:modified xsi:type="dcterms:W3CDTF">2016-07-19T17:35:45Z</dcterms:modified>
</cp:coreProperties>
</file>