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76" r:id="rId4"/>
    <p:sldId id="258" r:id="rId5"/>
    <p:sldId id="259" r:id="rId6"/>
    <p:sldId id="260" r:id="rId7"/>
    <p:sldId id="261" r:id="rId8"/>
    <p:sldId id="262" r:id="rId9"/>
    <p:sldId id="264" r:id="rId10"/>
    <p:sldId id="265" r:id="rId11"/>
    <p:sldId id="266" r:id="rId12"/>
    <p:sldId id="267" r:id="rId13"/>
    <p:sldId id="268" r:id="rId14"/>
    <p:sldId id="273" r:id="rId15"/>
    <p:sldId id="274" r:id="rId16"/>
    <p:sldId id="277"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62BA0-5A7C-4ACE-A6D3-9D9E4F220F6D}" type="datetimeFigureOut">
              <a:rPr lang="ru-RU" smtClean="0"/>
              <a:pPr/>
              <a:t>18.07.2016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CB54A-2FBE-43F8-AAB1-05287191B5A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31CB54A-2FBE-43F8-AAB1-05287191B5A7}"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4C71EC6-210F-42DE-9C53-41977AD35B3D}" type="datetimeFigureOut">
              <a:rPr lang="ru-RU" smtClean="0"/>
              <a:pPr/>
              <a:t>18.07.2016</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19B0651-EE4F-4900-A07F-96A6BFA9D0F0}" type="slidenum">
              <a:rPr lang="ru-RU" smtClean="0"/>
              <a:pPr/>
              <a:t>‹#›</a:t>
            </a:fld>
            <a:endParaRPr lang="ru-RU"/>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1628800"/>
            <a:ext cx="4680520" cy="792089"/>
          </a:xfrm>
        </p:spPr>
        <p:txBody>
          <a:bodyPr/>
          <a:lstStyle/>
          <a:p>
            <a:pPr algn="ctr"/>
            <a:r>
              <a:rPr lang="ru-RU" dirty="0" smtClean="0"/>
              <a:t>Цветочки-цветы</a:t>
            </a:r>
            <a:br>
              <a:rPr lang="ru-RU" dirty="0" smtClean="0"/>
            </a:br>
            <a:r>
              <a:rPr lang="ru-RU" dirty="0" smtClean="0"/>
              <a:t>на клумбе расцвели</a:t>
            </a:r>
            <a:endParaRPr lang="ru-RU" dirty="0"/>
          </a:p>
        </p:txBody>
      </p:sp>
      <p:sp>
        <p:nvSpPr>
          <p:cNvPr id="3" name="Подзаголовок 2"/>
          <p:cNvSpPr>
            <a:spLocks noGrp="1"/>
          </p:cNvSpPr>
          <p:nvPr>
            <p:ph type="subTitle" idx="1"/>
          </p:nvPr>
        </p:nvSpPr>
        <p:spPr>
          <a:xfrm>
            <a:off x="2627784" y="5661248"/>
            <a:ext cx="4426654" cy="747464"/>
          </a:xfrm>
        </p:spPr>
        <p:txBody>
          <a:bodyPr>
            <a:normAutofit fontScale="92500" lnSpcReduction="10000"/>
          </a:bodyPr>
          <a:lstStyle/>
          <a:p>
            <a:r>
              <a:rPr lang="ru-RU" dirty="0" smtClean="0"/>
              <a:t>Подготовила </a:t>
            </a:r>
            <a:r>
              <a:rPr lang="ru-RU" dirty="0" err="1" smtClean="0"/>
              <a:t>Мусаэлян</a:t>
            </a:r>
            <a:r>
              <a:rPr lang="ru-RU" dirty="0" smtClean="0"/>
              <a:t> Н.Г.</a:t>
            </a:r>
          </a:p>
          <a:p>
            <a:r>
              <a:rPr lang="ru-RU" dirty="0" smtClean="0"/>
              <a:t>МБДОУ </a:t>
            </a:r>
            <a:r>
              <a:rPr lang="ru-RU" dirty="0" err="1" smtClean="0"/>
              <a:t>д</a:t>
            </a:r>
            <a:r>
              <a:rPr lang="ru-RU" dirty="0" smtClean="0"/>
              <a:t>/с ОВ № 8 х.Красное</a:t>
            </a:r>
          </a:p>
        </p:txBody>
      </p:sp>
      <p:pic>
        <p:nvPicPr>
          <p:cNvPr id="2050" name="Picture 2" descr="E:\Foto\цветы\138121917_2_644x461_tradeskantsiya-sadovaya-landysh-belaya-romashka-floksy-belye-i-sirenevye-fotografii.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299" r="41841"/>
          <a:stretch/>
        </p:blipFill>
        <p:spPr bwMode="auto">
          <a:xfrm rot="20392037">
            <a:off x="1105469" y="2492896"/>
            <a:ext cx="2101755" cy="2984841"/>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Foto\цветы\1312265672_lyup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185763">
            <a:off x="6186738" y="2477366"/>
            <a:ext cx="2030603" cy="299878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Foto\цветы\2875154romashk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912" y="3112430"/>
            <a:ext cx="1818448" cy="1762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6838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E:\Foto\цветы\wpid-51ece63ea0f05.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785" b="11043"/>
          <a:stretch/>
        </p:blipFill>
        <p:spPr bwMode="auto">
          <a:xfrm>
            <a:off x="755576" y="1844824"/>
            <a:ext cx="6536573" cy="46271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936591" y="404664"/>
            <a:ext cx="4174541" cy="1200329"/>
          </a:xfrm>
          <a:prstGeom prst="rect">
            <a:avLst/>
          </a:prstGeom>
          <a:noFill/>
        </p:spPr>
        <p:txBody>
          <a:bodyPr wrap="none" rtlCol="0">
            <a:spAutoFit/>
          </a:bodyPr>
          <a:lstStyle/>
          <a:p>
            <a:r>
              <a:rPr lang="ru-RU" dirty="0"/>
              <a:t>Не зря петунии мы любим -</a:t>
            </a:r>
            <a:br>
              <a:rPr lang="ru-RU" dirty="0"/>
            </a:br>
            <a:r>
              <a:rPr lang="ru-RU" dirty="0"/>
              <a:t>До холодов цветут на клумбе.</a:t>
            </a:r>
            <a:br>
              <a:rPr lang="ru-RU" dirty="0"/>
            </a:br>
            <a:r>
              <a:rPr lang="ru-RU" dirty="0"/>
              <a:t>Цветок завял - грустить не надо,</a:t>
            </a:r>
            <a:br>
              <a:rPr lang="ru-RU" dirty="0"/>
            </a:br>
            <a:r>
              <a:rPr lang="ru-RU" dirty="0"/>
              <a:t>Два новых распустились рядом.</a:t>
            </a:r>
          </a:p>
        </p:txBody>
      </p:sp>
      <p:sp>
        <p:nvSpPr>
          <p:cNvPr id="5" name="TextBox 4"/>
          <p:cNvSpPr txBox="1"/>
          <p:nvPr/>
        </p:nvSpPr>
        <p:spPr>
          <a:xfrm>
            <a:off x="7827856" y="836712"/>
            <a:ext cx="591829" cy="4832092"/>
          </a:xfrm>
          <a:prstGeom prst="rect">
            <a:avLst/>
          </a:prstGeom>
          <a:noFill/>
        </p:spPr>
        <p:txBody>
          <a:bodyPr wrap="none" rtlCol="0">
            <a:spAutoFit/>
          </a:bodyPr>
          <a:lstStyle/>
          <a:p>
            <a:r>
              <a:rPr lang="ru-RU" sz="4400" dirty="0" smtClean="0">
                <a:latin typeface="Times New Roman" panose="02020603050405020304" pitchFamily="18" charset="0"/>
                <a:cs typeface="Times New Roman" panose="02020603050405020304" pitchFamily="18" charset="0"/>
              </a:rPr>
              <a:t>П</a:t>
            </a:r>
          </a:p>
          <a:p>
            <a:r>
              <a:rPr lang="ru-RU" sz="4400" dirty="0" smtClean="0">
                <a:latin typeface="Times New Roman" panose="02020603050405020304" pitchFamily="18" charset="0"/>
                <a:cs typeface="Times New Roman" panose="02020603050405020304" pitchFamily="18" charset="0"/>
              </a:rPr>
              <a:t>Е</a:t>
            </a:r>
          </a:p>
          <a:p>
            <a:r>
              <a:rPr lang="ru-RU" sz="4400" dirty="0" smtClean="0">
                <a:latin typeface="Times New Roman" panose="02020603050405020304" pitchFamily="18" charset="0"/>
                <a:cs typeface="Times New Roman" panose="02020603050405020304" pitchFamily="18" charset="0"/>
              </a:rPr>
              <a:t>Т</a:t>
            </a:r>
          </a:p>
          <a:p>
            <a:r>
              <a:rPr lang="ru-RU" sz="4400" dirty="0" smtClean="0">
                <a:latin typeface="Times New Roman" panose="02020603050405020304" pitchFamily="18" charset="0"/>
                <a:cs typeface="Times New Roman" panose="02020603050405020304" pitchFamily="18" charset="0"/>
              </a:rPr>
              <a:t>У</a:t>
            </a:r>
          </a:p>
          <a:p>
            <a:r>
              <a:rPr lang="ru-RU" sz="4400" dirty="0" smtClean="0">
                <a:latin typeface="Times New Roman" panose="02020603050405020304" pitchFamily="18" charset="0"/>
                <a:cs typeface="Times New Roman" panose="02020603050405020304" pitchFamily="18" charset="0"/>
              </a:rPr>
              <a:t>Н</a:t>
            </a:r>
          </a:p>
          <a:p>
            <a:r>
              <a:rPr lang="ru-RU" sz="4400" dirty="0" smtClean="0">
                <a:latin typeface="Times New Roman" panose="02020603050405020304" pitchFamily="18" charset="0"/>
                <a:cs typeface="Times New Roman" panose="02020603050405020304" pitchFamily="18" charset="0"/>
              </a:rPr>
              <a:t>И</a:t>
            </a:r>
          </a:p>
          <a:p>
            <a:r>
              <a:rPr lang="ru-RU" sz="4400" dirty="0" smtClean="0">
                <a:latin typeface="Times New Roman" panose="02020603050405020304" pitchFamily="18" charset="0"/>
                <a:cs typeface="Times New Roman" panose="02020603050405020304" pitchFamily="18" charset="0"/>
              </a:rPr>
              <a:t>Я</a:t>
            </a:r>
          </a:p>
        </p:txBody>
      </p:sp>
    </p:spTree>
    <p:extLst>
      <p:ext uri="{BB962C8B-B14F-4D97-AF65-F5344CB8AC3E}">
        <p14:creationId xmlns:p14="http://schemas.microsoft.com/office/powerpoint/2010/main" xmlns="" val="2160444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Foto\цветы\pyrethru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1" y="3191089"/>
            <a:ext cx="4340153" cy="3442652"/>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E:\Foto\цветы\Leucanthemum-Snow-Lad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7" y="238192"/>
            <a:ext cx="3982895" cy="39828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115616" y="5157192"/>
            <a:ext cx="2025234" cy="646331"/>
          </a:xfrm>
          <a:prstGeom prst="rect">
            <a:avLst/>
          </a:prstGeom>
          <a:no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Ромашка </a:t>
            </a:r>
            <a:endParaRPr lang="ru-RU"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220072" y="908720"/>
            <a:ext cx="3169457" cy="1200329"/>
          </a:xfrm>
          <a:prstGeom prst="rect">
            <a:avLst/>
          </a:prstGeom>
          <a:noFill/>
        </p:spPr>
        <p:txBody>
          <a:bodyPr wrap="none" rtlCol="0">
            <a:spAutoFit/>
          </a:bodyPr>
          <a:lstStyle/>
          <a:p>
            <a:r>
              <a:rPr lang="ru-RU" dirty="0" smtClean="0"/>
              <a:t>Вот они-ромашки</a:t>
            </a:r>
          </a:p>
          <a:p>
            <a:r>
              <a:rPr lang="ru-RU" dirty="0" smtClean="0"/>
              <a:t>Дружные сестрички-</a:t>
            </a:r>
          </a:p>
          <a:p>
            <a:r>
              <a:rPr lang="ru-RU" dirty="0" smtClean="0"/>
              <a:t>Жёлтенький глазок,</a:t>
            </a:r>
          </a:p>
          <a:p>
            <a:r>
              <a:rPr lang="ru-RU" dirty="0" smtClean="0"/>
              <a:t>Разноцветные реснички</a:t>
            </a:r>
          </a:p>
        </p:txBody>
      </p:sp>
    </p:spTree>
    <p:extLst>
      <p:ext uri="{BB962C8B-B14F-4D97-AF65-F5344CB8AC3E}">
        <p14:creationId xmlns:p14="http://schemas.microsoft.com/office/powerpoint/2010/main" xmlns="" val="4159892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592" y="1196752"/>
            <a:ext cx="4851282" cy="478084"/>
          </a:xfrm>
        </p:spPr>
        <p:txBody>
          <a:bodyPr/>
          <a:lstStyle/>
          <a:p>
            <a:pPr algn="ctr"/>
            <a:r>
              <a:rPr lang="ru-RU" sz="4400" dirty="0" smtClean="0">
                <a:latin typeface="Times New Roman" panose="02020603050405020304" pitchFamily="18" charset="0"/>
                <a:cs typeface="Times New Roman" panose="02020603050405020304" pitchFamily="18" charset="0"/>
              </a:rPr>
              <a:t>Хризантема</a:t>
            </a:r>
            <a:r>
              <a:rPr lang="ru-RU" dirty="0" smtClean="0"/>
              <a:t> </a:t>
            </a:r>
            <a:endParaRPr lang="ru-RU" dirty="0"/>
          </a:p>
        </p:txBody>
      </p:sp>
      <p:pic>
        <p:nvPicPr>
          <p:cNvPr id="10242" name="Picture 2" descr="E:\Foto\цветы\1305793720_razmnozhenie-mnogoletniko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404664"/>
            <a:ext cx="5617589" cy="622976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E:\Rabota\Kartinki\гиф-насекомые\848399232.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195128">
            <a:off x="986729" y="5085184"/>
            <a:ext cx="1108771" cy="95842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1183" y="2492896"/>
            <a:ext cx="3329758" cy="1754326"/>
          </a:xfrm>
          <a:prstGeom prst="rect">
            <a:avLst/>
          </a:prstGeom>
          <a:noFill/>
        </p:spPr>
        <p:txBody>
          <a:bodyPr wrap="none" rtlCol="0">
            <a:spAutoFit/>
          </a:bodyPr>
          <a:lstStyle/>
          <a:p>
            <a:r>
              <a:rPr lang="ru-RU" dirty="0"/>
              <a:t>Хризантема – мой цветок,</a:t>
            </a:r>
            <a:br>
              <a:rPr lang="ru-RU" dirty="0"/>
            </a:br>
            <a:r>
              <a:rPr lang="ru-RU" dirty="0"/>
              <a:t>С белый шаром стебелёк!</a:t>
            </a:r>
            <a:br>
              <a:rPr lang="ru-RU" dirty="0"/>
            </a:br>
            <a:r>
              <a:rPr lang="ru-RU" dirty="0"/>
              <a:t>Посмотрю я на неё –</a:t>
            </a:r>
            <a:br>
              <a:rPr lang="ru-RU" dirty="0"/>
            </a:br>
            <a:r>
              <a:rPr lang="ru-RU" dirty="0"/>
              <a:t>Настроение моё</a:t>
            </a:r>
            <a:br>
              <a:rPr lang="ru-RU" dirty="0"/>
            </a:br>
            <a:r>
              <a:rPr lang="ru-RU" dirty="0"/>
              <a:t>Поднимается всегда!</a:t>
            </a:r>
            <a:br>
              <a:rPr lang="ru-RU" dirty="0"/>
            </a:br>
            <a:r>
              <a:rPr lang="ru-RU" dirty="0"/>
              <a:t>Радость дарит красота!</a:t>
            </a:r>
          </a:p>
        </p:txBody>
      </p:sp>
    </p:spTree>
    <p:extLst>
      <p:ext uri="{BB962C8B-B14F-4D97-AF65-F5344CB8AC3E}">
        <p14:creationId xmlns:p14="http://schemas.microsoft.com/office/powerpoint/2010/main" xmlns="" val="2536320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Foto\цветы\2012-07-27_0031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336697"/>
            <a:ext cx="6192688" cy="424603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E:\Rabota\Kartinki\гиф-насекомые\607349426.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6572" y="476672"/>
            <a:ext cx="1552575" cy="14192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307615" y="572471"/>
            <a:ext cx="2946640" cy="1200329"/>
          </a:xfrm>
          <a:prstGeom prst="rect">
            <a:avLst/>
          </a:prstGeom>
          <a:noFill/>
        </p:spPr>
        <p:txBody>
          <a:bodyPr wrap="none" rtlCol="0">
            <a:spAutoFit/>
          </a:bodyPr>
          <a:lstStyle/>
          <a:p>
            <a:r>
              <a:rPr lang="ru-RU" dirty="0" smtClean="0"/>
              <a:t>Ярко бархатцы цветут,</a:t>
            </a:r>
          </a:p>
          <a:p>
            <a:r>
              <a:rPr lang="ru-RU" dirty="0" smtClean="0"/>
              <a:t>Видим их и там, и тут,</a:t>
            </a:r>
          </a:p>
          <a:p>
            <a:r>
              <a:rPr lang="ru-RU" dirty="0" smtClean="0"/>
              <a:t>Клумбу украшают,</a:t>
            </a:r>
          </a:p>
          <a:p>
            <a:r>
              <a:rPr lang="ru-RU" dirty="0" smtClean="0"/>
              <a:t>Лето провожают.</a:t>
            </a:r>
            <a:endParaRPr lang="ru-RU" dirty="0"/>
          </a:p>
        </p:txBody>
      </p:sp>
      <p:sp>
        <p:nvSpPr>
          <p:cNvPr id="5" name="TextBox 4"/>
          <p:cNvSpPr txBox="1"/>
          <p:nvPr/>
        </p:nvSpPr>
        <p:spPr>
          <a:xfrm>
            <a:off x="833062" y="1808470"/>
            <a:ext cx="587020" cy="4524315"/>
          </a:xfrm>
          <a:prstGeom prst="rect">
            <a:avLst/>
          </a:prstGeom>
          <a:no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Б</a:t>
            </a:r>
          </a:p>
          <a:p>
            <a:r>
              <a:rPr lang="ru-RU" sz="3600" dirty="0" smtClean="0">
                <a:latin typeface="Times New Roman" panose="02020603050405020304" pitchFamily="18" charset="0"/>
                <a:cs typeface="Times New Roman" panose="02020603050405020304" pitchFamily="18" charset="0"/>
              </a:rPr>
              <a:t>А</a:t>
            </a:r>
          </a:p>
          <a:p>
            <a:r>
              <a:rPr lang="ru-RU" sz="3600" dirty="0" smtClean="0">
                <a:latin typeface="Times New Roman" panose="02020603050405020304" pitchFamily="18" charset="0"/>
                <a:cs typeface="Times New Roman" panose="02020603050405020304" pitchFamily="18" charset="0"/>
              </a:rPr>
              <a:t>Р</a:t>
            </a:r>
          </a:p>
          <a:p>
            <a:r>
              <a:rPr lang="ru-RU" sz="3600" dirty="0" smtClean="0">
                <a:latin typeface="Times New Roman" panose="02020603050405020304" pitchFamily="18" charset="0"/>
                <a:cs typeface="Times New Roman" panose="02020603050405020304" pitchFamily="18" charset="0"/>
              </a:rPr>
              <a:t>Х</a:t>
            </a:r>
          </a:p>
          <a:p>
            <a:r>
              <a:rPr lang="ru-RU" sz="3600" dirty="0" smtClean="0">
                <a:latin typeface="Times New Roman" panose="02020603050405020304" pitchFamily="18" charset="0"/>
                <a:cs typeface="Times New Roman" panose="02020603050405020304" pitchFamily="18" charset="0"/>
              </a:rPr>
              <a:t>А</a:t>
            </a:r>
          </a:p>
          <a:p>
            <a:r>
              <a:rPr lang="ru-RU" sz="3600" dirty="0" smtClean="0">
                <a:latin typeface="Times New Roman" panose="02020603050405020304" pitchFamily="18" charset="0"/>
                <a:cs typeface="Times New Roman" panose="02020603050405020304" pitchFamily="18" charset="0"/>
              </a:rPr>
              <a:t>Т</a:t>
            </a:r>
          </a:p>
          <a:p>
            <a:r>
              <a:rPr lang="ru-RU" sz="3600" dirty="0" smtClean="0">
                <a:latin typeface="Times New Roman" panose="02020603050405020304" pitchFamily="18" charset="0"/>
                <a:cs typeface="Times New Roman" panose="02020603050405020304" pitchFamily="18" charset="0"/>
              </a:rPr>
              <a:t>Ц</a:t>
            </a:r>
          </a:p>
          <a:p>
            <a:r>
              <a:rPr lang="ru-RU" sz="3600" dirty="0" smtClean="0">
                <a:latin typeface="Times New Roman" panose="02020603050405020304" pitchFamily="18" charset="0"/>
                <a:cs typeface="Times New Roman" panose="02020603050405020304" pitchFamily="18" charset="0"/>
              </a:rPr>
              <a:t>Ы</a:t>
            </a:r>
          </a:p>
        </p:txBody>
      </p:sp>
    </p:spTree>
    <p:extLst>
      <p:ext uri="{BB962C8B-B14F-4D97-AF65-F5344CB8AC3E}">
        <p14:creationId xmlns:p14="http://schemas.microsoft.com/office/powerpoint/2010/main" xmlns="" val="3330600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327546"/>
            <a:ext cx="7125113" cy="924475"/>
          </a:xfrm>
        </p:spPr>
        <p:txBody>
          <a:bodyPr/>
          <a:lstStyle/>
          <a:p>
            <a:pPr algn="ctr"/>
            <a:r>
              <a:rPr lang="ru-RU" sz="5400" dirty="0" smtClean="0">
                <a:latin typeface="Times New Roman" panose="02020603050405020304" pitchFamily="18" charset="0"/>
                <a:cs typeface="Times New Roman" panose="02020603050405020304" pitchFamily="18" charset="0"/>
              </a:rPr>
              <a:t>Роза</a:t>
            </a:r>
            <a:r>
              <a:rPr lang="ru-RU" dirty="0" smtClean="0"/>
              <a:t> </a:t>
            </a:r>
            <a:endParaRPr lang="ru-RU" dirty="0"/>
          </a:p>
        </p:txBody>
      </p:sp>
      <p:pic>
        <p:nvPicPr>
          <p:cNvPr id="6146" name="Picture 2" descr="E:\Foto\цветы\0007-015-Sadovye-tsvety.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194" t="3439" r="12219" b="8562"/>
          <a:stretch/>
        </p:blipFill>
        <p:spPr bwMode="auto">
          <a:xfrm>
            <a:off x="251520" y="327546"/>
            <a:ext cx="3949257" cy="30570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E:\Foto\цветы\DSC0016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387" t="18157" r="5586" b="-2094"/>
          <a:stretch/>
        </p:blipFill>
        <p:spPr bwMode="auto">
          <a:xfrm>
            <a:off x="4644008" y="3613040"/>
            <a:ext cx="4272912" cy="298786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E:\Foto\цветы\oranzhevaya_roza_10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1" y="3613040"/>
            <a:ext cx="3949256" cy="296194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964101" y="1628800"/>
            <a:ext cx="3632726" cy="1200329"/>
          </a:xfrm>
          <a:prstGeom prst="rect">
            <a:avLst/>
          </a:prstGeom>
          <a:noFill/>
        </p:spPr>
        <p:txBody>
          <a:bodyPr wrap="none" rtlCol="0">
            <a:spAutoFit/>
          </a:bodyPr>
          <a:lstStyle/>
          <a:p>
            <a:r>
              <a:rPr lang="ru-RU" dirty="0"/>
              <a:t>Роза у цветов - царица.</a:t>
            </a:r>
            <a:br>
              <a:rPr lang="ru-RU" dirty="0"/>
            </a:br>
            <a:r>
              <a:rPr lang="ru-RU" dirty="0"/>
              <a:t>Красотой своей гордится.</a:t>
            </a:r>
            <a:br>
              <a:rPr lang="ru-RU" dirty="0"/>
            </a:br>
            <a:r>
              <a:rPr lang="ru-RU" dirty="0"/>
              <a:t>Но её не трогай лучше -</a:t>
            </a:r>
            <a:br>
              <a:rPr lang="ru-RU" dirty="0"/>
            </a:br>
            <a:r>
              <a:rPr lang="ru-RU" dirty="0"/>
              <a:t>Ветки все в шипах колючих.</a:t>
            </a:r>
          </a:p>
        </p:txBody>
      </p:sp>
    </p:spTree>
    <p:extLst>
      <p:ext uri="{BB962C8B-B14F-4D97-AF65-F5344CB8AC3E}">
        <p14:creationId xmlns:p14="http://schemas.microsoft.com/office/powerpoint/2010/main" xmlns="" val="2299878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колокольчики.jpg"/>
          <p:cNvPicPr>
            <a:picLocks noChangeAspect="1" noChangeArrowheads="1"/>
          </p:cNvPicPr>
          <p:nvPr/>
        </p:nvPicPr>
        <p:blipFill>
          <a:blip r:embed="rId3" cstate="print"/>
          <a:srcRect/>
          <a:stretch>
            <a:fillRect/>
          </a:stretch>
        </p:blipFill>
        <p:spPr bwMode="auto">
          <a:xfrm>
            <a:off x="179512" y="1196752"/>
            <a:ext cx="8784976" cy="5661248"/>
          </a:xfrm>
          <a:prstGeom prst="rect">
            <a:avLst/>
          </a:prstGeom>
          <a:noFill/>
        </p:spPr>
      </p:pic>
      <p:sp>
        <p:nvSpPr>
          <p:cNvPr id="4" name="Прямоугольник 3"/>
          <p:cNvSpPr/>
          <p:nvPr/>
        </p:nvSpPr>
        <p:spPr>
          <a:xfrm>
            <a:off x="2286000" y="0"/>
            <a:ext cx="4572000" cy="1200329"/>
          </a:xfrm>
          <a:prstGeom prst="rect">
            <a:avLst/>
          </a:prstGeom>
        </p:spPr>
        <p:txBody>
          <a:bodyPr wrap="square">
            <a:spAutoFit/>
          </a:bodyPr>
          <a:lstStyle/>
          <a:p>
            <a:r>
              <a:rPr lang="ru-RU" dirty="0" smtClean="0"/>
              <a:t>Колокольчик голубой</a:t>
            </a:r>
            <a:br>
              <a:rPr lang="ru-RU" dirty="0" smtClean="0"/>
            </a:br>
            <a:r>
              <a:rPr lang="ru-RU" dirty="0" smtClean="0"/>
              <a:t>Поклонился нам с тобой.</a:t>
            </a:r>
            <a:br>
              <a:rPr lang="ru-RU" dirty="0" smtClean="0"/>
            </a:br>
            <a:r>
              <a:rPr lang="ru-RU" dirty="0" smtClean="0"/>
              <a:t>Колокольчики-цветы</a:t>
            </a:r>
            <a:br>
              <a:rPr lang="ru-RU" dirty="0" smtClean="0"/>
            </a:br>
            <a:r>
              <a:rPr lang="ru-RU" dirty="0" smtClean="0"/>
              <a:t>Очень вежливы. А ты?</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79512" y="159167"/>
            <a:ext cx="8784976"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Игра </a:t>
            </a:r>
            <a:r>
              <a:rPr kumimoji="0" lang="ru-RU" sz="4000" b="0" i="0" u="none" strike="noStrike" cap="none" normalizeH="0" baseline="0" dirty="0" smtClean="0">
                <a:ln>
                  <a:noFill/>
                </a:ln>
                <a:solidFill>
                  <a:srgbClr val="FF0000"/>
                </a:solidFill>
                <a:effectLst/>
                <a:latin typeface="Calibri"/>
                <a:ea typeface="Times New Roman" pitchFamily="18" charset="0"/>
                <a:cs typeface="Arial" pitchFamily="34" charset="0"/>
              </a:rPr>
              <a:t>«</a:t>
            </a:r>
            <a:r>
              <a:rPr kumimoji="0" lang="ru-RU" sz="4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Клумба</a:t>
            </a:r>
            <a:r>
              <a:rPr kumimoji="0" lang="ru-RU" sz="4000" b="0" i="0" u="none" strike="noStrike" cap="none" normalizeH="0" baseline="0" dirty="0" smtClean="0">
                <a:ln>
                  <a:noFill/>
                </a:ln>
                <a:solidFill>
                  <a:srgbClr val="FF0000"/>
                </a:solidFill>
                <a:effectLst/>
                <a:latin typeface="Calibri"/>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Все становятся в хоровод</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Дети к клумбе подошли, много здесь цветов нашли </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ru-RU" sz="32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идут по кругу</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Лейки в руки взяли, цветочки поливали </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ru-RU" sz="32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имитируют полив</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Цветочки подрастали, бутоны раскрывали</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ru-RU" sz="32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поднимают руки вверх, раскрыв кулачки</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К клумбе пчёлки прилетели, </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ru-RU" sz="32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бегают, изображая пчёлок </a:t>
            </a:r>
            <a:r>
              <a:rPr kumimoji="0" lang="ru-RU" sz="3200" b="1" i="1"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ru-RU" sz="32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ж-ж-ж</a:t>
            </a:r>
            <a:r>
              <a:rPr kumimoji="0" lang="ru-RU" sz="3200" b="1" i="1"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На цветочки наши сели </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ru-RU" sz="32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приседают</a:t>
            </a: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1937" y="4221088"/>
            <a:ext cx="5472608" cy="1068491"/>
          </a:xfrm>
        </p:spPr>
        <p:txBody>
          <a:bodyPr/>
          <a:lstStyle/>
          <a:p>
            <a:pPr algn="ctr"/>
            <a:r>
              <a:rPr lang="ru-RU" dirty="0" smtClean="0"/>
              <a:t>Спасибо за внимание</a:t>
            </a:r>
            <a:endParaRPr lang="ru-RU" dirty="0"/>
          </a:p>
        </p:txBody>
      </p:sp>
      <p:pic>
        <p:nvPicPr>
          <p:cNvPr id="2050" name="Picture 2" descr="E:\Rabota\Kartinki\гиф-насекомые\997030860.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600931"/>
            <a:ext cx="3816424" cy="28750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28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548680"/>
            <a:ext cx="4754598" cy="2520280"/>
          </a:xfrm>
        </p:spPr>
        <p:txBody>
          <a:bodyPr/>
          <a:lstStyle/>
          <a:p>
            <a:r>
              <a:rPr lang="ru-RU" sz="2000" dirty="0" smtClean="0">
                <a:latin typeface="Times New Roman" panose="02020603050405020304" pitchFamily="18" charset="0"/>
                <a:cs typeface="Times New Roman" panose="02020603050405020304" pitchFamily="18" charset="0"/>
              </a:rPr>
              <a:t>Что такое клумба? Кто же мне ответит?</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Это  яркий островок солнечного лета,</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a:t>
            </a:r>
            <a:r>
              <a:rPr lang="ru-RU" sz="2000" dirty="0" smtClean="0">
                <a:latin typeface="Times New Roman" panose="02020603050405020304" pitchFamily="18" charset="0"/>
                <a:cs typeface="Times New Roman" panose="02020603050405020304" pitchFamily="18" charset="0"/>
              </a:rPr>
              <a:t>то сладкий аромат красочных цветов,</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Это место где букет всем всегда готов!</a:t>
            </a:r>
            <a:endParaRPr lang="ru-RU" sz="2000" dirty="0">
              <a:latin typeface="Times New Roman" panose="02020603050405020304" pitchFamily="18" charset="0"/>
              <a:cs typeface="Times New Roman" panose="02020603050405020304" pitchFamily="18" charset="0"/>
            </a:endParaRPr>
          </a:p>
        </p:txBody>
      </p:sp>
      <p:pic>
        <p:nvPicPr>
          <p:cNvPr id="2051" name="Picture 3" descr="E:\Foto\цветы\1_525509a39a22e525509a39a26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527" y="3407219"/>
            <a:ext cx="4375567" cy="289559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Foto\цветы\c50a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9518" y="551450"/>
            <a:ext cx="4306319" cy="28557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E:\ZAGRUZKI\84839923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1752" y="213576"/>
            <a:ext cx="733985" cy="634462"/>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E:\ZAGRUZKI\281388699.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6876255" y="4696050"/>
            <a:ext cx="1676227" cy="18455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97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210607"/>
            <a:ext cx="8784976"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Воспитатель (во время просмотра):</a:t>
            </a:r>
            <a:r>
              <a:rPr kumimoji="0" lang="ru-RU"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Клумба-это место, на котором выращивают разные цветы. Люди ухаживают за цветами: поливают водой, вносят удобрения (объясняет для чего пропалывают сорняки). Клумбы очень украшают города, дворы, улицы. Они нужны людям, чтобы было красиво, чтобы все могли любоваться красотой цветущих растений, вдыхать их аромат. </a:t>
            </a: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5926" y="692696"/>
            <a:ext cx="4346640" cy="1569660"/>
          </a:xfrm>
          <a:prstGeom prst="rect">
            <a:avLst/>
          </a:prstGeom>
          <a:noFill/>
        </p:spPr>
        <p:txBody>
          <a:bodyPr wrap="square" rtlCol="0">
            <a:spAutoFit/>
          </a:bodyPr>
          <a:lstStyle/>
          <a:p>
            <a:pPr algn="ctr"/>
            <a:r>
              <a:rPr lang="ru-RU" sz="3200" dirty="0" smtClean="0">
                <a:latin typeface="Times New Roman" panose="02020603050405020304" pitchFamily="18" charset="0"/>
                <a:cs typeface="Times New Roman" panose="02020603050405020304" pitchFamily="18" charset="0"/>
              </a:rPr>
              <a:t>На  клумбе </a:t>
            </a:r>
          </a:p>
          <a:p>
            <a:pPr algn="ctr"/>
            <a:r>
              <a:rPr lang="ru-RU" sz="3200" dirty="0" smtClean="0">
                <a:latin typeface="Times New Roman" panose="02020603050405020304" pitchFamily="18" charset="0"/>
                <a:cs typeface="Times New Roman" panose="02020603050405020304" pitchFamily="18" charset="0"/>
              </a:rPr>
              <a:t>выросли цветы</a:t>
            </a:r>
          </a:p>
          <a:p>
            <a:pPr algn="ctr"/>
            <a:r>
              <a:rPr lang="ru-RU" sz="3200" dirty="0">
                <a:latin typeface="Times New Roman" panose="02020603050405020304" pitchFamily="18" charset="0"/>
                <a:cs typeface="Times New Roman" panose="02020603050405020304" pitchFamily="18" charset="0"/>
              </a:rPr>
              <a:t>н</a:t>
            </a:r>
            <a:r>
              <a:rPr lang="ru-RU" sz="3200" dirty="0" smtClean="0">
                <a:latin typeface="Times New Roman" panose="02020603050405020304" pitchFamily="18" charset="0"/>
                <a:cs typeface="Times New Roman" panose="02020603050405020304" pitchFamily="18" charset="0"/>
              </a:rPr>
              <a:t>ебывалой красоты</a:t>
            </a:r>
            <a:endParaRPr lang="ru-RU" sz="3200" dirty="0">
              <a:latin typeface="Times New Roman" panose="02020603050405020304" pitchFamily="18" charset="0"/>
              <a:cs typeface="Times New Roman" panose="02020603050405020304" pitchFamily="18" charset="0"/>
            </a:endParaRPr>
          </a:p>
        </p:txBody>
      </p:sp>
      <p:pic>
        <p:nvPicPr>
          <p:cNvPr id="1030" name="Picture 6" descr="E:\Foto\цветы\klumby-soadani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2744" y="3462322"/>
            <a:ext cx="4274632" cy="32059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E:\Foto\цветы\цветы.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04664"/>
            <a:ext cx="4231224" cy="317341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E:\Rabota\Kartinki\гиф-насекомые\78800609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8978" y="4437112"/>
            <a:ext cx="1636308" cy="1636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5481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Foto\цветы\88695422_1340654166_aristokrat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61631"/>
            <a:ext cx="4536504" cy="30264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258033" y="361631"/>
            <a:ext cx="3024335" cy="1015663"/>
          </a:xfrm>
          <a:prstGeom prst="rect">
            <a:avLst/>
          </a:prstGeom>
          <a:noFill/>
        </p:spPr>
        <p:txBody>
          <a:bodyPr wrap="square" rtlCol="0">
            <a:spAutoFit/>
          </a:bodyPr>
          <a:lstStyle/>
          <a:p>
            <a:pPr algn="ctr"/>
            <a:r>
              <a:rPr lang="ru-RU" sz="6000" dirty="0" smtClean="0">
                <a:latin typeface="Times New Roman" panose="02020603050405020304" pitchFamily="18" charset="0"/>
                <a:cs typeface="Times New Roman" panose="02020603050405020304" pitchFamily="18" charset="0"/>
              </a:rPr>
              <a:t> </a:t>
            </a:r>
            <a:r>
              <a:rPr lang="ru-RU" sz="6000" dirty="0">
                <a:latin typeface="Times New Roman" panose="02020603050405020304" pitchFamily="18" charset="0"/>
                <a:cs typeface="Times New Roman" panose="02020603050405020304" pitchFamily="18" charset="0"/>
              </a:rPr>
              <a:t>П</a:t>
            </a:r>
            <a:r>
              <a:rPr lang="ru-RU" sz="6000" dirty="0" smtClean="0">
                <a:latin typeface="Times New Roman" panose="02020603050405020304" pitchFamily="18" charset="0"/>
                <a:cs typeface="Times New Roman" panose="02020603050405020304" pitchFamily="18" charset="0"/>
              </a:rPr>
              <a:t>ион</a:t>
            </a:r>
            <a:endParaRPr lang="ru-RU" sz="6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292080" y="1749009"/>
            <a:ext cx="3332455" cy="1200329"/>
          </a:xfrm>
          <a:prstGeom prst="rect">
            <a:avLst/>
          </a:prstGeom>
          <a:noFill/>
        </p:spPr>
        <p:txBody>
          <a:bodyPr wrap="square" rtlCol="0">
            <a:spAutoFit/>
          </a:bodyPr>
          <a:lstStyle/>
          <a:p>
            <a:r>
              <a:rPr lang="ru-RU" dirty="0" smtClean="0"/>
              <a:t>До чего красив пион</a:t>
            </a:r>
          </a:p>
          <a:p>
            <a:r>
              <a:rPr lang="ru-RU" dirty="0" smtClean="0"/>
              <a:t>Всех цветов пышнее он</a:t>
            </a:r>
          </a:p>
          <a:p>
            <a:r>
              <a:rPr lang="ru-RU" dirty="0" smtClean="0"/>
              <a:t>А чудесный аромат</a:t>
            </a:r>
          </a:p>
          <a:p>
            <a:r>
              <a:rPr lang="ru-RU" dirty="0" smtClean="0"/>
              <a:t>Пчёл заманивает в сад.</a:t>
            </a:r>
            <a:endParaRPr lang="ru-RU" dirty="0"/>
          </a:p>
        </p:txBody>
      </p:sp>
      <p:pic>
        <p:nvPicPr>
          <p:cNvPr id="1026" name="Picture 2" descr="E:\Foto\На работе\пейзаж\ЛЕТО\DSCN259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05759" y="3645024"/>
            <a:ext cx="4105096" cy="307882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E:\Rabota\Kartinki\гиф-насекомые\84839923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959693">
            <a:off x="1014638" y="4861753"/>
            <a:ext cx="1246177" cy="10772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684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160" y="241320"/>
            <a:ext cx="6104219" cy="1109756"/>
          </a:xfrm>
        </p:spPr>
        <p:txBody>
          <a:bodyPr/>
          <a:lstStyle/>
          <a:p>
            <a:pPr algn="ctr"/>
            <a:r>
              <a:rPr lang="ru-RU" sz="4000" dirty="0" smtClean="0">
                <a:latin typeface="Times New Roman" panose="02020603050405020304" pitchFamily="18" charset="0"/>
                <a:cs typeface="Times New Roman" panose="02020603050405020304" pitchFamily="18" charset="0"/>
              </a:rPr>
              <a:t>Тюльпан </a:t>
            </a:r>
            <a:endParaRPr lang="ru-RU" sz="4000" dirty="0">
              <a:latin typeface="Times New Roman" panose="02020603050405020304" pitchFamily="18" charset="0"/>
              <a:cs typeface="Times New Roman" panose="02020603050405020304" pitchFamily="18" charset="0"/>
            </a:endParaRPr>
          </a:p>
        </p:txBody>
      </p:sp>
      <p:pic>
        <p:nvPicPr>
          <p:cNvPr id="2050" name="Picture 2" descr="E:\Foto\цветы\23150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404601"/>
            <a:ext cx="4429174" cy="33248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Foto\цветы\buket-tyulpanov.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2702" y="260648"/>
            <a:ext cx="4220661" cy="316549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041059" y="4149080"/>
            <a:ext cx="3643946" cy="1477328"/>
          </a:xfrm>
          <a:prstGeom prst="rect">
            <a:avLst/>
          </a:prstGeom>
          <a:noFill/>
        </p:spPr>
        <p:txBody>
          <a:bodyPr wrap="none" rtlCol="0">
            <a:spAutoFit/>
          </a:bodyPr>
          <a:lstStyle/>
          <a:p>
            <a:r>
              <a:rPr lang="ru-RU" dirty="0" smtClean="0"/>
              <a:t>Лишь пригреет солнце ярко,</a:t>
            </a:r>
          </a:p>
          <a:p>
            <a:r>
              <a:rPr lang="ru-RU" dirty="0" smtClean="0"/>
              <a:t>Но ещё совсем не жарко.</a:t>
            </a:r>
          </a:p>
          <a:p>
            <a:r>
              <a:rPr lang="ru-RU" dirty="0" smtClean="0"/>
              <a:t>Разноцветный сарафан</a:t>
            </a:r>
          </a:p>
          <a:p>
            <a:r>
              <a:rPr lang="ru-RU" dirty="0" smtClean="0"/>
              <a:t>Надевает наш тюльпан.</a:t>
            </a:r>
          </a:p>
          <a:p>
            <a:endParaRPr lang="ru-RU" dirty="0"/>
          </a:p>
        </p:txBody>
      </p:sp>
      <p:pic>
        <p:nvPicPr>
          <p:cNvPr id="1026" name="Picture 2" descr="E:\Rabota\Kartinki\гиф-насекомые\607349426.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7811" y="1412776"/>
            <a:ext cx="1552575" cy="1419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4645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Foto\цветы\cvitok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930516"/>
            <a:ext cx="7272807" cy="467637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750440" y="332656"/>
            <a:ext cx="3299301" cy="1200329"/>
          </a:xfrm>
          <a:prstGeom prst="rect">
            <a:avLst/>
          </a:prstGeom>
          <a:noFill/>
        </p:spPr>
        <p:txBody>
          <a:bodyPr wrap="none" rtlCol="0">
            <a:spAutoFit/>
          </a:bodyPr>
          <a:lstStyle/>
          <a:p>
            <a:r>
              <a:rPr lang="ru-RU" dirty="0" smtClean="0"/>
              <a:t>Георгины, георгины</a:t>
            </a:r>
          </a:p>
          <a:p>
            <a:r>
              <a:rPr lang="ru-RU" dirty="0" smtClean="0"/>
              <a:t>В цветнике у бабы Зины</a:t>
            </a:r>
          </a:p>
          <a:p>
            <a:r>
              <a:rPr lang="ru-RU" dirty="0" smtClean="0"/>
              <a:t>Разгорелись ярко-ярко,</a:t>
            </a:r>
          </a:p>
          <a:p>
            <a:r>
              <a:rPr lang="ru-RU" dirty="0" smtClean="0"/>
              <a:t>Даже солнцу стало жарко</a:t>
            </a:r>
            <a:endParaRPr lang="ru-RU" dirty="0"/>
          </a:p>
        </p:txBody>
      </p:sp>
      <p:sp>
        <p:nvSpPr>
          <p:cNvPr id="5" name="TextBox 4"/>
          <p:cNvSpPr txBox="1"/>
          <p:nvPr/>
        </p:nvSpPr>
        <p:spPr>
          <a:xfrm>
            <a:off x="640929" y="188640"/>
            <a:ext cx="740908" cy="7478970"/>
          </a:xfrm>
          <a:prstGeom prst="rect">
            <a:avLst/>
          </a:prstGeom>
          <a:noFill/>
        </p:spPr>
        <p:txBody>
          <a:bodyPr wrap="none" rtlCol="0">
            <a:spAutoFit/>
          </a:bodyPr>
          <a:lstStyle/>
          <a:p>
            <a:r>
              <a:rPr lang="ru-RU" sz="6000" dirty="0" smtClean="0">
                <a:latin typeface="Times New Roman" panose="02020603050405020304" pitchFamily="18" charset="0"/>
                <a:cs typeface="Times New Roman" panose="02020603050405020304" pitchFamily="18" charset="0"/>
              </a:rPr>
              <a:t>Г</a:t>
            </a:r>
          </a:p>
          <a:p>
            <a:r>
              <a:rPr lang="ru-RU" sz="6000" dirty="0" smtClean="0">
                <a:latin typeface="Times New Roman" panose="02020603050405020304" pitchFamily="18" charset="0"/>
                <a:cs typeface="Times New Roman" panose="02020603050405020304" pitchFamily="18" charset="0"/>
              </a:rPr>
              <a:t>Е</a:t>
            </a:r>
          </a:p>
          <a:p>
            <a:r>
              <a:rPr lang="ru-RU" sz="6000" dirty="0" smtClean="0">
                <a:latin typeface="Times New Roman" panose="02020603050405020304" pitchFamily="18" charset="0"/>
                <a:cs typeface="Times New Roman" panose="02020603050405020304" pitchFamily="18" charset="0"/>
              </a:rPr>
              <a:t>О</a:t>
            </a:r>
          </a:p>
          <a:p>
            <a:r>
              <a:rPr lang="ru-RU" sz="6000" dirty="0" smtClean="0">
                <a:latin typeface="Times New Roman" panose="02020603050405020304" pitchFamily="18" charset="0"/>
                <a:cs typeface="Times New Roman" panose="02020603050405020304" pitchFamily="18" charset="0"/>
              </a:rPr>
              <a:t>Р</a:t>
            </a:r>
          </a:p>
          <a:p>
            <a:r>
              <a:rPr lang="ru-RU" sz="6000" dirty="0" smtClean="0">
                <a:latin typeface="Times New Roman" panose="02020603050405020304" pitchFamily="18" charset="0"/>
                <a:cs typeface="Times New Roman" panose="02020603050405020304" pitchFamily="18" charset="0"/>
              </a:rPr>
              <a:t>Г</a:t>
            </a:r>
          </a:p>
          <a:p>
            <a:r>
              <a:rPr lang="ru-RU" sz="6000" dirty="0" smtClean="0">
                <a:latin typeface="Times New Roman" panose="02020603050405020304" pitchFamily="18" charset="0"/>
                <a:cs typeface="Times New Roman" panose="02020603050405020304" pitchFamily="18" charset="0"/>
              </a:rPr>
              <a:t>И</a:t>
            </a:r>
          </a:p>
          <a:p>
            <a:r>
              <a:rPr lang="ru-RU" sz="6000" dirty="0" smtClean="0">
                <a:latin typeface="Times New Roman" panose="02020603050405020304" pitchFamily="18" charset="0"/>
                <a:cs typeface="Times New Roman" panose="02020603050405020304" pitchFamily="18" charset="0"/>
              </a:rPr>
              <a:t>Н</a:t>
            </a:r>
          </a:p>
          <a:p>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9130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1412776"/>
            <a:ext cx="5972985" cy="852467"/>
          </a:xfrm>
        </p:spPr>
        <p:txBody>
          <a:bodyPr/>
          <a:lstStyle/>
          <a:p>
            <a:pPr algn="ctr"/>
            <a:r>
              <a:rPr lang="ru-RU" sz="4400" dirty="0" smtClean="0">
                <a:latin typeface="Times New Roman" panose="02020603050405020304" pitchFamily="18" charset="0"/>
                <a:cs typeface="Times New Roman" panose="02020603050405020304" pitchFamily="18" charset="0"/>
              </a:rPr>
              <a:t>Анютины глазки</a:t>
            </a:r>
            <a:br>
              <a:rPr lang="ru-RU" sz="4400" dirty="0" smtClean="0">
                <a:latin typeface="Times New Roman" panose="02020603050405020304" pitchFamily="18" charset="0"/>
                <a:cs typeface="Times New Roman" panose="02020603050405020304" pitchFamily="18" charset="0"/>
              </a:rPr>
            </a:br>
            <a:r>
              <a:rPr lang="ru-RU" sz="4400" dirty="0" smtClean="0">
                <a:latin typeface="Times New Roman" panose="02020603050405020304" pitchFamily="18" charset="0"/>
                <a:cs typeface="Times New Roman" panose="02020603050405020304" pitchFamily="18" charset="0"/>
              </a:rPr>
              <a:t>(Виола)</a:t>
            </a:r>
            <a:endParaRPr lang="ru-RU" sz="4400" dirty="0">
              <a:latin typeface="Times New Roman" panose="02020603050405020304" pitchFamily="18" charset="0"/>
              <a:cs typeface="Times New Roman" panose="02020603050405020304" pitchFamily="18" charset="0"/>
            </a:endParaRPr>
          </a:p>
        </p:txBody>
      </p:sp>
      <p:pic>
        <p:nvPicPr>
          <p:cNvPr id="5122" name="Picture 2" descr="E:\Foto\цветы\71ee143f8f4f44689ce0a23604fe0cdd.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374"/>
          <a:stretch/>
        </p:blipFill>
        <p:spPr bwMode="auto">
          <a:xfrm>
            <a:off x="251520" y="188640"/>
            <a:ext cx="4388720" cy="309634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E:\Foto\цветы\6992139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8925" b="8245"/>
          <a:stretch/>
        </p:blipFill>
        <p:spPr bwMode="auto">
          <a:xfrm>
            <a:off x="4640240" y="3352860"/>
            <a:ext cx="4309123" cy="325113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96468" y="4378262"/>
            <a:ext cx="3898824" cy="1200329"/>
          </a:xfrm>
          <a:prstGeom prst="rect">
            <a:avLst/>
          </a:prstGeom>
          <a:noFill/>
        </p:spPr>
        <p:txBody>
          <a:bodyPr wrap="none" rtlCol="0">
            <a:spAutoFit/>
          </a:bodyPr>
          <a:lstStyle/>
          <a:p>
            <a:r>
              <a:rPr lang="ru-RU" dirty="0"/>
              <a:t>Виола - анютины глазки -</a:t>
            </a:r>
            <a:br>
              <a:rPr lang="ru-RU" dirty="0"/>
            </a:br>
            <a:r>
              <a:rPr lang="ru-RU" dirty="0"/>
              <a:t>В саду самой разной окраски,</a:t>
            </a:r>
            <a:br>
              <a:rPr lang="ru-RU" dirty="0"/>
            </a:br>
            <a:r>
              <a:rPr lang="ru-RU" dirty="0"/>
              <a:t>Сиреневой, жёлтой, бордовой,</a:t>
            </a:r>
            <a:br>
              <a:rPr lang="ru-RU" dirty="0"/>
            </a:br>
            <a:r>
              <a:rPr lang="ru-RU" dirty="0"/>
              <a:t>Всё лето цвести нам готова</a:t>
            </a:r>
          </a:p>
        </p:txBody>
      </p:sp>
    </p:spTree>
    <p:extLst>
      <p:ext uri="{BB962C8B-B14F-4D97-AF65-F5344CB8AC3E}">
        <p14:creationId xmlns:p14="http://schemas.microsoft.com/office/powerpoint/2010/main" xmlns="" val="2452944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672" y="620688"/>
            <a:ext cx="7125113" cy="924475"/>
          </a:xfrm>
        </p:spPr>
        <p:txBody>
          <a:bodyPr/>
          <a:lstStyle/>
          <a:p>
            <a:pPr algn="ctr"/>
            <a:r>
              <a:rPr lang="ru-RU" sz="4800" dirty="0" smtClean="0">
                <a:latin typeface="Times New Roman" panose="02020603050405020304" pitchFamily="18" charset="0"/>
                <a:cs typeface="Times New Roman" panose="02020603050405020304" pitchFamily="18" charset="0"/>
              </a:rPr>
              <a:t>Астра </a:t>
            </a:r>
            <a:endParaRPr lang="ru-RU" sz="4800" dirty="0">
              <a:latin typeface="Times New Roman" panose="02020603050405020304" pitchFamily="18" charset="0"/>
              <a:cs typeface="Times New Roman" panose="02020603050405020304" pitchFamily="18" charset="0"/>
            </a:endParaRPr>
          </a:p>
        </p:txBody>
      </p:sp>
      <p:pic>
        <p:nvPicPr>
          <p:cNvPr id="7170" name="Picture 2" descr="E:\Foto\цветы\p1010057.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784" r="12325"/>
          <a:stretch/>
        </p:blipFill>
        <p:spPr bwMode="auto">
          <a:xfrm>
            <a:off x="145522" y="2492896"/>
            <a:ext cx="4189864" cy="4158662"/>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E:\Foto\цветы\imag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32657"/>
            <a:ext cx="4367248" cy="32586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310082" y="4552492"/>
            <a:ext cx="4891083" cy="1200329"/>
          </a:xfrm>
          <a:prstGeom prst="rect">
            <a:avLst/>
          </a:prstGeom>
          <a:noFill/>
        </p:spPr>
        <p:txBody>
          <a:bodyPr wrap="none" rtlCol="0">
            <a:spAutoFit/>
          </a:bodyPr>
          <a:lstStyle/>
          <a:p>
            <a:r>
              <a:rPr lang="ru-RU" dirty="0"/>
              <a:t>Астры яркие на солнышке горят</a:t>
            </a:r>
            <a:br>
              <a:rPr lang="ru-RU" dirty="0"/>
            </a:br>
            <a:r>
              <a:rPr lang="ru-RU" dirty="0"/>
              <a:t>И о том, что скоро осень, говорят.</a:t>
            </a:r>
            <a:br>
              <a:rPr lang="ru-RU" dirty="0"/>
            </a:br>
            <a:r>
              <a:rPr lang="ru-RU" dirty="0"/>
              <a:t>Мы цветы перед отъездом соберём -</a:t>
            </a:r>
            <a:br>
              <a:rPr lang="ru-RU" dirty="0"/>
            </a:br>
            <a:r>
              <a:rPr lang="ru-RU" dirty="0"/>
              <a:t>В детский сад букет красивый отнесём</a:t>
            </a:r>
          </a:p>
        </p:txBody>
      </p:sp>
    </p:spTree>
    <p:extLst>
      <p:ext uri="{BB962C8B-B14F-4D97-AF65-F5344CB8AC3E}">
        <p14:creationId xmlns:p14="http://schemas.microsoft.com/office/powerpoint/2010/main" xmlns="" val="3468119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TM01972873[[fn=Лето]]</Template>
  <TotalTime>0</TotalTime>
  <Words>295</Words>
  <Application>Microsoft Office PowerPoint</Application>
  <PresentationFormat>Экран (4:3)</PresentationFormat>
  <Paragraphs>72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Summer</vt:lpstr>
      <vt:lpstr>Цветочки-цветы на клумбе расцвели</vt:lpstr>
      <vt:lpstr>Что такое клумба? Кто же мне ответит? Это  яркий островок солнечного лета, Это сладкий аромат красочных цветов, Это место где букет всем всегда готов!</vt:lpstr>
      <vt:lpstr>Слайд 3</vt:lpstr>
      <vt:lpstr>Слайд 4</vt:lpstr>
      <vt:lpstr>Слайд 5</vt:lpstr>
      <vt:lpstr>Тюльпан </vt:lpstr>
      <vt:lpstr>Слайд 7</vt:lpstr>
      <vt:lpstr>Анютины глазки (Виола)</vt:lpstr>
      <vt:lpstr>Астра </vt:lpstr>
      <vt:lpstr>Слайд 10</vt:lpstr>
      <vt:lpstr>Слайд 11</vt:lpstr>
      <vt:lpstr>Хризантема </vt:lpstr>
      <vt:lpstr>Слайд 13</vt:lpstr>
      <vt:lpstr>Роза </vt:lpstr>
      <vt:lpstr>Слайд 15</vt:lpstr>
      <vt:lpstr>Слайд 16</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Цветы- цветочки</dc:title>
  <dc:creator>Koziavka</dc:creator>
  <cp:lastModifiedBy>Admin</cp:lastModifiedBy>
  <cp:revision>38</cp:revision>
  <dcterms:created xsi:type="dcterms:W3CDTF">2015-10-07T17:09:16Z</dcterms:created>
  <dcterms:modified xsi:type="dcterms:W3CDTF">2016-07-18T18:13:06Z</dcterms:modified>
</cp:coreProperties>
</file>