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3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6" r:id="rId16"/>
    <p:sldId id="294" r:id="rId17"/>
    <p:sldId id="295" r:id="rId18"/>
    <p:sldId id="291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993300"/>
    <a:srgbClr val="CC3399"/>
    <a:srgbClr val="FF3300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2" autoAdjust="0"/>
    <p:restoredTop sz="94660"/>
  </p:normalViewPr>
  <p:slideViewPr>
    <p:cSldViewPr>
      <p:cViewPr>
        <p:scale>
          <a:sx n="90" d="100"/>
          <a:sy n="90" d="100"/>
        </p:scale>
        <p:origin x="-86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6"/>
    </p:cViewPr>
  </p:sorterViewPr>
  <p:notesViewPr>
    <p:cSldViewPr>
      <p:cViewPr varScale="1">
        <p:scale>
          <a:sx n="75" d="100"/>
          <a:sy n="75" d="100"/>
        </p:scale>
        <p:origin x="-18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129D3FC-2050-4463-8C55-39A3A1CB7F80}" type="datetimeFigureOut">
              <a:rPr lang="ru-RU"/>
              <a:pPr>
                <a:defRPr/>
              </a:pPr>
              <a:t>26.08.2016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F2DC38-61E0-4B68-A597-583075DCB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6982F-1B7E-4088-8D75-16610C17B02A}" type="datetimeFigureOut">
              <a:rPr lang="ru-RU"/>
              <a:pPr>
                <a:defRPr/>
              </a:pPr>
              <a:t>26.08.2016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7509718-138C-4658-BC75-4618FA4C3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2D792BD-00D3-4382-ADAE-683933015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C7BC3-AB2B-436B-85F8-FF0DA5102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B3208-6FCE-4BF9-B202-49F3B9590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8F38-55E9-4DDF-A3DB-FA222C4DC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6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8" name="Прямоугольник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47F9258-04B7-448B-B778-BBB7995C9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7D0E3-8D79-4BBA-9CF7-0FC6EB062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1" name="Прямоугольник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C4BF014-4B9C-4702-8FFA-4AF251F9C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E058D-B338-4ADB-8608-E80FDFEA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4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5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971327-64B2-45D3-BEB5-CB5CD0B26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FAC286-C4E2-4FA9-9420-75FF5ACF8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FD88F-7150-46FD-B732-B8C82CA91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ru-RU" smtClean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D73915A-7A90-435E-A3B2-3A0EBCAB2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>
    <p:strips dir="ru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9F7A7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9F7A70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B58B80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C3986D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19574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175" y="476250"/>
            <a:ext cx="207486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571736" y="381000"/>
            <a:ext cx="5886464" cy="1762116"/>
          </a:xfrm>
        </p:spPr>
        <p:txBody>
          <a:bodyPr/>
          <a:lstStyle/>
          <a:p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b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дошкольного образования муниципального бюджетного </a:t>
            </a:r>
            <a:b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образовательного учреждения </a:t>
            </a:r>
            <a:b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№ 12</a:t>
            </a:r>
            <a:b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муниципального образования город Горячий Ключ</a:t>
            </a:r>
            <a:endParaRPr lang="en-US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751511"/>
            <a:ext cx="5643602" cy="3106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180000" lvl="0" indent="-1800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 и др.; способен выбирать себе род занятий, участников по совместной деятельности;</a:t>
            </a:r>
          </a:p>
          <a:p>
            <a:pPr marL="180000" lvl="0" indent="-1800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</a:p>
          <a:p>
            <a:pPr marL="180000" lvl="0" indent="-18000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Autofit/>
          </a:bodyPr>
          <a:lstStyle/>
          <a:p>
            <a:pPr marL="180000" lvl="0" indent="-18000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</a:p>
          <a:p>
            <a:pPr marL="180000" lvl="0" indent="-18000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marL="180000" lvl="0" indent="-18000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180000" lvl="0" indent="-180000"/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области ООП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2214578" cy="128588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 –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коммуникативное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28596" y="4286256"/>
            <a:ext cx="2357454" cy="135732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Художественно-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эстетическое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500430" y="2786058"/>
            <a:ext cx="1928826" cy="128588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00826" y="1714488"/>
            <a:ext cx="2143140" cy="128588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6572264" y="4357694"/>
            <a:ext cx="2071702" cy="135732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0" descr="C:\Users\Анатолий\Pictures\60093883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285728"/>
            <a:ext cx="10287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Программы, реализуемые в ДОУ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Подзаголовок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Примерная основная общеобразовательная программа дошкольного образования «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рождения до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школы». /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ред.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Н.Е.Вераксы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Т.С.Комаровой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М.А.Васильевой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«Основы   безопасности   детей   дошкольного   возраста»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/под ред.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ред.Р.Б. </a:t>
            </a:r>
            <a:r>
              <a:rPr lang="ru-RU" sz="2400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Стёркиной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Н.Н.Авдеевой, О.Л.Князевой</a:t>
            </a: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r>
              <a:rPr lang="ru-RU" sz="2400" dirty="0" smtClean="0"/>
              <a:t>С.Николаева «Юный эколог»</a:t>
            </a:r>
          </a:p>
          <a:p>
            <a:pPr algn="just">
              <a:lnSpc>
                <a:spcPct val="120000"/>
              </a:lnSpc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lnSpc>
                <a:spcPct val="120000"/>
              </a:lnSpc>
              <a:buFont typeface="Arial" pitchFamily="34" charset="0"/>
              <a:buChar char="•"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4000504"/>
            <a:ext cx="2659068" cy="2179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28600"/>
            <a:ext cx="5907098" cy="758825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Вариативная часть ОП ДО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3091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отражает развитие детей по </a:t>
            </a:r>
          </a:p>
          <a:p>
            <a:pPr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Программе  экологического и патриотического воспитания</a:t>
            </a:r>
          </a:p>
          <a:p>
            <a:pPr algn="r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57166"/>
            <a:ext cx="2428892" cy="1951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1671614" y="2214554"/>
            <a:ext cx="7472386" cy="388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представлена в виде реализации регионального компонента, через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разнообразные виды деятельности: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совместная деятельность педагога с детьми по всем основным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направлениям  развития ребёнка (беседы, наблюдения, чтение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художественной литературы, игры и др.) как часть проведения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НООД, и при организации образовательной  деятельности в режиме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дня;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самостоятельная деятельность детей (рассматривание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альбомов, книг, игры, раскрашивание, рисование и др.) ;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совместная деятельность с родителями воспитанников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(совместные праздники, развлечения, организация экскурсий,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организация выставок кубанского творчества и др.)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экскурсий к памятным местам города, в парк, на стадион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фольклорные праздники;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конкурсы, выставки детского творчества, посвящённые знаменательным датам и православным праздникам.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14384"/>
          </a:xfrm>
        </p:spPr>
        <p:txBody>
          <a:bodyPr/>
          <a:lstStyle/>
          <a:p>
            <a:r>
              <a:rPr lang="ru-RU" sz="1800" b="1" dirty="0" smtClean="0"/>
              <a:t>Перечень форм организации образовательной деятельности по региональному компоненту в педагогическом процессе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503920" cy="5072098"/>
          </a:xfrm>
        </p:spPr>
        <p:txBody>
          <a:bodyPr/>
          <a:lstStyle/>
          <a:p>
            <a:r>
              <a:rPr lang="ru-RU" sz="1600" dirty="0" smtClean="0"/>
              <a:t>краеведческие экскурсии </a:t>
            </a:r>
          </a:p>
          <a:p>
            <a:r>
              <a:rPr lang="ru-RU" sz="1600" dirty="0" smtClean="0"/>
              <a:t>целевые прогулки; </a:t>
            </a:r>
          </a:p>
          <a:p>
            <a:r>
              <a:rPr lang="ru-RU" sz="1600" dirty="0" smtClean="0"/>
              <a:t>дидактические игры; </a:t>
            </a:r>
          </a:p>
          <a:p>
            <a:r>
              <a:rPr lang="ru-RU" sz="1600" dirty="0" smtClean="0"/>
              <a:t>коллекционирование; </a:t>
            </a:r>
          </a:p>
          <a:p>
            <a:r>
              <a:rPr lang="ru-RU" sz="1600" dirty="0" smtClean="0"/>
              <a:t>викторины; </a:t>
            </a:r>
          </a:p>
          <a:p>
            <a:r>
              <a:rPr lang="ru-RU" sz="1600" dirty="0" smtClean="0"/>
              <a:t>конкурсы; </a:t>
            </a:r>
          </a:p>
          <a:p>
            <a:r>
              <a:rPr lang="ru-RU" sz="1600" dirty="0" smtClean="0"/>
              <a:t>чтение и обсуждение; </a:t>
            </a:r>
          </a:p>
          <a:p>
            <a:r>
              <a:rPr lang="ru-RU" sz="1600" dirty="0" smtClean="0"/>
              <a:t>просмотр и обсуждение фото и иллюстраций; </a:t>
            </a:r>
          </a:p>
          <a:p>
            <a:r>
              <a:rPr lang="ru-RU" sz="1600" dirty="0" smtClean="0"/>
              <a:t>народные подвижные игры; </a:t>
            </a:r>
          </a:p>
          <a:p>
            <a:r>
              <a:rPr lang="ru-RU" sz="1600" dirty="0" smtClean="0"/>
              <a:t>народные игры и хороводы; </a:t>
            </a:r>
          </a:p>
          <a:p>
            <a:r>
              <a:rPr lang="ru-RU" sz="1600" dirty="0" err="1" smtClean="0"/>
              <a:t>инсценирование</a:t>
            </a:r>
            <a:r>
              <a:rPr lang="ru-RU" sz="1600" dirty="0" smtClean="0"/>
              <a:t>; </a:t>
            </a:r>
          </a:p>
          <a:p>
            <a:r>
              <a:rPr lang="ru-RU" sz="1600" dirty="0" smtClean="0"/>
              <a:t>драматизация; </a:t>
            </a:r>
          </a:p>
          <a:p>
            <a:r>
              <a:rPr lang="ru-RU" sz="1600" dirty="0" smtClean="0"/>
              <a:t>слушание и обсуждение музыкальных произведений; </a:t>
            </a:r>
          </a:p>
          <a:p>
            <a:r>
              <a:rPr lang="ru-RU" sz="1600" dirty="0" smtClean="0"/>
              <a:t>детский концерт; </a:t>
            </a:r>
          </a:p>
          <a:p>
            <a:r>
              <a:rPr lang="ru-RU" sz="1600" dirty="0" smtClean="0"/>
              <a:t>театрализованные формы устного народного творчества; </a:t>
            </a:r>
          </a:p>
          <a:p>
            <a:r>
              <a:rPr lang="ru-RU" sz="1600" dirty="0" smtClean="0"/>
              <a:t>художественная мастерская (продуктивная деятельность - рисование, лепка, аппликация; художественный труд); 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/>
              <a:t>Характеристика взаимодействия педагогического коллектива с семьями детей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            </a:t>
            </a:r>
            <a:r>
              <a:rPr lang="ru-RU" sz="1800" dirty="0" smtClean="0"/>
              <a:t>В современных  условиях дошкольное образовательное учреждение является единственным общественным институтом, регулярно и неформально взаимодействующим с семьей,  то есть  имеющим возможность оказывать  на неё  определенное влияние.   </a:t>
            </a:r>
          </a:p>
          <a:p>
            <a:r>
              <a:rPr lang="ru-RU" sz="1800" dirty="0" smtClean="0"/>
              <a:t>  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800" dirty="0" smtClean="0"/>
              <a:t>      единый подход к процессу воспитания ребёнка;</a:t>
            </a:r>
          </a:p>
          <a:p>
            <a:r>
              <a:rPr lang="ru-RU" sz="1800" dirty="0" smtClean="0"/>
              <a:t>      открытость дошкольного учреждения для родителей;</a:t>
            </a:r>
          </a:p>
          <a:p>
            <a:r>
              <a:rPr lang="ru-RU" sz="1800" dirty="0" smtClean="0"/>
              <a:t>      взаимное доверие  во взаимоотношениях педагогов и родителей;</a:t>
            </a:r>
          </a:p>
          <a:p>
            <a:r>
              <a:rPr lang="ru-RU" sz="1800" dirty="0" smtClean="0"/>
              <a:t>      уважение и доброжелательность друг к другу;</a:t>
            </a:r>
          </a:p>
          <a:p>
            <a:r>
              <a:rPr lang="ru-RU" sz="1800" dirty="0" smtClean="0"/>
              <a:t>      дифференцированный подход к каждой семье;</a:t>
            </a:r>
          </a:p>
          <a:p>
            <a:r>
              <a:rPr lang="ru-RU" sz="1800" dirty="0" smtClean="0"/>
              <a:t>      равно ответственность родителей и педагогов.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041636"/>
            <a:ext cx="3299928" cy="181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1"/>
            <a:ext cx="8534400" cy="41431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1600" dirty="0" smtClean="0"/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</a:t>
            </a:r>
          </a:p>
          <a:p>
            <a:pPr lvl="0"/>
            <a:r>
              <a:rPr lang="ru-RU" sz="1600" dirty="0" smtClean="0"/>
              <a:t>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</a:t>
            </a:r>
          </a:p>
          <a:p>
            <a:pPr lvl="0"/>
            <a:r>
              <a:rPr lang="ru-RU" sz="1600" dirty="0" smtClean="0"/>
              <a:t>информирование друг друга об актуальных задачах воспитания и обучения детей и о возможностях детского сада и семьи в решении данных задач;</a:t>
            </a:r>
          </a:p>
          <a:p>
            <a:pPr lvl="0"/>
            <a:r>
              <a:rPr lang="ru-RU" sz="1600" dirty="0" smtClean="0"/>
              <a:t>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</a:t>
            </a:r>
          </a:p>
          <a:p>
            <a:pPr lvl="0"/>
            <a:r>
              <a:rPr lang="ru-RU" sz="1600" dirty="0" smtClean="0"/>
              <a:t>привлечение семей воспитанников к участию в совместных с педагогами мероприятиях, организуемых в районе (селе, </a:t>
            </a:r>
            <a:r>
              <a:rPr lang="ru-RU" sz="1600" dirty="0" smtClean="0"/>
              <a:t>городе, крае);</a:t>
            </a:r>
            <a:endParaRPr lang="ru-RU" sz="1600" dirty="0" smtClean="0"/>
          </a:p>
          <a:p>
            <a:pPr lvl="0"/>
            <a:r>
              <a:rPr lang="ru-RU" sz="1600" dirty="0" smtClean="0"/>
              <a:t>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8572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Основные задачи взаимодействия детского сада с семьей: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Взаимодействие с семьями воспитанников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fontAlgn="t" hangingPunct="1"/>
            <a:r>
              <a:rPr lang="ru-RU" sz="1600" b="1" dirty="0" smtClean="0"/>
              <a:t>Формы участия</a:t>
            </a:r>
            <a:endParaRPr lang="ru-RU" sz="1600" dirty="0" smtClean="0"/>
          </a:p>
          <a:p>
            <a:pPr eaLnBrk="1" fontAlgn="t" hangingPunct="1"/>
            <a:r>
              <a:rPr lang="ru-RU" sz="1600" dirty="0" smtClean="0"/>
              <a:t>Анкетирование, социологический опрос, интервьюирование, «Родительская почта»</a:t>
            </a:r>
          </a:p>
          <a:p>
            <a:pPr eaLnBrk="1" fontAlgn="t" hangingPunct="1"/>
            <a:r>
              <a:rPr lang="ru-RU" sz="1600" dirty="0" smtClean="0"/>
              <a:t> Участие в субботниках по благоустройству территории; </a:t>
            </a:r>
          </a:p>
          <a:p>
            <a:pPr eaLnBrk="1" fontAlgn="t" hangingPunct="1"/>
            <a:r>
              <a:rPr lang="ru-RU" sz="1600" dirty="0" smtClean="0"/>
              <a:t>помощь в создании предметно-развивающей среды; </a:t>
            </a:r>
          </a:p>
          <a:p>
            <a:pPr eaLnBrk="1" fontAlgn="t" hangingPunct="1"/>
            <a:r>
              <a:rPr lang="ru-RU" sz="1600" dirty="0" smtClean="0"/>
              <a:t>оказание помощи в ремонтных работах</a:t>
            </a:r>
          </a:p>
          <a:p>
            <a:pPr eaLnBrk="1" fontAlgn="t" hangingPunct="1"/>
            <a:r>
              <a:rPr lang="ru-RU" sz="1600" dirty="0" smtClean="0"/>
              <a:t>Участие в работе попечительского совета, родительского комитета, Совета ДОУ; педагогических советах, в работе </a:t>
            </a:r>
            <a:r>
              <a:rPr lang="ru-RU" sz="1600" dirty="0" err="1" smtClean="0"/>
              <a:t>бракеражной</a:t>
            </a:r>
            <a:r>
              <a:rPr lang="ru-RU" sz="1600" dirty="0" smtClean="0"/>
              <a:t> комиссии.</a:t>
            </a:r>
          </a:p>
          <a:p>
            <a:pPr eaLnBrk="1" fontAlgn="t" hangingPunct="1"/>
            <a:r>
              <a:rPr lang="ru-RU" sz="1600" dirty="0" smtClean="0"/>
              <a:t>-наглядная информация (стенды, папки-передвижки, семейные и групповые фотоальбомы, фоторепортажи</a:t>
            </a:r>
          </a:p>
          <a:p>
            <a:pPr eaLnBrk="1" fontAlgn="t" hangingPunct="1"/>
            <a:r>
              <a:rPr lang="ru-RU" sz="1600" dirty="0" smtClean="0"/>
              <a:t>-памятки;</a:t>
            </a:r>
          </a:p>
          <a:p>
            <a:pPr eaLnBrk="1" fontAlgn="t" hangingPunct="1"/>
            <a:r>
              <a:rPr lang="ru-RU" sz="1600" dirty="0" smtClean="0"/>
              <a:t>-создание странички на сайте ДОУ;</a:t>
            </a:r>
          </a:p>
          <a:p>
            <a:pPr eaLnBrk="1" fontAlgn="t" hangingPunct="1"/>
            <a:r>
              <a:rPr lang="ru-RU" sz="1600" dirty="0" smtClean="0"/>
              <a:t>-консультации, семинары, семинары-практикумы, конференции;</a:t>
            </a:r>
          </a:p>
          <a:p>
            <a:pPr eaLnBrk="1" fontAlgn="t" hangingPunct="1"/>
            <a:r>
              <a:rPr lang="ru-RU" sz="1600" dirty="0" smtClean="0"/>
              <a:t>- распространение опыта семейного воспитания;</a:t>
            </a:r>
          </a:p>
          <a:p>
            <a:pPr eaLnBrk="1" fontAlgn="t" hangingPunct="1"/>
            <a:r>
              <a:rPr lang="ru-RU" sz="1600" dirty="0" smtClean="0"/>
              <a:t>-родительские собрания;</a:t>
            </a:r>
          </a:p>
          <a:p>
            <a:pPr eaLnBrk="1" fontAlgn="t" hangingPunct="1"/>
            <a:r>
              <a:rPr lang="ru-RU" sz="1600" dirty="0" smtClean="0"/>
              <a:t>- выпуск газеты для родителей к праздникам 23 февраля, 8 Марта</a:t>
            </a:r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5" name="Picture 13" descr="C:\Users\Анатолий\Pictures\60093883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19" y="4357694"/>
            <a:ext cx="125730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85822"/>
          </a:xfrm>
        </p:spPr>
        <p:txBody>
          <a:bodyPr/>
          <a:lstStyle/>
          <a:p>
            <a:r>
              <a:rPr lang="ru-RU" sz="1600" dirty="0" smtClean="0"/>
              <a:t>Программа разработана с учетом примерной общеобразовательной программы дошкольного образования «От рождения до школы» / Под редакцией Н.Е. </a:t>
            </a:r>
            <a:r>
              <a:rPr lang="ru-RU" sz="1600" dirty="0" err="1" smtClean="0"/>
              <a:t>Вераксы</a:t>
            </a:r>
            <a:r>
              <a:rPr lang="ru-RU" sz="1600" dirty="0" smtClean="0"/>
              <a:t>, Т.С. Комаровой, М.А. Васильевой.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Программа спроектирована на основе федерального государственного образовательного стандарта дошкольного образования (далее – ФГОС ДО), особенностей  образовательного учреждения, региона и муниципалитета,  образовательных потребностей и запросов  воспитанников и родителей. Определяет цель, задачи, планируемые результаты, содержание и организацию образовательного процесса МБДОУ детский сад № 12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5" name="Picture 13" descr="C:\Users\Анатолий\Pictures\60093883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714488"/>
            <a:ext cx="10287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993300"/>
                </a:solidFill>
                <a:latin typeface="Arial" charset="0"/>
                <a:cs typeface="Arial" charset="0"/>
              </a:rPr>
              <a:t>Структура образовательной программы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2838" y="4005263"/>
            <a:ext cx="149225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1144E-80D8-4ACB-B7AE-6FE21437A2D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28596" y="2214554"/>
            <a:ext cx="1785949" cy="1571636"/>
          </a:xfrm>
          <a:prstGeom prst="flowChartPredefined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</a:t>
            </a:r>
            <a:endParaRPr lang="ru-RU" sz="20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типовой процесс 7"/>
          <p:cNvSpPr/>
          <p:nvPr/>
        </p:nvSpPr>
        <p:spPr>
          <a:xfrm>
            <a:off x="3071802" y="3500438"/>
            <a:ext cx="2571768" cy="1357322"/>
          </a:xfrm>
          <a:prstGeom prst="flowChartPredefined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типовой процесс 8"/>
          <p:cNvSpPr/>
          <p:nvPr/>
        </p:nvSpPr>
        <p:spPr>
          <a:xfrm>
            <a:off x="6000760" y="2285992"/>
            <a:ext cx="2857520" cy="1214446"/>
          </a:xfrm>
          <a:prstGeom prst="flowChartPredefined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раздел</a:t>
            </a:r>
            <a:endParaRPr lang="ru-RU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0" descr="C:\Users\Анатолий\Pictures\60093883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785926"/>
            <a:ext cx="10287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включает в себя: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357298"/>
            <a:ext cx="22764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457200" y="1844823"/>
            <a:ext cx="8229600" cy="4327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Пояснительную записку	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Нормативно-правовую базу	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Цели и задачи реализации программы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Принципы и подходы к формированию и реализации Программы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Значимые характеристики, в том числе особенностей развития детей раннего и дошкольного возраста	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Планируемые результаты как ориентиры освоения воспитанниками основной образовательной программы дошкольного образования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Целевые ориентиры дошкольного образования 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 ООП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5000636"/>
            <a:ext cx="26098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714348" y="1428736"/>
            <a:ext cx="7221154" cy="48577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Федеральные документы: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Закон РФ  от 29.12.2012г. № 273 ФЗ «Об образовании в Российской Федерации». Вступил в силу с 1.09.2013 г.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Декларация прав человека. Принята Генеральной Ассамблеей ООН 20.11.1959 г.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Конвенция о правах ребёнка, ратифицированная Постановлением Верховного Совета СССР от 13 .06.1990 года  №1559-1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Постановление правительства РФ от 7.02.2011г. № 61 «Федеральная целевая программа развития образования на 2011-2015годы»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Указ президента РФ от 01.06.2012г.№761 о «Национальной стратегии действий в интересах детей на 2012-2017годы»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Приказ Минобрнауки России от 17.10.2013 №1155 «Об утверждении федерального государственного образовательного стандарта дошкольного образования». Вступил в силу с 1 января 2014 года.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3" y="228600"/>
            <a:ext cx="6550041" cy="758825"/>
          </a:xfrm>
        </p:spPr>
        <p:txBody>
          <a:bodyPr/>
          <a:lstStyle/>
          <a:p>
            <a:r>
              <a:rPr lang="ru-RU" sz="3200" dirty="0" smtClean="0"/>
              <a:t>Нормативная база ОП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1785950" cy="217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1357290" y="1357298"/>
            <a:ext cx="8292724" cy="49292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Федеральные документы: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СанПиН 2.4.1.3049-13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дошкольным группам, размещенным в жилых помещениях жилищного фонда 2.4.1.3147-13 от 19 декабря 2013г. № 68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30.08.2013 №1014 г. «Об утверждении Порядка организации и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20 сентября 2013 г. N1082 «Об утверждении Положения о психолого-медико-педагогической комиссии»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Постановление Правительства РФ от 5 августа 2013г. № 662 «Об осуществлении мониторинга системы образования»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Постановление Правительства РФ от 15 августа 2013 г. N 706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"Об утверждении Правил оказания платных образовательных услуг»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Нормативная база ОП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" name="Picture 13" descr="C:\Users\Анатолий\Pictures\600938839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143512"/>
            <a:ext cx="10287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23528" y="1556792"/>
            <a:ext cx="8568952" cy="4896544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Региональные документы: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Приказ Минобразования и науки Краснодарского края от 12.07.2013 г. № 3727«Об утверждении плана внедрения федерального государственного образовательного стандарта дошкольного образования в Краснодарском крае»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Закон Краснодарского края от 16 июля 2013 г. № 2770 – КЗ «Об образовании в Краснодарском крае. Вступил в силу 1 сентября 2013 г.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Локальные документы МБДОУ  </a:t>
            </a:r>
            <a:r>
              <a:rPr kumimoji="0" lang="ru-RU" sz="4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/с № 12: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4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92100" lvl="0" indent="-2921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Приказ №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 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от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01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.2014</a:t>
            </a:r>
            <a:r>
              <a:rPr lang="ru-RU" sz="800" dirty="0" smtClean="0"/>
              <a:t>1</a:t>
            </a:r>
            <a:r>
              <a:rPr lang="en-US" sz="800" dirty="0" smtClean="0"/>
              <a:t>6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г. «Об утверждении дорожной карты по внедрению ФГОС ДО»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Решение педагогического совета протокол №6 от 29.08.2014 г. о рассмотрении и принятии основной общеобразовательной программы дошкольного образования МБДОУ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/с №12.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План – график мероприятий по внедрению ФГОС ДО в МБДОУ </a:t>
            </a:r>
            <a:r>
              <a:rPr kumimoji="0" lang="ru-RU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/с № 12 г. (включает разработку программы и создание условий для ее реализации, является приложением №2 к приказу №6 от 22.01.2014г.) 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воспитанников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Подзаголовок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в дошкольном учреждении функционируют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группы: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10,5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часового пребывания, общеразвивающей направленности, которые реализуют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общеобразовательную программу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 по направлениям физического,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познавательного, речевого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социально-коммуникативного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художественно-эстетического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развития, из них:</a:t>
            </a:r>
          </a:p>
          <a:p>
            <a:pPr algn="r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разновозрастная группа–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4-х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лет;</a:t>
            </a:r>
          </a:p>
          <a:p>
            <a:pPr algn="r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1разновозрастная группа – 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4-х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лет;</a:t>
            </a:r>
          </a:p>
          <a:p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14818"/>
            <a:ext cx="2673347" cy="21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534400" cy="557194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ориентиры образования в раннем возрасте</a:t>
            </a:r>
            <a:br>
              <a:rPr lang="ru-RU" sz="2400" b="1" i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2A8F38-55E9-4DDF-A3DB-FA222C4DCB7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714487"/>
            <a:ext cx="8091515" cy="438468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 интерес к сверстникам; наблюдает за их действиями и подражает им;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ребенка развита крупная моторика, он стремится осваивать различные виды движения (бег, лазанье, перешагивание и пр.).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2190</TotalTime>
  <Words>1611</Words>
  <Application>Microsoft Office PowerPoint</Application>
  <PresentationFormat>Экран (4:3)</PresentationFormat>
  <Paragraphs>169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Краткая презентация  образовательной программы дошкольного образования муниципального бюджетного  дошкольного образовательного учреждения  детский сад № 12 муниципального образования город Горячий Ключ</vt:lpstr>
      <vt:lpstr>Программа разработана с учетом примерной общеобразовательной программы дошкольного образования «От рождения до школы» / Под редакцией Н.Е. Вераксы, Т.С. Комаровой, М.А. Васильевой. </vt:lpstr>
      <vt:lpstr>Структура образовательной программы</vt:lpstr>
      <vt:lpstr>Целевой раздел включает в себя:</vt:lpstr>
      <vt:lpstr>Нормативно-правовая база ООП</vt:lpstr>
      <vt:lpstr>Нормативная база ОП</vt:lpstr>
      <vt:lpstr>Нормативная база ОП</vt:lpstr>
      <vt:lpstr>Возрастные особенности воспитанников </vt:lpstr>
      <vt:lpstr>Целевые ориентиры образования в раннем возрасте </vt:lpstr>
      <vt:lpstr>Целевые ориентиры на этапе завершения дошкольного образования</vt:lpstr>
      <vt:lpstr>Целевые ориентиры на этапе завершения дошкольного образования</vt:lpstr>
      <vt:lpstr>Основные области ООП</vt:lpstr>
      <vt:lpstr>Программы, реализуемые в ДОУ</vt:lpstr>
      <vt:lpstr>Вариативная часть ОП ДО</vt:lpstr>
      <vt:lpstr>Перечень форм организации образовательной деятельности по региональному компоненту в педагогическом процессе  </vt:lpstr>
      <vt:lpstr>Характеристика взаимодействия педагогического коллектива с семьями детей </vt:lpstr>
      <vt:lpstr> </vt:lpstr>
      <vt:lpstr>Взаимодействие с семьями воспитанников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Imperativ</dc:title>
  <dc:creator>Игорь</dc:creator>
  <cp:lastModifiedBy>Alfa</cp:lastModifiedBy>
  <cp:revision>217</cp:revision>
  <dcterms:created xsi:type="dcterms:W3CDTF">2009-02-22T16:22:02Z</dcterms:created>
  <dcterms:modified xsi:type="dcterms:W3CDTF">2016-08-26T11:10:46Z</dcterms:modified>
</cp:coreProperties>
</file>