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71" r:id="rId6"/>
    <p:sldId id="264" r:id="rId7"/>
    <p:sldId id="260" r:id="rId8"/>
    <p:sldId id="261" r:id="rId9"/>
    <p:sldId id="262" r:id="rId10"/>
    <p:sldId id="279" r:id="rId11"/>
    <p:sldId id="265" r:id="rId12"/>
    <p:sldId id="266" r:id="rId13"/>
    <p:sldId id="267" r:id="rId14"/>
    <p:sldId id="268" r:id="rId15"/>
    <p:sldId id="274" r:id="rId16"/>
    <p:sldId id="275" r:id="rId17"/>
    <p:sldId id="270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6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7107" autoAdjust="0"/>
  </p:normalViewPr>
  <p:slideViewPr>
    <p:cSldViewPr>
      <p:cViewPr varScale="1">
        <p:scale>
          <a:sx n="79" d="100"/>
          <a:sy n="79" d="100"/>
        </p:scale>
        <p:origin x="-17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36163-AED3-4EAA-9331-15FDFE9D09A9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F8458-51F3-4C76-A186-AE8672E48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851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F8458-51F3-4C76-A186-AE8672E4893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190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10" Type="http://schemas.openxmlformats.org/officeDocument/2006/relationships/image" Target="../media/image17.jpeg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9.jpeg"/><Relationship Id="rId7" Type="http://schemas.openxmlformats.org/officeDocument/2006/relationships/image" Target="../media/image22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3541" y="3501008"/>
            <a:ext cx="6286528" cy="864096"/>
          </a:xfrm>
        </p:spPr>
        <p:txBody>
          <a:bodyPr>
            <a:noAutofit/>
          </a:bodyPr>
          <a:lstStyle/>
          <a:p>
            <a:r>
              <a:rPr lang="ru-RU" sz="5400" dirty="0" smtClean="0"/>
              <a:t>Консультация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620688"/>
            <a:ext cx="65008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«Формирование у детей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умений пользоваться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доступными средствами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получения информации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23861" y="4923745"/>
            <a:ext cx="5060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                                                     «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«Белочка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села Новая Таволжанка Шебекинского  района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Белгородской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области»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Каблучко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Л.Б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930294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год</a:t>
            </a:r>
          </a:p>
        </p:txBody>
      </p:sp>
      <p:pic>
        <p:nvPicPr>
          <p:cNvPr id="5122" name="Рисунок 5" descr="Описание: http://sormgimn.narod.ru/images/26758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57166"/>
            <a:ext cx="26241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06" t="4333" r="42078" b="72392"/>
          <a:stretch>
            <a:fillRect/>
          </a:stretch>
        </p:blipFill>
        <p:spPr bwMode="auto">
          <a:xfrm>
            <a:off x="2915816" y="2290942"/>
            <a:ext cx="3237334" cy="282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179" y="1291329"/>
            <a:ext cx="295232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/>
              <a:t>красивым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7105" y="2996952"/>
            <a:ext cx="217264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/>
              <a:t>новым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5850538"/>
            <a:ext cx="421942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пластмассовым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788983"/>
            <a:ext cx="370138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/>
              <a:t>письменным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8319" y="443839"/>
            <a:ext cx="295232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/>
              <a:t>боль­шим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2996952"/>
            <a:ext cx="241277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/>
              <a:t>детским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11109" y="1291329"/>
            <a:ext cx="295232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/>
              <a:t>удобным</a:t>
            </a:r>
            <a:endParaRPr lang="ru-RU" sz="4000" dirty="0"/>
          </a:p>
        </p:txBody>
      </p:sp>
      <p:sp>
        <p:nvSpPr>
          <p:cNvPr id="13" name="Стрелка вверх 12"/>
          <p:cNvSpPr/>
          <p:nvPr/>
        </p:nvSpPr>
        <p:spPr>
          <a:xfrm>
            <a:off x="4355976" y="1291329"/>
            <a:ext cx="178507" cy="913535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339752" y="3350895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203848" y="1748096"/>
            <a:ext cx="821064" cy="4567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076056" y="1645272"/>
            <a:ext cx="648072" cy="559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9" idx="1"/>
          </p:cNvCxnSpPr>
          <p:nvPr/>
        </p:nvCxnSpPr>
        <p:spPr>
          <a:xfrm>
            <a:off x="6153150" y="3350895"/>
            <a:ext cx="43507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483768" y="5229200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220072" y="5225162"/>
            <a:ext cx="790575" cy="5597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9818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548680"/>
            <a:ext cx="8229600" cy="59046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ЗАДАНИЕ. "ПРОДОЛЖИТЕ ВОПРОС".</a:t>
            </a:r>
          </a:p>
          <a:p>
            <a:r>
              <a:rPr lang="ru-RU" dirty="0" smtClean="0"/>
              <a:t>Цель </a:t>
            </a:r>
            <a:r>
              <a:rPr lang="ru-RU" dirty="0"/>
              <a:t>данного задания: научить детей использовать вопросительные слова с помощью сказочных и полу­сказочных ситуаций. Например, у мальчика Сережи в клетке жил большой говорящий попугай Кеша, кото­рый умел говорить только вопросительные слова. Однажды в гости к Сереже пришла девочка Лена. Попу­гай увидел ее, сильно разволновался - так она ему понравилась, и стал выкрикивать известные ему слова. Но Лене самой приходилось догадываться, о чем он хочет ее спросить.</a:t>
            </a:r>
          </a:p>
          <a:p>
            <a:r>
              <a:rPr lang="ru-RU" dirty="0"/>
              <a:t>Ребенку предлагается сформулировать вопросы, которые не сумел задать взволнованный попугай: Кто? Что? Где? Зачем? Когда?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979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908720"/>
            <a:ext cx="8229600" cy="4373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"Описание предметов"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/>
              <a:t> Педагог предлагает ребенку описать кого-то или что-то, ответив на вопросы:</a:t>
            </a:r>
          </a:p>
          <a:p>
            <a:pPr lvl="0"/>
            <a:r>
              <a:rPr lang="ru-RU" dirty="0"/>
              <a:t>Что это такое?</a:t>
            </a:r>
          </a:p>
          <a:p>
            <a:pPr lvl="0"/>
            <a:r>
              <a:rPr lang="ru-RU" dirty="0"/>
              <a:t>Чем оно отличается от других или от другого?</a:t>
            </a:r>
          </a:p>
          <a:p>
            <a:pPr lvl="0"/>
            <a:r>
              <a:rPr lang="ru-RU" dirty="0"/>
              <a:t>Чем похоже на других или другое?</a:t>
            </a:r>
          </a:p>
          <a:p>
            <a:pPr lvl="0"/>
            <a:r>
              <a:rPr lang="ru-RU" dirty="0"/>
              <a:t>Объект для описания может предлагать как педагог, так и ребенок.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909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285728"/>
            <a:ext cx="8229600" cy="62151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smtClean="0"/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КНИГАМИ, ЭНЦИКЛОПЕДИЯМИ, СПРАВОЧНИКАМИ</a:t>
            </a:r>
            <a:r>
              <a:rPr lang="ru-RU" sz="1800" i="1" dirty="0" smtClean="0"/>
              <a:t>.</a:t>
            </a:r>
          </a:p>
          <a:p>
            <a:pPr algn="ctr"/>
            <a:endParaRPr lang="ru-RU" sz="1800" dirty="0"/>
          </a:p>
          <a:p>
            <a:pPr>
              <a:buNone/>
            </a:pPr>
            <a:r>
              <a:rPr lang="ru-RU" sz="1800" dirty="0"/>
              <a:t>Данная работа проводится совместно с педагогом при помощи опорных таблиц, алфавита. </a:t>
            </a:r>
            <a:endParaRPr lang="ru-RU" sz="1800" dirty="0" smtClean="0"/>
          </a:p>
          <a:p>
            <a:pPr>
              <a:buNone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800" dirty="0"/>
              <a:t>разложить книги в алфавитном порядке по фамилии автора</a:t>
            </a:r>
            <a:r>
              <a:rPr lang="ru-RU" sz="1800" dirty="0" smtClean="0"/>
              <a:t>;</a:t>
            </a:r>
          </a:p>
          <a:p>
            <a:pPr lvl="0"/>
            <a:endParaRPr lang="ru-RU" sz="1800" dirty="0"/>
          </a:p>
          <a:p>
            <a:pPr lvl="0"/>
            <a:r>
              <a:rPr lang="ru-RU" sz="1800" dirty="0"/>
              <a:t>выбрать из предложенных книг сказки, или стихи, или рассказы и разложить их по жанрам</a:t>
            </a:r>
            <a:r>
              <a:rPr lang="ru-RU" sz="1800" dirty="0" smtClean="0"/>
              <a:t>;</a:t>
            </a:r>
          </a:p>
          <a:p>
            <a:pPr lvl="0"/>
            <a:endParaRPr lang="ru-RU" sz="1800" dirty="0"/>
          </a:p>
          <a:p>
            <a:pPr lvl="0"/>
            <a:r>
              <a:rPr lang="ru-RU" sz="1800" dirty="0"/>
              <a:t>придумать вопросы по прочитанной книге</a:t>
            </a:r>
            <a:r>
              <a:rPr lang="ru-RU" sz="1800" dirty="0" smtClean="0"/>
              <a:t>;</a:t>
            </a:r>
          </a:p>
          <a:p>
            <a:pPr lvl="0"/>
            <a:endParaRPr lang="ru-RU" sz="1800" dirty="0"/>
          </a:p>
          <a:p>
            <a:pPr lvl="0"/>
            <a:r>
              <a:rPr lang="ru-RU" sz="1800" dirty="0"/>
              <a:t>найти значение трудного слова в словаре</a:t>
            </a:r>
            <a:r>
              <a:rPr lang="ru-RU" sz="1800" dirty="0" smtClean="0"/>
              <a:t>;</a:t>
            </a:r>
          </a:p>
          <a:p>
            <a:pPr lvl="0"/>
            <a:endParaRPr lang="ru-RU" sz="1800" dirty="0"/>
          </a:p>
          <a:p>
            <a:pPr lvl="0"/>
            <a:r>
              <a:rPr lang="ru-RU" sz="1800" dirty="0"/>
              <a:t>найти описание явления в справочнике</a:t>
            </a:r>
            <a:r>
              <a:rPr lang="ru-RU" sz="1800" dirty="0" smtClean="0"/>
              <a:t>;</a:t>
            </a:r>
          </a:p>
          <a:p>
            <a:pPr lvl="0"/>
            <a:endParaRPr lang="ru-RU" sz="1800" dirty="0"/>
          </a:p>
          <a:p>
            <a:pPr lvl="0"/>
            <a:r>
              <a:rPr lang="ru-RU" sz="1800" dirty="0"/>
              <a:t>дополнить рассказ сведениями из энциклопедии.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45167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94892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"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Упорядочивание информации"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2524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предполагает анализ и систематизацию </a:t>
            </a:r>
            <a:r>
              <a:rPr lang="ru-RU" dirty="0" smtClean="0"/>
              <a:t>информации </a:t>
            </a:r>
            <a:r>
              <a:rPr lang="ru-RU" dirty="0" smtClean="0"/>
              <a:t>по определенным признакам: алфавиту, числовому значению, в таблице.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 научить ребенка классифицировать и дифференцировать исходную информацию. На это и направлены задания данного блока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4149080"/>
            <a:ext cx="8229600" cy="2160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 </a:t>
            </a:r>
            <a:endParaRPr lang="ru-RU" sz="1800" dirty="0" smtClean="0"/>
          </a:p>
          <a:p>
            <a:r>
              <a:rPr lang="ru-RU" sz="2100" b="1" dirty="0" smtClean="0"/>
              <a:t>Игра "Библиотека"</a:t>
            </a:r>
            <a:endParaRPr lang="ru-RU" sz="2100" dirty="0" smtClean="0"/>
          </a:p>
          <a:p>
            <a:r>
              <a:rPr lang="ru-RU" sz="2100" dirty="0" smtClean="0"/>
              <a:t>Провести данную игру можно в двух вариантах;</a:t>
            </a:r>
          </a:p>
          <a:p>
            <a:r>
              <a:rPr lang="ru-RU" sz="2100" b="1" dirty="0" smtClean="0"/>
              <a:t>воспитатель просит детей найти книги в детской библиотеке</a:t>
            </a:r>
            <a:r>
              <a:rPr lang="ru-RU" sz="2100" dirty="0" smtClean="0"/>
              <a:t>: по автору, названию, цвету обложки и </a:t>
            </a:r>
            <a:r>
              <a:rPr lang="ru-RU" sz="2100" dirty="0" smtClean="0"/>
              <a:t>толщине </a:t>
            </a:r>
            <a:r>
              <a:rPr lang="ru-RU" sz="2100" dirty="0" smtClean="0"/>
              <a:t>переплета;</a:t>
            </a:r>
          </a:p>
          <a:p>
            <a:r>
              <a:rPr lang="ru-RU" sz="2100" b="1" dirty="0" smtClean="0"/>
              <a:t>воспитатель предлагает навести порядок в библиотеке </a:t>
            </a:r>
            <a:r>
              <a:rPr lang="ru-RU" sz="2100" dirty="0" smtClean="0"/>
              <a:t>и разложить книги по алфавиту (по фамилии </a:t>
            </a:r>
            <a:r>
              <a:rPr lang="ru-RU" sz="2100" dirty="0" smtClean="0"/>
              <a:t>автора</a:t>
            </a:r>
            <a:r>
              <a:rPr lang="ru-RU" sz="2100" dirty="0" smtClean="0"/>
              <a:t>), названию, жанрам (сказки, стихи, рассказы о природе).</a:t>
            </a:r>
          </a:p>
          <a:p>
            <a:r>
              <a:rPr lang="ru-RU" sz="2100" b="1" dirty="0" smtClean="0"/>
              <a:t> </a:t>
            </a:r>
            <a:endParaRPr lang="ru-RU" sz="21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3330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0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30" b="8638"/>
          <a:stretch/>
        </p:blipFill>
        <p:spPr bwMode="auto">
          <a:xfrm>
            <a:off x="4283968" y="188640"/>
            <a:ext cx="467858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4104456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/>
              <a:t>Игра "Четвертый лишний</a:t>
            </a:r>
            <a:r>
              <a:rPr lang="ru-RU" b="1" u="sng" dirty="0" smtClean="0"/>
              <a:t>".</a:t>
            </a:r>
          </a:p>
          <a:p>
            <a:endParaRPr lang="ru-RU" b="1" u="sng" dirty="0" smtClean="0"/>
          </a:p>
          <a:p>
            <a:r>
              <a:rPr lang="ru-RU" dirty="0" smtClean="0"/>
              <a:t>Перед ребенком в произвольном порядке кладут четыре картинки, например с изображением шкафа, </a:t>
            </a:r>
            <a:r>
              <a:rPr lang="ru-RU" dirty="0" smtClean="0"/>
              <a:t>стула</a:t>
            </a:r>
            <a:r>
              <a:rPr lang="ru-RU" dirty="0" smtClean="0"/>
              <a:t>, стола и платья. Чтобы правильно выделить лишний предмет (платье), он должен отнести к одной группе всю мебель и понять, что платье сюда не относится, потому что это одежда. Но ребенок может рассуждать и иначе: "</a:t>
            </a:r>
            <a:r>
              <a:rPr lang="ru-RU" i="1" dirty="0" smtClean="0"/>
              <a:t>Платье надо повесить в шкаф, а для этого надо встать на стул. А стол тут лишний".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207216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0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81" b="8327"/>
          <a:stretch/>
        </p:blipFill>
        <p:spPr bwMode="auto">
          <a:xfrm>
            <a:off x="4544283" y="188640"/>
            <a:ext cx="4381138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D:\Люда\Для родителей, детей, педагогов Подготовка к школе\Резниченко Ларина на С-Ц-З\Курицына Тараева Игры на развитие речи\0000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764704"/>
            <a:ext cx="4280069" cy="569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4475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42493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Игра "Отвечай быстро"</a:t>
            </a:r>
            <a:r>
              <a:rPr lang="ru-RU" dirty="0"/>
              <a:t>.</a:t>
            </a:r>
          </a:p>
          <a:p>
            <a:r>
              <a:rPr lang="ru-RU" dirty="0"/>
              <a:t>Цели данной игры: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упражнение детей в классификации, сравнении, обобщении; </a:t>
            </a:r>
            <a:endParaRPr lang="ru-RU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согласовании числительных и прилага­тельных с существительными;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закрепление знаний о птицах, насекомых, рыбах, животных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проведения игры необходимы 4 таблицы, разделенные на 9 клеток (в каждой клетке - изображение птиц или животных).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212976"/>
            <a:ext cx="8424936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Вопросы:</a:t>
            </a:r>
          </a:p>
          <a:p>
            <a:pPr lvl="0"/>
            <a:r>
              <a:rPr lang="ru-RU" dirty="0"/>
              <a:t>Как можно назвать всех, кто нарисован в первом ряду?</a:t>
            </a:r>
          </a:p>
          <a:p>
            <a:pPr lvl="0"/>
            <a:r>
              <a:rPr lang="ru-RU" dirty="0"/>
              <a:t>Сколько всего птиц на таблице? (Четыре). Назовите их. (Воробей, голубь, дятел, снегирь).</a:t>
            </a:r>
          </a:p>
          <a:p>
            <a:pPr lvl="0"/>
            <a:r>
              <a:rPr lang="ru-RU" dirty="0"/>
              <a:t>Кого больше, зверей или насекомых? (больше насекомых, а не зверей).</a:t>
            </a:r>
          </a:p>
          <a:p>
            <a:pPr lvl="0"/>
            <a:r>
              <a:rPr lang="ru-RU" dirty="0"/>
              <a:t>На сколько групп можно разделить всех, кто нарисован? (На три).</a:t>
            </a:r>
          </a:p>
          <a:p>
            <a:pPr lvl="0"/>
            <a:r>
              <a:rPr lang="ru-RU" dirty="0"/>
              <a:t>Посмотрите на рисунки в третьем столбике. (Не путать столбик с рядом!) Что общего у всех, кто там на­рисован? (Все летают).</a:t>
            </a:r>
          </a:p>
          <a:p>
            <a:r>
              <a:rPr lang="ru-RU" dirty="0"/>
              <a:t>Сравните животных первого и второго столбиков. Что вы заметили общего? (В каждом столбике изо­бражены: птица, зверь, насекомое).</a:t>
            </a:r>
          </a:p>
        </p:txBody>
      </p:sp>
    </p:spTree>
    <p:extLst>
      <p:ext uri="{BB962C8B-B14F-4D97-AF65-F5344CB8AC3E}">
        <p14:creationId xmlns:p14="http://schemas.microsoft.com/office/powerpoint/2010/main" xmlns="" val="4042266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1188622"/>
              </p:ext>
            </p:extLst>
          </p:nvPr>
        </p:nvGraphicFramePr>
        <p:xfrm>
          <a:off x="3563888" y="404664"/>
          <a:ext cx="5400600" cy="54739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7915"/>
                <a:gridCol w="1661723"/>
                <a:gridCol w="1730962"/>
              </a:tblGrid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531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206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0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51" t="29970" r="37743" b="54068"/>
          <a:stretch>
            <a:fillRect/>
          </a:stretch>
        </p:blipFill>
        <p:spPr bwMode="auto">
          <a:xfrm>
            <a:off x="5575500" y="2372179"/>
            <a:ext cx="1604525" cy="141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6808" y="4009684"/>
            <a:ext cx="1559519" cy="177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 descr="butterfly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99568">
            <a:off x="5598125" y="3869378"/>
            <a:ext cx="1559272" cy="16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MCAN00223_0000[1]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143116"/>
            <a:ext cx="1625600" cy="1570990"/>
          </a:xfrm>
          <a:prstGeom prst="rect">
            <a:avLst/>
          </a:prstGeom>
          <a:noFill/>
          <a:extLst/>
        </p:spPr>
      </p:pic>
      <p:pic>
        <p:nvPicPr>
          <p:cNvPr id="10245" name="Picture 5" descr="D:\Люда\АНИМАЦИЯ, ЗАСТАВКИ, ЭМОЦИИ\анимахи\стрекоза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88841"/>
            <a:ext cx="1624002" cy="22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D:\Люда\АНИМАЦИЯ, ЗАСТАВКИ, ЭМОЦИИ\Картинки и анимация\Голубь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8106"/>
            <a:ext cx="2448272" cy="15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5354" y="1124744"/>
            <a:ext cx="3448252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Вопросы:</a:t>
            </a:r>
          </a:p>
          <a:p>
            <a:pPr lvl="0"/>
            <a:r>
              <a:rPr lang="ru-RU" sz="1400" b="1" dirty="0" smtClean="0"/>
              <a:t>-Как </a:t>
            </a:r>
            <a:r>
              <a:rPr lang="ru-RU" sz="1400" b="1" dirty="0"/>
              <a:t>можно назвать всех, кто нарисован в первом ряду?</a:t>
            </a:r>
          </a:p>
          <a:p>
            <a:pPr lvl="0"/>
            <a:r>
              <a:rPr lang="ru-RU" sz="1400" b="1" dirty="0" smtClean="0"/>
              <a:t>-Сколько </a:t>
            </a:r>
            <a:r>
              <a:rPr lang="ru-RU" sz="1400" b="1" dirty="0"/>
              <a:t>всего птиц на таблице? </a:t>
            </a:r>
            <a:r>
              <a:rPr lang="ru-RU" sz="1400" dirty="0"/>
              <a:t>(Четыре). Назовите их. (Воробей, голубь, дятел, снегирь).</a:t>
            </a:r>
          </a:p>
          <a:p>
            <a:pPr lvl="0"/>
            <a:r>
              <a:rPr lang="ru-RU" sz="1400" b="1" dirty="0" smtClean="0"/>
              <a:t>-Кого </a:t>
            </a:r>
            <a:r>
              <a:rPr lang="ru-RU" sz="1400" b="1" dirty="0"/>
              <a:t>больше, зверей или насекомых? </a:t>
            </a:r>
            <a:r>
              <a:rPr lang="ru-RU" sz="1400" dirty="0"/>
              <a:t>(больше насекомых, а не зверей).</a:t>
            </a:r>
          </a:p>
          <a:p>
            <a:pPr lvl="0"/>
            <a:r>
              <a:rPr lang="ru-RU" sz="1400" b="1" dirty="0" smtClean="0"/>
              <a:t>-На </a:t>
            </a:r>
            <a:r>
              <a:rPr lang="ru-RU" sz="1400" b="1" dirty="0"/>
              <a:t>сколько групп можно разделить всех, кто нарисован? </a:t>
            </a:r>
            <a:r>
              <a:rPr lang="ru-RU" sz="1400" dirty="0"/>
              <a:t>(На три).</a:t>
            </a:r>
          </a:p>
          <a:p>
            <a:pPr lvl="0"/>
            <a:r>
              <a:rPr lang="ru-RU" sz="1400" b="1" dirty="0" smtClean="0"/>
              <a:t>-Посмотрите </a:t>
            </a:r>
            <a:r>
              <a:rPr lang="ru-RU" sz="1400" b="1" dirty="0"/>
              <a:t>на рисунки в третьем столбике. </a:t>
            </a:r>
            <a:r>
              <a:rPr lang="ru-RU" sz="1400" dirty="0"/>
              <a:t>(Не путать столбик с рядом</a:t>
            </a:r>
            <a:r>
              <a:rPr lang="ru-RU" sz="1400" dirty="0" smtClean="0"/>
              <a:t>!)</a:t>
            </a:r>
          </a:p>
          <a:p>
            <a:pPr lvl="0"/>
            <a:r>
              <a:rPr lang="ru-RU" sz="1400" dirty="0"/>
              <a:t>-</a:t>
            </a:r>
            <a:r>
              <a:rPr lang="ru-RU" sz="1400" dirty="0" smtClean="0"/>
              <a:t> </a:t>
            </a:r>
            <a:r>
              <a:rPr lang="ru-RU" sz="1400" b="1" dirty="0" smtClean="0"/>
              <a:t>Что </a:t>
            </a:r>
            <a:r>
              <a:rPr lang="ru-RU" sz="1400" b="1" dirty="0"/>
              <a:t>общего у всех, кто там на­рисован? </a:t>
            </a:r>
            <a:r>
              <a:rPr lang="ru-RU" sz="1400" dirty="0"/>
              <a:t>(Все летают).</a:t>
            </a:r>
          </a:p>
          <a:p>
            <a:r>
              <a:rPr lang="ru-RU" sz="1400" b="1" dirty="0" smtClean="0"/>
              <a:t>-Сравните </a:t>
            </a:r>
            <a:r>
              <a:rPr lang="ru-RU" sz="1400" b="1" dirty="0"/>
              <a:t>животных первого и второго столбиков. Что вы заметили общего? </a:t>
            </a:r>
            <a:r>
              <a:rPr lang="ru-RU" sz="1400" dirty="0"/>
              <a:t>(В каждом столбике </a:t>
            </a:r>
            <a:r>
              <a:rPr lang="ru-RU" sz="1400" dirty="0" smtClean="0"/>
              <a:t>изображены</a:t>
            </a:r>
            <a:r>
              <a:rPr lang="ru-RU" sz="1400" dirty="0"/>
              <a:t>: птица, зверь, насекомое).</a:t>
            </a:r>
          </a:p>
        </p:txBody>
      </p:sp>
      <p:pic>
        <p:nvPicPr>
          <p:cNvPr id="1026" name="Picture 2" descr="D:\ВИДЕО, МУЗЫКА для работы с детьми\птицы фото\File08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3434" y="4143380"/>
            <a:ext cx="1646283" cy="1357322"/>
          </a:xfrm>
          <a:prstGeom prst="rect">
            <a:avLst/>
          </a:prstGeom>
          <a:noFill/>
        </p:spPr>
      </p:pic>
      <p:pic>
        <p:nvPicPr>
          <p:cNvPr id="1027" name="Picture 3" descr="D:\ВИДЕО, МУЗЫКА для работы с детьми\птицы фото\File08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642918"/>
            <a:ext cx="1428030" cy="1428760"/>
          </a:xfrm>
          <a:prstGeom prst="rect">
            <a:avLst/>
          </a:prstGeom>
          <a:noFill/>
        </p:spPr>
      </p:pic>
      <p:pic>
        <p:nvPicPr>
          <p:cNvPr id="1028" name="Picture 4" descr="D:\ВИДЕО, МУЗЫКА для работы с детьми\птицы фото\File0794.jpg"/>
          <p:cNvPicPr>
            <a:picLocks noChangeAspect="1" noChangeArrowheads="1"/>
          </p:cNvPicPr>
          <p:nvPr/>
        </p:nvPicPr>
        <p:blipFill>
          <a:blip r:embed="rId10" cstate="print"/>
          <a:srcRect l="17281"/>
          <a:stretch>
            <a:fillRect/>
          </a:stretch>
        </p:blipFill>
        <p:spPr bwMode="auto">
          <a:xfrm>
            <a:off x="3643307" y="642918"/>
            <a:ext cx="1857388" cy="1497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8943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2903985"/>
              </p:ext>
            </p:extLst>
          </p:nvPr>
        </p:nvGraphicFramePr>
        <p:xfrm>
          <a:off x="179513" y="404664"/>
          <a:ext cx="8784975" cy="612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325"/>
                <a:gridCol w="3194169"/>
                <a:gridCol w="2662481"/>
              </a:tblGrid>
              <a:tr h="22793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206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206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9" descr="j01496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5978"/>
            <a:ext cx="20764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129" t="14212" b="65706"/>
          <a:stretch>
            <a:fillRect/>
          </a:stretch>
        </p:blipFill>
        <p:spPr bwMode="auto">
          <a:xfrm>
            <a:off x="4044193" y="514805"/>
            <a:ext cx="14097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0000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76" t="42043" r="17500" b="37419"/>
          <a:stretch>
            <a:fillRect/>
          </a:stretch>
        </p:blipFill>
        <p:spPr bwMode="auto">
          <a:xfrm>
            <a:off x="6624112" y="692696"/>
            <a:ext cx="18669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" descr="развитие речи у детей, развивающие упражнен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1695450" cy="17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j03323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8918" y="2936504"/>
            <a:ext cx="20002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55" descr="00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64"/>
          <a:stretch>
            <a:fillRect/>
          </a:stretch>
        </p:blipFill>
        <p:spPr bwMode="auto">
          <a:xfrm>
            <a:off x="6675705" y="2936504"/>
            <a:ext cx="1763713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AN01060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80" y="4653136"/>
            <a:ext cx="2409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58" descr="006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0368" y="4753148"/>
            <a:ext cx="16573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51" t="29970" r="37743" b="54068"/>
          <a:stretch>
            <a:fillRect/>
          </a:stretch>
        </p:blipFill>
        <p:spPr bwMode="auto">
          <a:xfrm>
            <a:off x="6810963" y="4727183"/>
            <a:ext cx="18192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618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467544" y="404664"/>
            <a:ext cx="8136904" cy="60486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играет важную роль   в жизни человека. Используя разные источники, мы находим интересные факты, планируем свой отдых, маршрут до работы, определяем место для встречи с друзьями и т. д. При этом не мень­шее значение имеет умение пользоваться доступными средствами получения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Особенно актуально формирование данного навыка на этапе подготовки ребенка к школе, когда дети учатся слушать, наблюдать, запоминать, перерабатывать полученную информацию как необходимое условие обучения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ЧЕТВЕРТОГО БЛОКА</a:t>
            </a:r>
          </a:p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"ИСПОЛЬЗОВАНИЕ ИНФОРМАЦИИ ДЛЯ ПОСТРОЕНИЯ УМОЗАКЛЮЧЕНИЙ И ПРИНЯТИЯ РЕШЕНИЙ В РАЗЛИЧНЫХ ЖИЗНЕННЫХ СИТУАЦИЯХ" - «УМЕНИЕ ОРИЕНТИРОВАТЬСЯ 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"ШКОЛЬНОМ ПРОСТРАНСТВЕ"»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85926"/>
            <a:ext cx="8352928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Умозаключения по аналогии.</a:t>
            </a:r>
            <a:endParaRPr lang="ru-RU" dirty="0"/>
          </a:p>
          <a:p>
            <a:r>
              <a:rPr lang="ru-RU" dirty="0"/>
              <a:t>Умозаключения по аналогии дети учатся делать под руководством педагога с опорой на прочитанные </a:t>
            </a:r>
            <a:r>
              <a:rPr lang="ru-RU" dirty="0" smtClean="0"/>
              <a:t>художественные </a:t>
            </a:r>
            <a:r>
              <a:rPr lang="ru-RU" dirty="0"/>
              <a:t>произведения, рассмотренные картины:</a:t>
            </a:r>
          </a:p>
          <a:p>
            <a:pPr lvl="0"/>
            <a:r>
              <a:rPr lang="ru-RU" dirty="0"/>
              <a:t>У кенгуру задние лапы длинные, а передние короткие, почти так же устроены лапы зайца, только </a:t>
            </a:r>
            <a:r>
              <a:rPr lang="ru-RU" dirty="0" smtClean="0"/>
              <a:t>разница </a:t>
            </a:r>
            <a:r>
              <a:rPr lang="ru-RU" dirty="0"/>
              <a:t>в длине между ними не так велика.</a:t>
            </a:r>
          </a:p>
          <a:p>
            <a:pPr lvl="0"/>
            <a:r>
              <a:rPr lang="ru-RU" dirty="0"/>
              <a:t>Туловище рыбы имеет определенную форму, помогающую ей преодолевать сопротивление воды. Если мы хотим, чтобы создаваемые корабли и особенно подводные лодки хорошо плавали, их корпуса долж­ны быть похожи по очертаниям на туловище рыбы.</a:t>
            </a:r>
          </a:p>
        </p:txBody>
      </p:sp>
    </p:spTree>
    <p:extLst>
      <p:ext uri="{BB962C8B-B14F-4D97-AF65-F5344CB8AC3E}">
        <p14:creationId xmlns:p14="http://schemas.microsoft.com/office/powerpoint/2010/main" xmlns="" val="1077383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7848872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Следующая группа более сложных упражнений на поиск предметов, имеющих общие признаки и </a:t>
            </a:r>
            <a:r>
              <a:rPr lang="ru-RU" sz="2400" dirty="0" smtClean="0"/>
              <a:t>поэтому </a:t>
            </a:r>
            <a:r>
              <a:rPr lang="ru-RU" sz="2400" dirty="0"/>
              <a:t>способных считаться аналогичными</a:t>
            </a:r>
            <a:r>
              <a:rPr lang="ru-RU" sz="2400" dirty="0" smtClean="0"/>
              <a:t>:</a:t>
            </a:r>
          </a:p>
          <a:p>
            <a:endParaRPr lang="ru-RU" sz="2400" dirty="0"/>
          </a:p>
          <a:p>
            <a:pPr lvl="0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как можно больше предметов, которые одновременно являются твердыми и прозрачными </a:t>
            </a:r>
            <a:r>
              <a:rPr lang="ru-RU" sz="2400" dirty="0"/>
              <a:t>(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ответы: стекло, лед, пластик, янтарь, кристалл и др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</a:p>
          <a:p>
            <a:pPr lvl="0"/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как можно больше предметов, одновременно являющихся блестящими, синими, твердыми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/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как можно больше живых существ со следующими признаками</a:t>
            </a:r>
            <a:r>
              <a:rPr lang="ru-RU" sz="2400" dirty="0"/>
              <a:t>: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добрый, шумный, подвижный, сильный.</a:t>
            </a:r>
          </a:p>
        </p:txBody>
      </p:sp>
    </p:spTree>
    <p:extLst>
      <p:ext uri="{BB962C8B-B14F-4D97-AF65-F5344CB8AC3E}">
        <p14:creationId xmlns:p14="http://schemas.microsoft.com/office/powerpoint/2010/main" xmlns="" val="2579329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8091819"/>
              </p:ext>
            </p:extLst>
          </p:nvPr>
        </p:nvGraphicFramePr>
        <p:xfrm>
          <a:off x="285720" y="1500174"/>
          <a:ext cx="8640960" cy="5171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712"/>
                <a:gridCol w="6892248"/>
              </a:tblGrid>
              <a:tr h="445872">
                <a:tc>
                  <a:txBody>
                    <a:bodyPr/>
                    <a:lstStyle/>
                    <a:p>
                      <a:pPr algn="ctr">
                        <a:spcAft>
                          <a:spcPts val="480"/>
                        </a:spcAft>
                      </a:pPr>
                      <a:r>
                        <a:rPr lang="ru-RU" sz="2000" b="1" dirty="0">
                          <a:effectLst/>
                        </a:rPr>
                        <a:t>Тип игры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80"/>
                        </a:spcAft>
                      </a:pPr>
                      <a:r>
                        <a:rPr lang="ru-RU" sz="2000" b="1">
                          <a:effectLst/>
                        </a:rPr>
                        <a:t>Принятие решений, обсуждение в небольших группах</a:t>
                      </a:r>
                      <a:endParaRPr lang="ru-RU" sz="2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66296">
                <a:tc>
                  <a:txBody>
                    <a:bodyPr/>
                    <a:lstStyle/>
                    <a:p>
                      <a:pPr>
                        <a:spcAft>
                          <a:spcPts val="480"/>
                        </a:spcAft>
                      </a:pPr>
                      <a:r>
                        <a:rPr lang="ru-RU" sz="2000" b="1" dirty="0">
                          <a:effectLst/>
                        </a:rPr>
                        <a:t>Обзор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46175" algn="l"/>
                        </a:tabLst>
                      </a:pPr>
                      <a:r>
                        <a:rPr lang="ru-RU" sz="2000" b="1" spc="15" dirty="0">
                          <a:effectLst/>
                        </a:rPr>
                        <a:t>Дети отвечают на перечень вопросов о том, кто должен принимать решение в каждой конкретной ситуации. После каждого вопроса дети используют для ответа цветную карточку.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47814">
                <a:tc>
                  <a:txBody>
                    <a:bodyPr/>
                    <a:lstStyle/>
                    <a:p>
                      <a:pPr>
                        <a:spcAft>
                          <a:spcPts val="480"/>
                        </a:spcAft>
                      </a:pPr>
                      <a:r>
                        <a:rPr lang="ru-RU" sz="2000" b="1" spc="-25">
                          <a:effectLst/>
                        </a:rPr>
                        <a:t>Задача</a:t>
                      </a:r>
                      <a:r>
                        <a:rPr lang="ru-RU" sz="2000" b="1">
                          <a:effectLst/>
                        </a:rPr>
                        <a:t> </a:t>
                      </a:r>
                      <a:endParaRPr lang="ru-RU" sz="2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46175" algn="l"/>
                        </a:tabLst>
                      </a:pPr>
                      <a:r>
                        <a:rPr lang="ru-RU" sz="2000" b="1" spc="15" dirty="0">
                          <a:effectLst/>
                        </a:rPr>
                        <a:t>- Поразмышлять о процессах принятия решений в семьях.</a:t>
                      </a:r>
                      <a:endParaRPr lang="ru-RU" sz="2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spc="10" dirty="0">
                          <a:effectLst/>
                        </a:rPr>
                        <a:t>- Обсудить участие детей в семейной жизни.</a:t>
                      </a:r>
                      <a:endParaRPr lang="ru-RU" sz="2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spc="10" dirty="0">
                          <a:effectLst/>
                        </a:rPr>
                        <a:t>- </a:t>
                      </a:r>
                      <a:r>
                        <a:rPr lang="ru-RU" sz="2000" b="1" spc="15" dirty="0">
                          <a:effectLst/>
                        </a:rPr>
                        <a:t>Ознакомить с концепцией развивающихся способностей.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22708">
                <a:tc>
                  <a:txBody>
                    <a:bodyPr/>
                    <a:lstStyle/>
                    <a:p>
                      <a:pPr>
                        <a:spcAft>
                          <a:spcPts val="480"/>
                        </a:spcAft>
                      </a:pPr>
                      <a:r>
                        <a:rPr lang="ru-RU" sz="2000" b="1" spc="-10">
                          <a:effectLst/>
                        </a:rPr>
                        <a:t>Подготовка</a:t>
                      </a:r>
                      <a:endParaRPr lang="ru-RU" sz="2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75"/>
                        </a:spcBef>
                        <a:spcAft>
                          <a:spcPts val="0"/>
                        </a:spcAft>
                        <a:tabLst>
                          <a:tab pos="1146175" algn="l"/>
                        </a:tabLst>
                      </a:pPr>
                      <a:r>
                        <a:rPr lang="ru-RU" sz="2000" b="1" spc="15" dirty="0">
                          <a:effectLst/>
                        </a:rPr>
                        <a:t>- Подготовить вопросы для зачитывания вслух.</a:t>
                      </a:r>
                      <a:endParaRPr lang="ru-RU" sz="2000" b="1" dirty="0">
                        <a:effectLst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20" dirty="0">
                          <a:effectLst/>
                        </a:rPr>
                        <a:t>- Сделать комплект карточек для каждого ребенка.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91745">
                <a:tc>
                  <a:txBody>
                    <a:bodyPr/>
                    <a:lstStyle/>
                    <a:p>
                      <a:pPr>
                        <a:spcAft>
                          <a:spcPts val="480"/>
                        </a:spcAft>
                      </a:pPr>
                      <a:r>
                        <a:rPr lang="ru-RU" sz="2000" b="1" spc="-10">
                          <a:effectLst/>
                        </a:rPr>
                        <a:t>Материал</a:t>
                      </a:r>
                      <a:endParaRPr lang="ru-RU" sz="2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75"/>
                        </a:spcBef>
                        <a:spcAft>
                          <a:spcPts val="0"/>
                        </a:spcAft>
                        <a:tabLst>
                          <a:tab pos="1146175" algn="l"/>
                        </a:tabLst>
                      </a:pPr>
                      <a:r>
                        <a:rPr lang="ru-RU" sz="2000" b="1" spc="20" dirty="0">
                          <a:effectLst/>
                        </a:rPr>
                        <a:t>По одной зеленой, желтой и оранжевой карточке на каждого ребенка.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2976" y="285728"/>
            <a:ext cx="7150184" cy="8925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6175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"Принятие решений".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61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833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24936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/>
              <a:t>Инструкции для педагога:</a:t>
            </a:r>
            <a:endParaRPr lang="ru-RU" dirty="0"/>
          </a:p>
          <a:p>
            <a:r>
              <a:rPr lang="ru-RU" dirty="0"/>
              <a:t>1. Дайте группе задание подумать о своей одежде и попросите обсудить с соседом вопрос о том, кто </a:t>
            </a:r>
            <a:r>
              <a:rPr lang="ru-RU" dirty="0" smtClean="0"/>
              <a:t>решал</a:t>
            </a:r>
            <a:r>
              <a:rPr lang="ru-RU" dirty="0"/>
              <a:t>, что они в этот день наденут. Родители? Они сами? Или это было совместным решением, принятым </a:t>
            </a:r>
            <a:r>
              <a:rPr lang="ru-RU" dirty="0" smtClean="0"/>
              <a:t>родителями </a:t>
            </a:r>
            <a:r>
              <a:rPr lang="ru-RU" dirty="0"/>
              <a:t>и ребенком? Объясните, что это игра о принятии решений.</a:t>
            </a:r>
          </a:p>
          <a:p>
            <a:pPr lvl="0"/>
            <a:endParaRPr lang="ru-RU" dirty="0" smtClean="0"/>
          </a:p>
          <a:p>
            <a:pPr lvl="0"/>
            <a:r>
              <a:rPr lang="ru-RU" sz="3600" b="1" u="sng" dirty="0" smtClean="0">
                <a:solidFill>
                  <a:srgbClr val="00B050"/>
                </a:solidFill>
              </a:rPr>
              <a:t>Родители</a:t>
            </a:r>
            <a:r>
              <a:rPr lang="ru-RU" sz="3600" b="1" u="sng" dirty="0" smtClean="0">
                <a:solidFill>
                  <a:srgbClr val="00B050"/>
                </a:solidFill>
              </a:rPr>
              <a:t> - </a:t>
            </a:r>
            <a:r>
              <a:rPr lang="ru-RU" sz="3600" b="1" u="sng" dirty="0" smtClean="0">
                <a:solidFill>
                  <a:srgbClr val="00B050"/>
                </a:solidFill>
              </a:rPr>
              <a:t>зеленую </a:t>
            </a:r>
            <a:r>
              <a:rPr lang="ru-RU" sz="3600" b="1" u="sng" dirty="0">
                <a:solidFill>
                  <a:srgbClr val="00B050"/>
                </a:solidFill>
              </a:rPr>
              <a:t>карточку</a:t>
            </a:r>
            <a:r>
              <a:rPr lang="ru-RU" sz="3600" dirty="0"/>
              <a:t>. </a:t>
            </a:r>
            <a:endParaRPr lang="ru-RU" sz="3600" dirty="0" smtClean="0"/>
          </a:p>
          <a:p>
            <a:pPr lvl="0"/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</a:t>
            </a:r>
            <a:r>
              <a:rPr lang="ru-RU" sz="3600" dirty="0" smtClean="0"/>
              <a:t>- </a:t>
            </a:r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желтую </a:t>
            </a:r>
            <a:r>
              <a:rPr lang="ru-RU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карточку</a:t>
            </a:r>
            <a:r>
              <a:rPr lang="ru-RU" sz="3600" dirty="0"/>
              <a:t>. </a:t>
            </a:r>
            <a:endParaRPr lang="ru-RU" sz="3600" dirty="0" smtClean="0"/>
          </a:p>
          <a:p>
            <a:pPr lvl="0"/>
            <a:r>
              <a:rPr lang="ru-RU" sz="3600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</a:t>
            </a:r>
            <a:r>
              <a:rPr lang="ru-RU" sz="3600" dirty="0" smtClean="0"/>
              <a:t>- </a:t>
            </a:r>
            <a:r>
              <a:rPr lang="ru-RU" sz="3600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оранжевую </a:t>
            </a:r>
            <a:r>
              <a:rPr lang="ru-RU" sz="3600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карточку</a:t>
            </a:r>
            <a:r>
              <a:rPr lang="ru-RU" sz="3600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Зачитайте вслух по очереди вопросы, сделав после каждого паузу, пока все в группе не покажут </a:t>
            </a:r>
            <a:r>
              <a:rPr lang="ru-RU" dirty="0" smtClean="0"/>
              <a:t>карточки</a:t>
            </a:r>
            <a:r>
              <a:rPr lang="ru-RU" dirty="0"/>
              <a:t>. Дайте возможность после каждого вопроса посмотреть на ответы остальной группы. Некоторые дети в группе начнут высказывать свои замечания, но на этом этапе не поощряйте дискуссию; отложите ее до этапа анализа.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15146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020" y="2060848"/>
            <a:ext cx="7992888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Моделирование</a:t>
            </a:r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Упражнения на создание различных информационных моделей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Работа с календарем природы, который ведут дети, используя специальные значки-символы для </a:t>
            </a:r>
            <a:r>
              <a:rPr lang="ru-RU" dirty="0" smtClean="0"/>
              <a:t>обозначения </a:t>
            </a:r>
            <a:r>
              <a:rPr lang="ru-RU" dirty="0"/>
              <a:t>явлений в неживой и живой природе.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Моделирование при составлении плана </a:t>
            </a:r>
            <a:r>
              <a:rPr lang="ru-RU" dirty="0"/>
              <a:t>(комнаты, огорода, кукольного уголка), схемы маршрута (путь из дома в детский сад).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Разработка модели, чертежа, выкройки</a:t>
            </a:r>
            <a:r>
              <a:rPr lang="ru-RU" dirty="0"/>
              <a:t>. Например, педагог предлагает сделать костюмы для кукол и в процессе работы формирует у детей представление о мерке, моделировании одежды.</a:t>
            </a:r>
          </a:p>
          <a:p>
            <a:r>
              <a:rPr lang="ru-RU" b="1" dirty="0">
                <a:solidFill>
                  <a:srgbClr val="C00000"/>
                </a:solidFill>
              </a:rPr>
              <a:t>Ситуации, моделирующие увеличение на несколько единиц </a:t>
            </a:r>
            <a:r>
              <a:rPr lang="ru-RU" dirty="0"/>
              <a:t>данной совокупности или </a:t>
            </a:r>
            <a:r>
              <a:rPr lang="ru-RU" dirty="0" smtClean="0"/>
              <a:t>сравниваемой </a:t>
            </a:r>
            <a:r>
              <a:rPr lang="ru-RU" dirty="0"/>
              <a:t>с ней совокупности.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6128" y="408372"/>
            <a:ext cx="8260672" cy="12924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ПЯТОГО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"СОЗДАНИЕ СОБСТВЕННЫХ ИНФОРМАЦИОННЫХ ОБЪЕКТОВ"</a:t>
            </a:r>
          </a:p>
        </p:txBody>
      </p:sp>
    </p:spTree>
    <p:extLst>
      <p:ext uri="{BB962C8B-B14F-4D97-AF65-F5344CB8AC3E}">
        <p14:creationId xmlns:p14="http://schemas.microsoft.com/office/powerpoint/2010/main" xmlns="" val="769784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52" y="188640"/>
            <a:ext cx="7992888" cy="64633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Задание 1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У Вани три значка. Обозначьте значки кружками. Ване дали еще значки, и у него стало на два значка </a:t>
            </a:r>
            <a:r>
              <a:rPr lang="ru-RU" dirty="0" smtClean="0">
                <a:solidFill>
                  <a:srgbClr val="C00000"/>
                </a:solidFill>
              </a:rPr>
              <a:t>больше</a:t>
            </a:r>
            <a:r>
              <a:rPr lang="ru-RU" dirty="0">
                <a:solidFill>
                  <a:srgbClr val="C00000"/>
                </a:solidFill>
              </a:rPr>
              <a:t>. Что надо сделать, чтобы узнать, сколько у него теперь значков? Сосчитайте.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данного задания: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/>
              <a:t>учить составлять условную предметную модель соответственно ситуации, заданной словесно;</a:t>
            </a:r>
          </a:p>
          <a:p>
            <a:pPr lvl="0"/>
            <a:r>
              <a:rPr lang="ru-RU" dirty="0"/>
              <a:t>соотносить словесную формулировку "насколько больше" с добавлением элементов. </a:t>
            </a:r>
          </a:p>
          <a:p>
            <a:r>
              <a:rPr lang="ru-RU" b="1" dirty="0"/>
              <a:t>Задание 2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У Пети два игрушечных грузовика. Обозначьте грузовики квадратиками. У Пети столько же легковых </a:t>
            </a:r>
            <a:r>
              <a:rPr lang="ru-RU" dirty="0" smtClean="0">
                <a:solidFill>
                  <a:srgbClr val="C00000"/>
                </a:solidFill>
              </a:rPr>
              <a:t>машин</a:t>
            </a:r>
            <a:r>
              <a:rPr lang="ru-RU" dirty="0">
                <a:solidFill>
                  <a:srgbClr val="C00000"/>
                </a:solidFill>
              </a:rPr>
              <a:t>. Обозначьте легковые машины кружками и скажите: сколько потребуется кружков? На день рождения Пете подарили еще три легковые машины. Каких машин теперь больше? Обозначьте количество машин кружками. Покажите, насколько больше.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данного задания: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/>
              <a:t>учить составлять условную предметную модель соответственно ситуации, заданной словесно;</a:t>
            </a:r>
          </a:p>
          <a:p>
            <a:pPr lvl="0"/>
            <a:r>
              <a:rPr lang="ru-RU" dirty="0"/>
              <a:t>соотносить словесную формулировку "столько же" с соответствующим предметным действием;</a:t>
            </a:r>
          </a:p>
          <a:p>
            <a:r>
              <a:rPr lang="ru-RU" dirty="0"/>
              <a:t>сочетать в последовательных предметных действиях ситуации заданий первых двух видов.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945207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7776864" cy="5355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/>
              <a:t>Графические работы (рисунки)</a:t>
            </a:r>
            <a:endParaRPr lang="ru-RU" dirty="0"/>
          </a:p>
          <a:p>
            <a:r>
              <a:rPr lang="ru-RU" dirty="0"/>
              <a:t>Детям предлагаются следующие задания;</a:t>
            </a:r>
          </a:p>
          <a:p>
            <a:pPr lvl="0"/>
            <a:r>
              <a:rPr lang="ru-RU" dirty="0"/>
              <a:t>нарисовать героя прочитанной сказки;</a:t>
            </a:r>
          </a:p>
          <a:p>
            <a:pPr lvl="0"/>
            <a:r>
              <a:rPr lang="ru-RU" dirty="0"/>
              <a:t>составить картинный план к прочитанному рассказу;</a:t>
            </a:r>
          </a:p>
          <a:p>
            <a:pPr lvl="0"/>
            <a:r>
              <a:rPr lang="ru-RU" dirty="0"/>
              <a:t>сделать схематический рисунок и подписать названия объектов.</a:t>
            </a:r>
            <a:br>
              <a:rPr lang="ru-RU" dirty="0"/>
            </a:br>
            <a:endParaRPr lang="ru-RU" dirty="0" smtClean="0"/>
          </a:p>
          <a:p>
            <a:pPr lvl="0"/>
            <a:r>
              <a:rPr lang="ru-RU" b="1" dirty="0" smtClean="0"/>
              <a:t>Сообщения</a:t>
            </a:r>
            <a:endParaRPr lang="ru-RU" dirty="0"/>
          </a:p>
          <a:p>
            <a:r>
              <a:rPr lang="ru-RU" dirty="0"/>
              <a:t>Детям предлагаются следующие ситуации:</a:t>
            </a:r>
          </a:p>
          <a:p>
            <a:r>
              <a:rPr lang="ru-RU" dirty="0"/>
              <a:t>■	Леночке понравились снежинки, она принесла их в детский сад и хотела показать подружкам. А на </a:t>
            </a:r>
            <a:r>
              <a:rPr lang="ru-RU" dirty="0" smtClean="0"/>
              <a:t>рукавичках </a:t>
            </a:r>
            <a:r>
              <a:rPr lang="ru-RU" dirty="0"/>
              <a:t>блестят капельки воды. Воспитатель задает вопрос детям: "Где же снежинки?" </a:t>
            </a:r>
            <a:endParaRPr lang="ru-RU" dirty="0" smtClean="0"/>
          </a:p>
          <a:p>
            <a:r>
              <a:rPr lang="ru-RU" b="1" i="1" dirty="0" smtClean="0"/>
              <a:t>Задание</a:t>
            </a:r>
            <a:r>
              <a:rPr lang="ru-RU" dirty="0"/>
              <a:t>: </a:t>
            </a:r>
            <a:r>
              <a:rPr lang="ru-RU" dirty="0" smtClean="0"/>
              <a:t>приготовить </a:t>
            </a:r>
            <a:r>
              <a:rPr lang="ru-RU" dirty="0"/>
              <a:t>сообщение по теме </a:t>
            </a:r>
            <a:r>
              <a:rPr lang="ru-RU" b="1" dirty="0"/>
              <a:t>"</a:t>
            </a:r>
            <a:r>
              <a:rPr lang="ru-RU" b="1" u="sng" dirty="0">
                <a:solidFill>
                  <a:srgbClr val="00B050"/>
                </a:solidFill>
              </a:rPr>
              <a:t>Куда же делись снежинки?".</a:t>
            </a:r>
          </a:p>
          <a:p>
            <a:r>
              <a:rPr lang="ru-RU" dirty="0"/>
              <a:t>■	Утром дети шли в детский сад и заметили, что на растениях капельки воды. Дождя утром не было. Что это такое? Воспитатель предлагает дошкольникам найти нужную информацию и приготовить </a:t>
            </a:r>
            <a:r>
              <a:rPr lang="ru-RU" dirty="0" smtClean="0"/>
              <a:t>сообщение </a:t>
            </a:r>
            <a:r>
              <a:rPr lang="ru-RU" dirty="0"/>
              <a:t>по теме "</a:t>
            </a:r>
            <a:r>
              <a:rPr lang="ru-RU" b="1" u="sng" dirty="0">
                <a:solidFill>
                  <a:srgbClr val="00B050"/>
                </a:solidFill>
              </a:rPr>
              <a:t>Что такое роса?"</a:t>
            </a:r>
          </a:p>
        </p:txBody>
      </p:sp>
    </p:spTree>
    <p:extLst>
      <p:ext uri="{BB962C8B-B14F-4D97-AF65-F5344CB8AC3E}">
        <p14:creationId xmlns:p14="http://schemas.microsoft.com/office/powerpoint/2010/main" xmlns="" val="277959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6864657"/>
              </p:ext>
            </p:extLst>
          </p:nvPr>
        </p:nvGraphicFramePr>
        <p:xfrm>
          <a:off x="471455" y="1628800"/>
          <a:ext cx="7992888" cy="4291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5438"/>
                <a:gridCol w="2485359"/>
                <a:gridCol w="4352091"/>
              </a:tblGrid>
              <a:tr h="750535">
                <a:tc>
                  <a:txBody>
                    <a:bodyPr/>
                    <a:lstStyle/>
                    <a:p>
                      <a:pPr algn="ctr">
                        <a:spcAft>
                          <a:spcPts val="480"/>
                        </a:spcAft>
                      </a:pPr>
                      <a:r>
                        <a:rPr lang="ru-RU" sz="2000" dirty="0">
                          <a:effectLst/>
                        </a:rPr>
                        <a:t>Тематика блока</a:t>
                      </a:r>
                      <a:endParaRPr lang="ru-RU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8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 проекта</a:t>
                      </a:r>
                      <a:endParaRPr lang="ru-RU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80"/>
                        </a:spcAft>
                      </a:pPr>
                      <a:r>
                        <a:rPr lang="ru-RU" sz="2000">
                          <a:effectLst/>
                        </a:rPr>
                        <a:t>Продукт детской деятельности</a:t>
                      </a:r>
                      <a:endParaRPr lang="ru-RU" sz="2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77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15">
                          <a:effectLst/>
                        </a:rPr>
                        <a:t>"Я в мире людей"    </a:t>
                      </a:r>
                      <a:endParaRPr lang="ru-RU" sz="2000">
                        <a:effectLst/>
                      </a:endParaRPr>
                    </a:p>
                    <a:p>
                      <a:pPr marL="96901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15" dirty="0">
                          <a:effectLst/>
                        </a:rPr>
                        <a:t>- "Мои друзья"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53235" algn="r"/>
                        </a:tabLst>
                      </a:pPr>
                      <a:r>
                        <a:rPr lang="ru-RU" sz="2000" spc="5" dirty="0">
                          <a:effectLst/>
                        </a:rPr>
                        <a:t>- 	"У нас в </a:t>
                      </a:r>
                      <a:r>
                        <a:rPr lang="ru-RU" sz="2000" spc="5" dirty="0" smtClean="0">
                          <a:effectLst/>
                        </a:rPr>
                        <a:t> </a:t>
                      </a:r>
                      <a:r>
                        <a:rPr lang="ru-RU" sz="2000" spc="5" dirty="0">
                          <a:effectLst/>
                        </a:rPr>
                        <a:t>саду".</a:t>
                      </a:r>
                      <a:endParaRPr lang="ru-RU" sz="2000" dirty="0">
                        <a:effectLst/>
                      </a:endParaRP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"День защиты детей".</a:t>
                      </a: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- </a:t>
                      </a:r>
                      <a:r>
                        <a:rPr lang="ru-RU" sz="2000" spc="10" dirty="0">
                          <a:effectLst/>
                        </a:rPr>
                        <a:t>"Сказки о любви".</a:t>
                      </a:r>
                      <a:endParaRPr lang="ru-RU" sz="2000" dirty="0">
                        <a:effectLst/>
                      </a:endParaRP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2000" spc="5" dirty="0">
                          <a:effectLst/>
                        </a:rPr>
                        <a:t>- "Веселый этикет".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4617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2000" spc="10" dirty="0">
                          <a:effectLst/>
                        </a:rPr>
                        <a:t>- Альбомы (индивидуальные), рисунки и веселые истории. Театральные этюды, выпуск газет и журналов</a:t>
                      </a:r>
                      <a:endParaRPr lang="ru-RU" sz="2000" dirty="0">
                        <a:effectLst/>
                      </a:endParaRPr>
                    </a:p>
                    <a:p>
                      <a:pPr marL="1206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Проект "Детский сад будущего". </a:t>
                      </a:r>
                    </a:p>
                    <a:p>
                      <a:pPr marL="1206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</a:t>
                      </a:r>
                      <a:r>
                        <a:rPr lang="ru-RU" sz="2000" spc="5" dirty="0">
                          <a:effectLst/>
                        </a:rPr>
                        <a:t>Выпуск стенгазеты</a:t>
                      </a:r>
                      <a:endParaRPr lang="ru-RU" sz="2000" dirty="0">
                        <a:effectLst/>
                      </a:endParaRPr>
                    </a:p>
                    <a:p>
                      <a:pPr marL="12065">
                        <a:spcAft>
                          <a:spcPts val="0"/>
                        </a:spcAft>
                      </a:pPr>
                      <a:r>
                        <a:rPr lang="ru-RU" sz="2000" spc="5" dirty="0">
                          <a:effectLst/>
                        </a:rPr>
                        <a:t>- Карнавал. Разработка детского кодекса</a:t>
                      </a:r>
                      <a:endParaRPr lang="ru-RU" sz="2000" dirty="0">
                        <a:effectLst/>
                      </a:endParaRPr>
                    </a:p>
                    <a:p>
                      <a:pPr marL="12065">
                        <a:spcAft>
                          <a:spcPts val="0"/>
                        </a:spcAft>
                      </a:pPr>
                      <a:r>
                        <a:rPr lang="ru-RU" sz="2000" spc="15" dirty="0">
                          <a:effectLst/>
                        </a:rPr>
                        <a:t>- Литературная гостиная. </a:t>
                      </a:r>
                      <a:endParaRPr lang="ru-RU" sz="2000" dirty="0">
                        <a:effectLst/>
                      </a:endParaRPr>
                    </a:p>
                    <a:p>
                      <a:pPr marL="12065">
                        <a:spcAft>
                          <a:spcPts val="0"/>
                        </a:spcAft>
                      </a:pPr>
                      <a:r>
                        <a:rPr lang="ru-RU" sz="2000" spc="10" dirty="0">
                          <a:effectLst/>
                        </a:rPr>
                        <a:t>- Школа "Маркиза этикета"</a:t>
                      </a:r>
                      <a:endParaRPr lang="ru-RU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011" y="332656"/>
            <a:ext cx="8356839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проектов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Примерные темы проектов для дошкольников: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6988175" y="3341688"/>
            <a:ext cx="0" cy="1397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760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80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ОСВОЕНИЯ ОБЩИХ НАВЫКОВ РАБОТЫ С ИНФОРМАЦИЕЙ ВЫПУСКНИКИ ПРЕД-ШКОЛЬНОЙ ГРУППЫ БУДУТ УМЕТЬ;</a:t>
            </a:r>
          </a:p>
          <a:p>
            <a:pPr marL="114300" indent="0">
              <a:buNone/>
            </a:pPr>
            <a:endParaRPr lang="ru-RU" dirty="0"/>
          </a:p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оценивать потребность в дополнительной информации</a:t>
            </a:r>
            <a:r>
              <a:rPr lang="ru-RU" dirty="0"/>
              <a:t>;</a:t>
            </a:r>
          </a:p>
          <a:p>
            <a:pPr lvl="0"/>
            <a:r>
              <a:rPr lang="ru-RU" b="1" dirty="0"/>
              <a:t>определять возможные источники информации и способы поиска </a:t>
            </a:r>
            <a:r>
              <a:rPr lang="ru-RU" dirty="0"/>
              <a:t>(на своем уровне, при </a:t>
            </a:r>
            <a:r>
              <a:rPr lang="ru-RU" dirty="0" smtClean="0"/>
              <a:t>помощи </a:t>
            </a:r>
            <a:r>
              <a:rPr lang="ru-RU" dirty="0"/>
              <a:t>взрослых);</a:t>
            </a:r>
          </a:p>
          <a:p>
            <a:pPr lvl="0"/>
            <a:r>
              <a:rPr lang="ru-RU" b="1" dirty="0"/>
              <a:t>осуществлять поиск информации </a:t>
            </a:r>
            <a:r>
              <a:rPr lang="ru-RU" dirty="0"/>
              <a:t>в книгах, </a:t>
            </a:r>
            <a:r>
              <a:rPr lang="ru-RU" dirty="0" smtClean="0"/>
              <a:t>энциклопедиях</a:t>
            </a:r>
            <a:r>
              <a:rPr lang="ru-RU" dirty="0"/>
              <a:t>, библиотеке, Интернете; получать </a:t>
            </a:r>
            <a:r>
              <a:rPr lang="ru-RU" dirty="0" smtClean="0"/>
              <a:t>информацию </a:t>
            </a:r>
            <a:r>
              <a:rPr lang="ru-RU" dirty="0"/>
              <a:t>из наблюдений, при общении;</a:t>
            </a:r>
          </a:p>
          <a:p>
            <a:pPr lvl="0"/>
            <a:r>
              <a:rPr lang="ru-RU" b="1" dirty="0"/>
              <a:t>анализировать полученные сведения </a:t>
            </a:r>
            <a:r>
              <a:rPr lang="ru-RU" dirty="0"/>
              <a:t>и </a:t>
            </a:r>
            <a:r>
              <a:rPr lang="ru-RU" dirty="0" smtClean="0"/>
              <a:t>представлять </a:t>
            </a:r>
            <a:r>
              <a:rPr lang="ru-RU" dirty="0"/>
              <a:t>их в наглядном виде (таблицах, схемах);</a:t>
            </a:r>
          </a:p>
          <a:p>
            <a:pPr lvl="0"/>
            <a:r>
              <a:rPr lang="ru-RU" b="1" dirty="0"/>
              <a:t>организовывать информацию тематически</a:t>
            </a:r>
            <a:r>
              <a:rPr lang="ru-RU" dirty="0"/>
              <a:t>, </a:t>
            </a:r>
            <a:r>
              <a:rPr lang="ru-RU" dirty="0" smtClean="0"/>
              <a:t>упорядочивать </a:t>
            </a:r>
            <a:r>
              <a:rPr lang="ru-RU" dirty="0"/>
              <a:t>по алфавиту, числовым значениям;</a:t>
            </a:r>
          </a:p>
          <a:p>
            <a:pPr lvl="0"/>
            <a:r>
              <a:rPr lang="ru-RU" b="1" dirty="0"/>
              <a:t>создавать небольшие информационные объекты </a:t>
            </a:r>
            <a:r>
              <a:rPr lang="ru-RU" dirty="0"/>
              <a:t>(рисунки, сообщения, макеты, модели, проекты);</a:t>
            </a:r>
          </a:p>
          <a:p>
            <a:pPr lvl="0"/>
            <a:r>
              <a:rPr lang="ru-RU" b="1" dirty="0"/>
              <a:t>использовать информацию</a:t>
            </a:r>
            <a:r>
              <a:rPr lang="ru-RU" dirty="0"/>
              <a:t> для построения </a:t>
            </a:r>
            <a:r>
              <a:rPr lang="ru-RU" dirty="0" smtClean="0"/>
              <a:t>умозаключений </a:t>
            </a:r>
            <a:r>
              <a:rPr lang="ru-RU" dirty="0"/>
              <a:t>и принятия решений.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1264" cy="1143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СОДЕРЖАТЕЛЬНЫЕ ЛИНИИ</a:t>
            </a:r>
            <a:endParaRPr lang="ru-RU" sz="31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320438" cy="48737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ru-RU" b="1" dirty="0">
                <a:solidFill>
                  <a:srgbClr val="00B050"/>
                </a:solidFill>
              </a:rPr>
              <a:t>формирование у детей потребности в </a:t>
            </a:r>
            <a:r>
              <a:rPr lang="ru-RU" b="1" dirty="0" smtClean="0">
                <a:solidFill>
                  <a:srgbClr val="00B050"/>
                </a:solidFill>
              </a:rPr>
              <a:t>дополнительной </a:t>
            </a:r>
            <a:r>
              <a:rPr lang="ru-RU" b="1" dirty="0">
                <a:solidFill>
                  <a:srgbClr val="00B050"/>
                </a:solidFill>
              </a:rPr>
              <a:t>информации;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работу с источниками информации (</a:t>
            </a:r>
            <a:r>
              <a:rPr lang="ru-RU" b="1" i="1" dirty="0">
                <a:solidFill>
                  <a:schemeClr val="tx1"/>
                </a:solidFill>
              </a:rPr>
              <a:t>наблюдение; общение со старшими, умение задавать вопросы; книги, энциклопедии, справочники; телевидение, </a:t>
            </a:r>
            <a:r>
              <a:rPr lang="en-US" b="1" i="1" dirty="0">
                <a:solidFill>
                  <a:schemeClr val="tx1"/>
                </a:solidFill>
              </a:rPr>
              <a:t>CD</a:t>
            </a:r>
            <a:r>
              <a:rPr lang="ru-RU" b="1" i="1" dirty="0">
                <a:solidFill>
                  <a:schemeClr val="tx1"/>
                </a:solidFill>
              </a:rPr>
              <a:t>, Интернет</a:t>
            </a:r>
            <a:r>
              <a:rPr lang="ru-RU" b="1" dirty="0">
                <a:solidFill>
                  <a:srgbClr val="0070C0"/>
                </a:solidFill>
              </a:rPr>
              <a:t>);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упорядочивание информации - умение ее </a:t>
            </a:r>
            <a:r>
              <a:rPr lang="ru-RU" b="1" dirty="0" smtClean="0">
                <a:solidFill>
                  <a:srgbClr val="7030A0"/>
                </a:solidFill>
              </a:rPr>
              <a:t>классифицировать </a:t>
            </a:r>
            <a:r>
              <a:rPr lang="ru-RU" b="1" dirty="0">
                <a:solidFill>
                  <a:srgbClr val="7030A0"/>
                </a:solidFill>
              </a:rPr>
              <a:t>по разным признакам </a:t>
            </a:r>
            <a:r>
              <a:rPr lang="ru-RU" b="1" i="1" dirty="0">
                <a:solidFill>
                  <a:schemeClr val="tx1"/>
                </a:solidFill>
              </a:rPr>
              <a:t>(алфавиту,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числовому значению, в таблице)</a:t>
            </a:r>
            <a:r>
              <a:rPr lang="ru-RU" b="1" dirty="0">
                <a:solidFill>
                  <a:srgbClr val="7030A0"/>
                </a:solidFill>
              </a:rPr>
              <a:t>;</a:t>
            </a:r>
          </a:p>
          <a:p>
            <a:pPr lvl="0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использование информации для построения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умозаключений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 принятия решений в различных жизненных ситуациях;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умение </a:t>
            </a:r>
            <a:r>
              <a:rPr lang="ru-RU" b="1" dirty="0">
                <a:solidFill>
                  <a:srgbClr val="00B050"/>
                </a:solidFill>
              </a:rPr>
              <a:t>ориентироваться в "школьном пространстве";</a:t>
            </a:r>
          </a:p>
          <a:p>
            <a:r>
              <a:rPr lang="ru-RU" b="1" dirty="0">
                <a:solidFill>
                  <a:srgbClr val="0070C0"/>
                </a:solidFill>
              </a:rPr>
              <a:t>создание собственных информационных </a:t>
            </a:r>
            <a:r>
              <a:rPr lang="ru-RU" b="1" dirty="0" smtClean="0">
                <a:solidFill>
                  <a:srgbClr val="0070C0"/>
                </a:solidFill>
              </a:rPr>
              <a:t>объектов </a:t>
            </a:r>
            <a:r>
              <a:rPr lang="ru-RU" b="1" dirty="0">
                <a:solidFill>
                  <a:srgbClr val="0070C0"/>
                </a:solidFill>
              </a:rPr>
              <a:t>- умение применять полученную </a:t>
            </a:r>
            <a:r>
              <a:rPr lang="ru-RU" b="1" dirty="0" smtClean="0">
                <a:solidFill>
                  <a:srgbClr val="0070C0"/>
                </a:solidFill>
              </a:rPr>
              <a:t>информацию </a:t>
            </a:r>
            <a:r>
              <a:rPr lang="ru-RU" b="1" dirty="0">
                <a:solidFill>
                  <a:srgbClr val="0070C0"/>
                </a:solidFill>
              </a:rPr>
              <a:t>в практической деятельности при создании: макетов, графических работ (рисунков), проектов, подготовке сообщений, моделировании.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503590" cy="129243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/>
              <a:t>ЗАДАНИЯ ПЕРВОГО </a:t>
            </a:r>
            <a:r>
              <a:rPr lang="ru-RU" sz="2800" b="1" dirty="0" smtClean="0"/>
              <a:t>БЛОКА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"Формирование потребности в дополнительной информации"</a:t>
            </a:r>
            <a:endParaRPr lang="ru-RU" sz="2800" b="1" cap="non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sz="3800" b="1" u="sng" dirty="0" smtClean="0">
                <a:solidFill>
                  <a:srgbClr val="C00000"/>
                </a:solidFill>
              </a:rPr>
              <a:t>Игра </a:t>
            </a:r>
            <a:r>
              <a:rPr lang="ru-RU" sz="3800" b="1" u="sng" dirty="0">
                <a:solidFill>
                  <a:srgbClr val="C00000"/>
                </a:solidFill>
              </a:rPr>
              <a:t>"О чем рассказывает обложка книги?"</a:t>
            </a:r>
            <a:endParaRPr lang="ru-RU" sz="3800" u="sng" dirty="0">
              <a:solidFill>
                <a:srgbClr val="C00000"/>
              </a:solidFill>
            </a:endParaRPr>
          </a:p>
          <a:p>
            <a:r>
              <a:rPr lang="ru-RU" sz="3800" dirty="0"/>
              <a:t>Воспитатель предлагает детям рассмотреть обложку и высказать предположение, о чем может быть эта книга. Дети рассматривают ее и высказывают свои предположения. Книга для данной игры подбирается с соответствующим возрасту детей содержанием и яркими иллюстрациями.</a:t>
            </a:r>
          </a:p>
          <a:p>
            <a:r>
              <a:rPr lang="ru-RU" sz="3800" b="1" dirty="0"/>
              <a:t> </a:t>
            </a:r>
            <a:endParaRPr lang="ru-RU" sz="3800" dirty="0"/>
          </a:p>
          <a:p>
            <a:r>
              <a:rPr lang="ru-RU" sz="3800" b="1" u="sng" dirty="0">
                <a:solidFill>
                  <a:srgbClr val="C00000"/>
                </a:solidFill>
              </a:rPr>
              <a:t>Игра "Когда это бывает?"</a:t>
            </a:r>
          </a:p>
          <a:p>
            <a:r>
              <a:rPr lang="ru-RU" sz="3800" dirty="0"/>
              <a:t>Воспитатель называет сезонные признаки времен года, а дети говорят, в какое время года это бывает.</a:t>
            </a:r>
          </a:p>
          <a:p>
            <a:r>
              <a:rPr lang="ru-RU" sz="3800" dirty="0"/>
              <a:t> </a:t>
            </a:r>
          </a:p>
          <a:p>
            <a:r>
              <a:rPr lang="ru-RU" sz="3800" b="1" u="sng" dirty="0">
                <a:solidFill>
                  <a:srgbClr val="C00000"/>
                </a:solidFill>
              </a:rPr>
              <a:t>Игра "Что за дерево такое?" </a:t>
            </a:r>
          </a:p>
          <a:p>
            <a:r>
              <a:rPr lang="ru-RU" sz="3800" dirty="0"/>
              <a:t>Воспитатель перечисляет характерные признаки дерева, а дети догадываются, какое это дерево.</a:t>
            </a:r>
          </a:p>
          <a:p>
            <a:r>
              <a:rPr lang="ru-RU" sz="38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7" t="10413" r="6282" b="49753"/>
          <a:stretch>
            <a:fillRect/>
          </a:stretch>
        </p:blipFill>
        <p:spPr bwMode="auto">
          <a:xfrm>
            <a:off x="3357554" y="3000372"/>
            <a:ext cx="4884514" cy="3545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568952" cy="302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B050"/>
                </a:solidFill>
              </a:rPr>
              <a:t>Игра "Зоопарк".</a:t>
            </a:r>
            <a:endParaRPr lang="ru-RU" sz="3200" u="sng" dirty="0">
              <a:solidFill>
                <a:srgbClr val="00B050"/>
              </a:solidFill>
            </a:endParaRPr>
          </a:p>
          <a:p>
            <a:r>
              <a:rPr lang="ru-RU" sz="3200" dirty="0"/>
              <a:t>Воспитатель предлагает детям поиграть в "Зоопарк". Он показывает недорисованные картинки животных и просит воспитанников закончить рисунки.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45419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29243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/>
              <a:t>ЗАДАНИЯ </a:t>
            </a:r>
            <a:r>
              <a:rPr lang="ru-RU" sz="2800" b="1" dirty="0" smtClean="0"/>
              <a:t>ВТОРОГО БЛОКА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"Работа с источниками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направлены на развитие у дошкольников умений находить нужную информацию посредством наблюдения, общения со старшими, умения задавать вопросы;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с книгами, энциклопедиями,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справочниками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с помощью телевидения,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Интернета.</a:t>
            </a:r>
          </a:p>
          <a:p>
            <a:endParaRPr lang="ru-RU" dirty="0"/>
          </a:p>
        </p:txBody>
      </p:sp>
      <p:pic>
        <p:nvPicPr>
          <p:cNvPr id="11266" name="Picture 2" descr="D:\Люда\АНИМАЦИЯ, ЗАСТАВКИ, ЭМОЦИИ\анимахи\66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071942"/>
            <a:ext cx="1981660" cy="239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8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медиа ресурсов имеет ряд преимуществ: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52600"/>
            <a:ext cx="8858312" cy="48911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r>
              <a:rPr lang="ru-RU" sz="2900" b="1" dirty="0"/>
              <a:t>представление информации в игровой форме на экране компьютера вызывает у детей огромный </a:t>
            </a:r>
            <a:r>
              <a:rPr lang="ru-RU" sz="2900" b="1" dirty="0" smtClean="0"/>
              <a:t>интерес: </a:t>
            </a:r>
            <a:r>
              <a:rPr lang="ru-RU" sz="2900" b="1" dirty="0"/>
              <a:t>движения, звук, анимация надолго </a:t>
            </a:r>
            <a:r>
              <a:rPr lang="ru-RU" sz="2900" b="1" dirty="0" smtClean="0"/>
              <a:t>привлекают </a:t>
            </a:r>
            <a:r>
              <a:rPr lang="ru-RU" sz="2900" b="1" dirty="0"/>
              <a:t>внимание ребенка</a:t>
            </a:r>
            <a:r>
              <a:rPr lang="ru-RU" sz="2900" b="1" dirty="0" smtClean="0"/>
              <a:t>;</a:t>
            </a:r>
          </a:p>
          <a:p>
            <a:pPr lvl="0"/>
            <a:endParaRPr lang="ru-RU" sz="2900" b="1" dirty="0"/>
          </a:p>
          <a:p>
            <a:pPr lvl="0"/>
            <a:r>
              <a:rPr lang="ru-RU" sz="2900" b="1" dirty="0"/>
              <a:t>проблемные задачи, поощрение ребенка при их правильном решении самим компьютером стиму­лируют познавательную активность детей</a:t>
            </a:r>
            <a:r>
              <a:rPr lang="ru-RU" sz="2900" b="1" dirty="0" smtClean="0"/>
              <a:t>;</a:t>
            </a:r>
          </a:p>
          <a:p>
            <a:pPr lvl="0"/>
            <a:endParaRPr lang="ru-RU" sz="2900" b="1" dirty="0"/>
          </a:p>
          <a:p>
            <a:pPr lvl="0"/>
            <a:r>
              <a:rPr lang="ru-RU" sz="2900" b="1" dirty="0"/>
              <a:t>ребенок сам </a:t>
            </a:r>
            <a:r>
              <a:rPr lang="ru-RU" sz="2900" b="1" dirty="0" smtClean="0"/>
              <a:t>регулирует </a:t>
            </a:r>
            <a:r>
              <a:rPr lang="ru-RU" sz="2900" b="1" dirty="0"/>
              <a:t>темп и количество </a:t>
            </a:r>
            <a:r>
              <a:rPr lang="ru-RU" sz="2900" b="1" dirty="0" smtClean="0"/>
              <a:t>решаемых </a:t>
            </a:r>
            <a:r>
              <a:rPr lang="ru-RU" sz="2900" b="1" dirty="0"/>
              <a:t>игровых обучающих задач</a:t>
            </a:r>
            <a:r>
              <a:rPr lang="ru-RU" sz="2900" b="1" dirty="0" smtClean="0"/>
              <a:t>;</a:t>
            </a:r>
          </a:p>
          <a:p>
            <a:pPr lvl="0"/>
            <a:endParaRPr lang="ru-RU" sz="2900" b="1" dirty="0"/>
          </a:p>
          <a:p>
            <a:pPr lvl="0"/>
            <a:r>
              <a:rPr lang="ru-RU" sz="2900" b="1" dirty="0"/>
              <a:t>в процессе работы за компьютером дошкольник приобретает уверенность в себе, в том, что он многое может</a:t>
            </a:r>
            <a:r>
              <a:rPr lang="ru-RU" sz="2900" b="1" dirty="0" smtClean="0"/>
              <a:t>;</a:t>
            </a:r>
          </a:p>
          <a:p>
            <a:pPr lvl="0"/>
            <a:endParaRPr lang="ru-RU" sz="2900" b="1" dirty="0"/>
          </a:p>
          <a:p>
            <a:pPr lvl="0"/>
            <a:r>
              <a:rPr lang="ru-RU" sz="2900" b="1" dirty="0"/>
              <a:t>компьютер очень "терпелив", никогда не </a:t>
            </a:r>
            <a:r>
              <a:rPr lang="ru-RU" sz="2900" b="1" dirty="0" smtClean="0"/>
              <a:t>ругает </a:t>
            </a:r>
            <a:r>
              <a:rPr lang="ru-RU" sz="2900" b="1" dirty="0"/>
              <a:t>ребенка за ошибки, а ждет, пока он сам их исправит</a:t>
            </a:r>
            <a:r>
              <a:rPr lang="ru-RU" sz="2900" b="1" dirty="0" smtClean="0"/>
              <a:t>;</a:t>
            </a:r>
          </a:p>
          <a:p>
            <a:pPr lvl="0"/>
            <a:endParaRPr lang="ru-RU" sz="2900" b="1" dirty="0"/>
          </a:p>
          <a:p>
            <a:pPr lvl="0"/>
            <a:r>
              <a:rPr lang="ru-RU" sz="2900" b="1" dirty="0"/>
              <a:t>игровые обучающие программы приучают до­школьника к самостоятельности, развивают </a:t>
            </a:r>
            <a:r>
              <a:rPr lang="ru-RU" sz="2900" b="1" dirty="0" smtClean="0"/>
              <a:t>навык </a:t>
            </a:r>
            <a:r>
              <a:rPr lang="ru-RU" sz="2900" b="1" dirty="0"/>
              <a:t>самоконтроля.</a:t>
            </a:r>
          </a:p>
          <a:p>
            <a:pPr marL="114300" lv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"Сколько значений у предмета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</a:p>
          <a:p>
            <a:pPr marL="11430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Педагог называет предмет, который хорошо знаком детям: кирпич, газета, кусочек мела, карандаш, кар­тонная коробка и др. </a:t>
            </a:r>
            <a:endParaRPr lang="ru-RU" dirty="0" smtClean="0"/>
          </a:p>
          <a:p>
            <a:r>
              <a:rPr lang="ru-RU" b="1" dirty="0" smtClean="0"/>
              <a:t>Задача </a:t>
            </a:r>
            <a:r>
              <a:rPr lang="ru-RU" b="1" dirty="0"/>
              <a:t>дошкольников </a:t>
            </a:r>
            <a:r>
              <a:rPr lang="ru-RU" dirty="0"/>
              <a:t>- найти как можно больше вариантов нетрадиционного, но </a:t>
            </a:r>
            <a:r>
              <a:rPr lang="ru-RU" dirty="0" smtClean="0"/>
              <a:t>реального </a:t>
            </a:r>
            <a:r>
              <a:rPr lang="ru-RU" dirty="0"/>
              <a:t>использования данного предмета. При этом педагог поощряет оригинальные, неожиданные ответы детей.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ходе выполнения задания активизируются и развиваются все основные параметры креативности, обычно фиксируемые при ее оценке; продуктивность, оригинальность, гибкость мышления и др. Ребенок учится открывать в обыденном новые, неожиданные возможности.</a:t>
            </a:r>
          </a:p>
          <a:p>
            <a:pPr lvl="0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38560"/>
            <a:ext cx="66247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908720"/>
            <a:ext cx="8229600" cy="43735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2. "Назовите как можно больше признаков предмета"</a:t>
            </a:r>
          </a:p>
          <a:p>
            <a:r>
              <a:rPr lang="ru-RU" dirty="0"/>
              <a:t>Воспитатель называет предмет, например: стол, дом, самолет, книга, кувшин и др. Задача детей - назвать как можно больше возможных признаков этого предмета. Так, например, стол может быть </a:t>
            </a:r>
            <a:r>
              <a:rPr lang="ru-RU" b="1" dirty="0"/>
              <a:t>красивым, боль­шим, новым, высоким, пластмассовым, письменным, детским, удобным и др.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задание можно провести и как увлекательный командный конкурс, в котором выигрывает тот, кто назовет как можно больше при­знаков данного предмета.</a:t>
            </a:r>
          </a:p>
          <a:p>
            <a:r>
              <a:rPr lang="ru-RU" dirty="0"/>
              <a:t>Общение со старшими, умение задавать вопросы.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2111</Words>
  <Application>Microsoft Office PowerPoint</Application>
  <PresentationFormat>Экран (4:3)</PresentationFormat>
  <Paragraphs>210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Аптека</vt:lpstr>
      <vt:lpstr>Консультация</vt:lpstr>
      <vt:lpstr>Слайд 2</vt:lpstr>
      <vt:lpstr>ОСНОВНЫЕ СОДЕРЖАТЕЛЬНЫЕ ЛИНИИ</vt:lpstr>
      <vt:lpstr>ЗАДАНИЯ ПЕРВОГО БЛОКА  "Формирование потребности в дополнительной информации"</vt:lpstr>
      <vt:lpstr>Слайд 5</vt:lpstr>
      <vt:lpstr>ЗАДАНИЯ ВТОРОГО БЛОКА  "Работа с источниками информации" </vt:lpstr>
      <vt:lpstr>Использование медиа ресурсов имеет ряд преимуществ:</vt:lpstr>
      <vt:lpstr>Слайд 8</vt:lpstr>
      <vt:lpstr>Слайд 9</vt:lpstr>
      <vt:lpstr>Слайд 10</vt:lpstr>
      <vt:lpstr>Слайд 11</vt:lpstr>
      <vt:lpstr>Слайд 12</vt:lpstr>
      <vt:lpstr>Слайд 13</vt:lpstr>
      <vt:lpstr>Третий блок  "Упорядочивание информации"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Борисовна</dc:creator>
  <cp:lastModifiedBy>Людмила Борисовна</cp:lastModifiedBy>
  <cp:revision>24</cp:revision>
  <dcterms:created xsi:type="dcterms:W3CDTF">2011-02-10T07:43:25Z</dcterms:created>
  <dcterms:modified xsi:type="dcterms:W3CDTF">2013-03-19T07:27:38Z</dcterms:modified>
</cp:coreProperties>
</file>