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68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61" autoAdjust="0"/>
  </p:normalViewPr>
  <p:slideViewPr>
    <p:cSldViewPr>
      <p:cViewPr varScale="1">
        <p:scale>
          <a:sx n="80" d="100"/>
          <a:sy n="80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90380-BAFE-4FA7-8C15-FB1AF4787154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CFDD2-9302-4C30-91FE-1733FDF0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668-B147-48F2-924C-CF7173B8C533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1F57-B68E-4928-95F2-AC88DEE0CCD8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2B53-9FC5-4B58-A4EB-0ACC3BD84EFD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5D8F-7CF8-43BE-A25B-0DAD3CC08808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5450-E69F-4991-BD1E-5CD5B112240B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9C41-C804-46B5-B2EE-6B2689DD6C99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6088-370D-43B6-BFF0-07F9343FE93A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8904-7DC0-49B2-9DF0-50A0596C5E9D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62C4-2E24-4540-94A0-064755301C05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1474-7177-442F-BD71-CC8071FBE4DA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9A31-0512-4333-A1F2-C39B33C9F173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8C6B-6A03-4630-BB7A-7BFE8DF9937E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C9B4-589A-479A-BC04-5F32845BA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Древняя Русь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 Борьба Северо-Западной Руси против экспансии с Запада. Александр Невский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Основные </a:t>
            </a:r>
            <a:r>
              <a:rPr lang="ru-RU" u="sng" dirty="0"/>
              <a:t>даты и события:</a:t>
            </a:r>
            <a:r>
              <a:rPr lang="ru-RU" dirty="0"/>
              <a:t> </a:t>
            </a:r>
          </a:p>
          <a:p>
            <a:r>
              <a:rPr lang="ru-RU" dirty="0"/>
              <a:t>конец </a:t>
            </a:r>
            <a:r>
              <a:rPr lang="en-US" dirty="0"/>
              <a:t>XII</a:t>
            </a:r>
            <a:r>
              <a:rPr lang="ru-RU" dirty="0"/>
              <a:t> в. — начало экспансии крестоносцев в Прибалтике; </a:t>
            </a:r>
          </a:p>
          <a:p>
            <a:r>
              <a:rPr lang="ru-RU" dirty="0"/>
              <a:t>15 июля 1240 г. — Невская бит­ва; </a:t>
            </a:r>
          </a:p>
          <a:p>
            <a:r>
              <a:rPr lang="ru-RU" dirty="0"/>
              <a:t>5 апреля 1242 г. — Ледовое побоище.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075" name="Picture 3" descr="C:\Users\Пользователь\Desktop\загруженно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410445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МОНГОЛО-ТАТАРСКОЕ ИГО НА РУСИ</a:t>
            </a:r>
            <a:r>
              <a:rPr lang="ru-RU" sz="2200" dirty="0" smtClean="0"/>
              <a:t>(основные точки зрения на взаимоотношения Руси и Орды в </a:t>
            </a:r>
            <a:r>
              <a:rPr lang="en-US" sz="2200" dirty="0" smtClean="0"/>
              <a:t>XIII</a:t>
            </a:r>
            <a:r>
              <a:rPr lang="ru-RU" sz="2200" dirty="0" smtClean="0"/>
              <a:t>—</a:t>
            </a:r>
            <a:r>
              <a:rPr lang="en-US" sz="2200" dirty="0" smtClean="0"/>
              <a:t>XV</a:t>
            </a:r>
            <a:r>
              <a:rPr lang="ru-RU" sz="2200" dirty="0" smtClean="0"/>
              <a:t> вв.)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6886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Иго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система отношений завоевателей (монголов) и побежденных (русских), которая проявлялась в:</a:t>
            </a:r>
          </a:p>
          <a:p>
            <a:pPr lvl="0"/>
            <a:r>
              <a:rPr lang="ru-RU" i="1" dirty="0"/>
              <a:t>Политической зависимости </a:t>
            </a:r>
            <a:r>
              <a:rPr lang="ru-RU" dirty="0"/>
              <a:t>русских князей от ханов Золотой Орды, выдававших ярлыки (грамоты) на право княжения в русских землях;</a:t>
            </a:r>
          </a:p>
          <a:p>
            <a:pPr lvl="0"/>
            <a:r>
              <a:rPr lang="ru-RU" i="1" dirty="0"/>
              <a:t>Даннической зависимости </a:t>
            </a:r>
            <a:r>
              <a:rPr lang="ru-RU" dirty="0"/>
              <a:t>Руси от Орды. Русь платила дань Золотой Орде (продовольствием, ремесленными изделиями, деньгами, невольниками);</a:t>
            </a:r>
          </a:p>
          <a:p>
            <a:r>
              <a:rPr lang="ru-RU" i="1" smtClean="0"/>
              <a:t>Военной </a:t>
            </a:r>
            <a:r>
              <a:rPr lang="ru-RU" i="1" dirty="0"/>
              <a:t>зависимости </a:t>
            </a:r>
            <a:r>
              <a:rPr lang="ru-RU" dirty="0"/>
              <a:t>— поставкой русских воинов в монгольские войска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u="sng" dirty="0" smtClean="0"/>
              <a:t>Основные даты и события:</a:t>
            </a:r>
            <a:r>
              <a:rPr lang="ru-RU" b="1" dirty="0" smtClean="0"/>
              <a:t> </a:t>
            </a:r>
          </a:p>
          <a:p>
            <a:r>
              <a:rPr lang="ru-RU" dirty="0"/>
              <a:t>1</a:t>
            </a:r>
            <a:r>
              <a:rPr lang="ru-RU" dirty="0" smtClean="0"/>
              <a:t>237—1240 гг. — походы Батыя на Русь;</a:t>
            </a:r>
          </a:p>
          <a:p>
            <a:r>
              <a:rPr lang="ru-RU" dirty="0" smtClean="0"/>
              <a:t> 1380 г. — Куликовская битва; </a:t>
            </a:r>
          </a:p>
          <a:p>
            <a:r>
              <a:rPr lang="ru-RU" dirty="0" smtClean="0"/>
              <a:t>1480 г. — стояние на реке Угре, ликвидация ордынского господства на Руси.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4099" name="Picture 3" descr="C:\Users\Пользователь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3960439" cy="4982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Киевская Русь (</a:t>
            </a:r>
            <a:r>
              <a:rPr lang="en-US" dirty="0" smtClean="0"/>
              <a:t>I</a:t>
            </a:r>
            <a:r>
              <a:rPr lang="ru-RU" dirty="0" smtClean="0"/>
              <a:t>Х –Х</a:t>
            </a:r>
            <a:r>
              <a:rPr lang="en-US" dirty="0" smtClean="0"/>
              <a:t>II</a:t>
            </a:r>
            <a:r>
              <a:rPr lang="ru-RU" dirty="0" smtClean="0"/>
              <a:t>вв.).</a:t>
            </a:r>
          </a:p>
          <a:p>
            <a:r>
              <a:rPr lang="ru-RU" dirty="0" smtClean="0"/>
              <a:t>Период феодальной раздробленности и борьба с внешней опасностью(</a:t>
            </a:r>
            <a:r>
              <a:rPr lang="ru-RU" dirty="0" err="1" smtClean="0"/>
              <a:t>перв</a:t>
            </a:r>
            <a:r>
              <a:rPr lang="ru-RU" dirty="0" smtClean="0"/>
              <a:t>. пол. Х</a:t>
            </a:r>
            <a:r>
              <a:rPr lang="en-US" dirty="0" smtClean="0"/>
              <a:t>II</a:t>
            </a:r>
            <a:r>
              <a:rPr lang="ru-RU" dirty="0" smtClean="0"/>
              <a:t> – Х</a:t>
            </a:r>
            <a:r>
              <a:rPr lang="en-US" dirty="0" smtClean="0"/>
              <a:t>III</a:t>
            </a:r>
            <a:r>
              <a:rPr lang="ru-RU" dirty="0" smtClean="0"/>
              <a:t>вв.)</a:t>
            </a:r>
          </a:p>
          <a:p>
            <a:r>
              <a:rPr lang="ru-RU" dirty="0" smtClean="0"/>
              <a:t>Формирование и возвышение Московского государства(Х</a:t>
            </a:r>
            <a:r>
              <a:rPr lang="en-US" dirty="0" smtClean="0"/>
              <a:t>III</a:t>
            </a:r>
            <a:r>
              <a:rPr lang="ru-RU" dirty="0" smtClean="0"/>
              <a:t> –Х</a:t>
            </a:r>
            <a:r>
              <a:rPr lang="en-US" dirty="0" smtClean="0"/>
              <a:t>V</a:t>
            </a:r>
            <a:r>
              <a:rPr lang="ru-RU" dirty="0" smtClean="0"/>
              <a:t>вв.)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 Руси к России. Начало государственности на Руси.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Племенные союзы восточных славян к VIII в. </a:t>
            </a:r>
            <a:r>
              <a:rPr lang="ru-RU" sz="2400" i="1" dirty="0" smtClean="0"/>
              <a:t>согласно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/>
              <a:t> «Повести временных лет»  </a:t>
            </a:r>
            <a:r>
              <a:rPr lang="ru-RU" sz="2400" dirty="0" smtClean="0"/>
              <a:t>монаха </a:t>
            </a:r>
            <a:r>
              <a:rPr lang="ru-RU" sz="2400" i="1" dirty="0" smtClean="0"/>
              <a:t>Нестора (начало XII в.).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— </a:t>
            </a:r>
            <a:r>
              <a:rPr lang="ru-RU" i="1" dirty="0" smtClean="0"/>
              <a:t>поляне, </a:t>
            </a:r>
            <a:r>
              <a:rPr lang="ru-RU" dirty="0" smtClean="0"/>
              <a:t>поселившиеся в Среднем </a:t>
            </a:r>
            <a:r>
              <a:rPr lang="ru-RU" dirty="0" err="1" smtClean="0"/>
              <a:t>Поднепровье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древляне, </a:t>
            </a:r>
            <a:r>
              <a:rPr lang="ru-RU" dirty="0" smtClean="0"/>
              <a:t>жившие от них к северо-западу в дремучих лесах;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северяне, </a:t>
            </a:r>
            <a:r>
              <a:rPr lang="ru-RU" dirty="0" smtClean="0"/>
              <a:t>обитавшие к востоку и северо-востоку от полян по рекам Десна, </a:t>
            </a:r>
            <a:r>
              <a:rPr lang="ru-RU" dirty="0" err="1" smtClean="0"/>
              <a:t>Сула</a:t>
            </a:r>
            <a:r>
              <a:rPr lang="ru-RU" dirty="0" smtClean="0"/>
              <a:t> и Северский Донец;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дреговичи </a:t>
            </a:r>
            <a:r>
              <a:rPr lang="ru-RU" dirty="0" smtClean="0"/>
              <a:t>— между Припятью и Западной Двиной;</a:t>
            </a:r>
          </a:p>
          <a:p>
            <a:r>
              <a:rPr lang="ru-RU" dirty="0" smtClean="0"/>
              <a:t>— </a:t>
            </a:r>
            <a:r>
              <a:rPr lang="ru-RU" i="1" dirty="0" err="1" smtClean="0"/>
              <a:t>полочане</a:t>
            </a:r>
            <a:r>
              <a:rPr lang="ru-RU" i="1" dirty="0" smtClean="0"/>
              <a:t> — </a:t>
            </a:r>
            <a:r>
              <a:rPr lang="ru-RU" dirty="0" smtClean="0"/>
              <a:t>в бассейне р. Полоты (приток Западной Двины);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кривичи </a:t>
            </a:r>
            <a:r>
              <a:rPr lang="ru-RU" dirty="0" smtClean="0"/>
              <a:t>— в верховьях Волги и Днепра;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радимичи </a:t>
            </a:r>
            <a:r>
              <a:rPr lang="ru-RU" dirty="0" smtClean="0"/>
              <a:t>и </a:t>
            </a:r>
            <a:r>
              <a:rPr lang="ru-RU" i="1" dirty="0" smtClean="0"/>
              <a:t>вятичи </a:t>
            </a:r>
            <a:r>
              <a:rPr lang="ru-RU" dirty="0" smtClean="0"/>
              <a:t>на р. </a:t>
            </a:r>
            <a:r>
              <a:rPr lang="ru-RU" dirty="0" err="1" smtClean="0"/>
              <a:t>Соже</a:t>
            </a:r>
            <a:r>
              <a:rPr lang="ru-RU" dirty="0" smtClean="0"/>
              <a:t> (приток Днепра), и </a:t>
            </a:r>
            <a:r>
              <a:rPr lang="ru-RU" dirty="0" err="1" smtClean="0"/>
              <a:t>Вятко</a:t>
            </a:r>
            <a:r>
              <a:rPr lang="ru-RU" dirty="0" smtClean="0"/>
              <a:t> — на р. Оке;</a:t>
            </a:r>
          </a:p>
          <a:p>
            <a:r>
              <a:rPr lang="ru-RU" dirty="0" smtClean="0"/>
              <a:t>— </a:t>
            </a:r>
            <a:r>
              <a:rPr lang="ru-RU" i="1" dirty="0" err="1" smtClean="0"/>
              <a:t>ильменские</a:t>
            </a:r>
            <a:r>
              <a:rPr lang="ru-RU" i="1" dirty="0" smtClean="0"/>
              <a:t> </a:t>
            </a:r>
            <a:r>
              <a:rPr lang="ru-RU" i="1" dirty="0" err="1" smtClean="0"/>
              <a:t>словене</a:t>
            </a:r>
            <a:r>
              <a:rPr lang="ru-RU" i="1" dirty="0" smtClean="0"/>
              <a:t> </a:t>
            </a:r>
            <a:r>
              <a:rPr lang="ru-RU" dirty="0" smtClean="0"/>
              <a:t>обитали на севере в бассейне оз. Ильмень и р. Волхов;</a:t>
            </a:r>
          </a:p>
          <a:p>
            <a:r>
              <a:rPr lang="ru-RU" dirty="0" smtClean="0"/>
              <a:t>— </a:t>
            </a:r>
            <a:r>
              <a:rPr lang="ru-RU" i="1" dirty="0" err="1" smtClean="0"/>
              <a:t>бужане</a:t>
            </a:r>
            <a:r>
              <a:rPr lang="ru-RU" i="1" dirty="0" smtClean="0"/>
              <a:t>, </a:t>
            </a:r>
            <a:r>
              <a:rPr lang="ru-RU" dirty="0" smtClean="0"/>
              <a:t>или </a:t>
            </a:r>
            <a:r>
              <a:rPr lang="ru-RU" i="1" dirty="0" smtClean="0"/>
              <a:t>дулебы </a:t>
            </a:r>
            <a:r>
              <a:rPr lang="ru-RU" dirty="0" smtClean="0"/>
              <a:t>(с X в. они назывались </a:t>
            </a:r>
            <a:r>
              <a:rPr lang="ru-RU" i="1" dirty="0" smtClean="0"/>
              <a:t>волынянами) </a:t>
            </a:r>
            <a:r>
              <a:rPr lang="ru-RU" dirty="0" smtClean="0"/>
              <a:t>— в верховьях р. Буг;</a:t>
            </a:r>
          </a:p>
          <a:p>
            <a:r>
              <a:rPr lang="ru-RU" i="1" dirty="0" smtClean="0"/>
              <a:t>уличи </a:t>
            </a:r>
            <a:r>
              <a:rPr lang="ru-RU" dirty="0" smtClean="0"/>
              <a:t>— между р. Южный Буг и Днестр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тиверцы </a:t>
            </a:r>
            <a:r>
              <a:rPr lang="ru-RU" dirty="0" smtClean="0"/>
              <a:t>— между Днестром и р. Прут.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Формирование Древнерусского государства в </a:t>
            </a:r>
            <a:r>
              <a:rPr lang="en-US" b="1" dirty="0" smtClean="0"/>
              <a:t>IX</a:t>
            </a:r>
            <a:r>
              <a:rPr lang="ru-RU" b="1" dirty="0" smtClean="0"/>
              <a:t>—</a:t>
            </a:r>
            <a:r>
              <a:rPr lang="en-US" b="1" dirty="0" smtClean="0"/>
              <a:t>X</a:t>
            </a:r>
            <a:r>
              <a:rPr lang="ru-RU" b="1" dirty="0" smtClean="0"/>
              <a:t> веках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862  </a:t>
            </a:r>
            <a:r>
              <a:rPr lang="ru-RU" dirty="0"/>
              <a:t>			- призвание </a:t>
            </a:r>
            <a:r>
              <a:rPr lang="ru-RU" dirty="0" err="1"/>
              <a:t>Рюрика</a:t>
            </a:r>
            <a:r>
              <a:rPr lang="ru-RU" dirty="0"/>
              <a:t>, </a:t>
            </a:r>
          </a:p>
          <a:p>
            <a:r>
              <a:rPr lang="ru-RU" dirty="0"/>
              <a:t>862-879  		- годы правления </a:t>
            </a:r>
            <a:r>
              <a:rPr lang="ru-RU" dirty="0" err="1"/>
              <a:t>Рюрика</a:t>
            </a:r>
            <a:r>
              <a:rPr lang="ru-RU" dirty="0"/>
              <a:t>, </a:t>
            </a:r>
          </a:p>
          <a:p>
            <a:r>
              <a:rPr lang="ru-RU" dirty="0"/>
              <a:t>879-912  		- годы правления Олега, </a:t>
            </a:r>
          </a:p>
          <a:p>
            <a:r>
              <a:rPr lang="ru-RU" dirty="0"/>
              <a:t>882			- покорение Новгородом Ки­ева, образование Древнерусского </a:t>
            </a:r>
            <a:r>
              <a:rPr lang="ru-RU" dirty="0" smtClean="0"/>
              <a:t>государства</a:t>
            </a:r>
            <a:endParaRPr lang="ru-RU" dirty="0"/>
          </a:p>
          <a:p>
            <a:r>
              <a:rPr lang="ru-RU" dirty="0"/>
              <a:t>907, 911  		- походы Олега на Византию, русско-византийский договор</a:t>
            </a:r>
          </a:p>
          <a:p>
            <a:r>
              <a:rPr lang="ru-RU" dirty="0"/>
              <a:t>912-945  		- годы правления Игоря, </a:t>
            </a:r>
          </a:p>
          <a:p>
            <a:r>
              <a:rPr lang="ru-RU" dirty="0"/>
              <a:t>941, 944  		- походы Игоря на Византию, </a:t>
            </a:r>
          </a:p>
          <a:p>
            <a:r>
              <a:rPr lang="ru-RU" dirty="0"/>
              <a:t>945 			- убийство Игоря древлянами, </a:t>
            </a:r>
          </a:p>
          <a:p>
            <a:r>
              <a:rPr lang="ru-RU" dirty="0"/>
              <a:t>945-972  		- годы правления Святослава, </a:t>
            </a:r>
          </a:p>
          <a:p>
            <a:r>
              <a:rPr lang="ru-RU" dirty="0"/>
              <a:t>945-964  		- годы регентства Ольги, </a:t>
            </a:r>
          </a:p>
          <a:p>
            <a:r>
              <a:rPr lang="ru-RU" dirty="0"/>
              <a:t>965 			- покорение Хазарского каганата, </a:t>
            </a:r>
          </a:p>
          <a:p>
            <a:r>
              <a:rPr lang="ru-RU" dirty="0"/>
              <a:t>968  			- победа над Волж­ской </a:t>
            </a:r>
            <a:r>
              <a:rPr lang="ru-RU" dirty="0" err="1"/>
              <a:t>Булгарией</a:t>
            </a:r>
            <a:r>
              <a:rPr lang="ru-RU" dirty="0"/>
              <a:t>,</a:t>
            </a:r>
          </a:p>
          <a:p>
            <a:r>
              <a:rPr lang="ru-RU" dirty="0"/>
              <a:t>972 – 980  		- годы правления Ярополка, </a:t>
            </a:r>
          </a:p>
          <a:p>
            <a:r>
              <a:rPr lang="ru-RU" dirty="0"/>
              <a:t>980-1015  		- годы правления Владимира Святого, </a:t>
            </a:r>
          </a:p>
          <a:p>
            <a:r>
              <a:rPr lang="ru-RU" dirty="0"/>
              <a:t>988 			- принятие </a:t>
            </a:r>
            <a:r>
              <a:rPr lang="ru-RU" dirty="0" smtClean="0"/>
              <a:t>христианства</a:t>
            </a: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Теории возникновения государства у восточных славян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330824" cy="54726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  <a:p>
            <a:pPr lvl="0" algn="just"/>
            <a:r>
              <a:rPr lang="ru-RU" sz="6200" b="1" dirty="0"/>
              <a:t>Славянская (</a:t>
            </a:r>
            <a:r>
              <a:rPr lang="ru-RU" sz="6200" b="1" dirty="0" err="1"/>
              <a:t>антинорманнская</a:t>
            </a:r>
            <a:r>
              <a:rPr lang="ru-RU" sz="6200" b="1" dirty="0"/>
              <a:t>). </a:t>
            </a:r>
            <a:r>
              <a:rPr lang="ru-RU" sz="6200" dirty="0"/>
              <a:t> Отрицается роль варя­гов в образовании древнерусского госу­дарства и призвание их на княжение (М.В. Ломоносов).</a:t>
            </a:r>
          </a:p>
          <a:p>
            <a:pPr lvl="0" algn="just"/>
            <a:r>
              <a:rPr lang="ru-RU" sz="6200" b="1" dirty="0"/>
              <a:t>Норманнская.</a:t>
            </a:r>
            <a:r>
              <a:rPr lang="ru-RU" sz="6200" dirty="0"/>
              <a:t> Древнерусское </a:t>
            </a:r>
            <a:r>
              <a:rPr lang="ru-RU" sz="6200" dirty="0" smtClean="0"/>
              <a:t>государство </a:t>
            </a:r>
            <a:r>
              <a:rPr lang="ru-RU" sz="6200" dirty="0"/>
              <a:t>создано </a:t>
            </a:r>
            <a:r>
              <a:rPr lang="ru-RU" sz="6200" dirty="0" smtClean="0"/>
              <a:t>норманнами </a:t>
            </a:r>
            <a:r>
              <a:rPr lang="ru-RU" sz="6200" dirty="0"/>
              <a:t>(варягами) с добровольного согла­сия славян (Г. Байер, А. </a:t>
            </a:r>
            <a:r>
              <a:rPr lang="ru-RU" sz="6200" dirty="0" err="1"/>
              <a:t>Шлецер</a:t>
            </a:r>
            <a:r>
              <a:rPr lang="ru-RU" sz="6200" dirty="0"/>
              <a:t>, Г. Миллер).</a:t>
            </a:r>
          </a:p>
          <a:p>
            <a:pPr lvl="0" algn="just"/>
            <a:r>
              <a:rPr lang="ru-RU" sz="6200" b="1" dirty="0"/>
              <a:t>Центристская (современная).</a:t>
            </a:r>
            <a:r>
              <a:rPr lang="ru-RU" sz="6200" dirty="0"/>
              <a:t> Древнерусское </a:t>
            </a:r>
            <a:r>
              <a:rPr lang="ru-RU" sz="6200" dirty="0" smtClean="0"/>
              <a:t>государство </a:t>
            </a:r>
            <a:r>
              <a:rPr lang="ru-RU" sz="6200" dirty="0"/>
              <a:t>возникло как результат </a:t>
            </a:r>
            <a:r>
              <a:rPr lang="ru-RU" sz="6200" dirty="0" smtClean="0"/>
              <a:t>внутреннего общественного </a:t>
            </a:r>
            <a:r>
              <a:rPr lang="ru-RU" sz="6200" dirty="0"/>
              <a:t>развития </a:t>
            </a:r>
            <a:r>
              <a:rPr lang="ru-RU" sz="6200" dirty="0" smtClean="0"/>
              <a:t>славян</a:t>
            </a:r>
            <a:r>
              <a:rPr lang="ru-RU" sz="6200" dirty="0"/>
              <a:t>, но и при </a:t>
            </a:r>
            <a:r>
              <a:rPr lang="ru-RU" sz="6200" dirty="0" smtClean="0"/>
              <a:t>участии </a:t>
            </a:r>
            <a:r>
              <a:rPr lang="ru-RU" sz="6200" dirty="0"/>
              <a:t>варягов (большинство современных историков). Варяги, скорее всего, сыграли роль ускорителя процесса образования Древнерусского государства. Они были приглашены в Новгород местными </a:t>
            </a:r>
            <a:r>
              <a:rPr lang="ru-RU" sz="6200" dirty="0" smtClean="0"/>
              <a:t>жителями </a:t>
            </a:r>
            <a:r>
              <a:rPr lang="ru-RU" sz="6200" dirty="0"/>
              <a:t>в качестве наемной дружины, а затем захватили власть и использовали ее для распространения своего влияния. </a:t>
            </a:r>
            <a:r>
              <a:rPr lang="ru-RU" sz="6200" dirty="0" smtClean="0"/>
              <a:t>Причины </a:t>
            </a:r>
            <a:r>
              <a:rPr lang="ru-RU" sz="6200" dirty="0"/>
              <a:t>же образования Древнерусского государства связаны не с личностью того или иного человека, а с объективными </a:t>
            </a:r>
            <a:r>
              <a:rPr lang="ru-RU" sz="6200" dirty="0" smtClean="0"/>
              <a:t>процессами</a:t>
            </a:r>
            <a:r>
              <a:rPr lang="ru-RU" sz="6200" dirty="0"/>
              <a:t>, проходившими в экономической и политической эволюции восточных славян.</a:t>
            </a:r>
          </a:p>
          <a:p>
            <a:pPr algn="just"/>
            <a:endParaRPr lang="ru-RU" sz="6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6" name="Picture 2" descr="C:\Users\Пользователь\Pictures\загруженно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24744"/>
            <a:ext cx="3528392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Русь в конце </a:t>
            </a:r>
            <a:r>
              <a:rPr lang="en-US" sz="2800" b="1" dirty="0" smtClean="0"/>
              <a:t>X</a:t>
            </a:r>
            <a:r>
              <a:rPr lang="ru-RU" sz="2800" b="1" dirty="0" smtClean="0"/>
              <a:t> — первой половине </a:t>
            </a:r>
            <a:r>
              <a:rPr lang="en-US" sz="2800" b="1" dirty="0" smtClean="0"/>
              <a:t>XII</a:t>
            </a:r>
            <a:r>
              <a:rPr lang="ru-RU" sz="2800" b="1" dirty="0" smtClean="0"/>
              <a:t> века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4248472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1015 – 1019 		- годы правления Святополка </a:t>
            </a:r>
            <a:r>
              <a:rPr lang="en-US" dirty="0"/>
              <a:t>I</a:t>
            </a:r>
            <a:r>
              <a:rPr lang="ru-RU" dirty="0"/>
              <a:t> Окаянного, </a:t>
            </a:r>
          </a:p>
          <a:p>
            <a:r>
              <a:rPr lang="ru-RU" dirty="0"/>
              <a:t>1019-1054 		- годы правления Ярослава Мудрого, </a:t>
            </a:r>
          </a:p>
          <a:p>
            <a:r>
              <a:rPr lang="ru-RU" dirty="0"/>
              <a:t>1054  </a:t>
            </a:r>
            <a:r>
              <a:rPr lang="ru-RU" dirty="0" smtClean="0"/>
              <a:t>- </a:t>
            </a:r>
            <a:r>
              <a:rPr lang="ru-RU" dirty="0"/>
              <a:t>разделение единой христианской церкви на православную и </a:t>
            </a:r>
          </a:p>
          <a:p>
            <a:r>
              <a:rPr lang="ru-RU" dirty="0"/>
              <a:t>католическую, </a:t>
            </a:r>
          </a:p>
          <a:p>
            <a:r>
              <a:rPr lang="ru-RU" dirty="0"/>
              <a:t>1097 </a:t>
            </a:r>
            <a:r>
              <a:rPr lang="ru-RU" dirty="0" smtClean="0"/>
              <a:t>-съезд </a:t>
            </a:r>
            <a:r>
              <a:rPr lang="ru-RU" dirty="0"/>
              <a:t>в </a:t>
            </a:r>
            <a:r>
              <a:rPr lang="ru-RU" dirty="0" err="1"/>
              <a:t>Любече</a:t>
            </a:r>
            <a:r>
              <a:rPr lang="ru-RU" dirty="0"/>
              <a:t>, </a:t>
            </a:r>
          </a:p>
          <a:p>
            <a:r>
              <a:rPr lang="ru-RU" dirty="0"/>
              <a:t>1113 – 1125 	 	- годы правления Владимира Мономаха</a:t>
            </a:r>
          </a:p>
          <a:p>
            <a:r>
              <a:rPr lang="ru-RU" dirty="0"/>
              <a:t>30-е гг. </a:t>
            </a:r>
            <a:r>
              <a:rPr lang="en-US" dirty="0"/>
              <a:t>XII</a:t>
            </a:r>
            <a:r>
              <a:rPr lang="ru-RU" dirty="0"/>
              <a:t> в. 	- распад Древнерусского государства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7984" y="764704"/>
            <a:ext cx="4320480" cy="57606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7" name="Picture 3" descr="C:\Users\Пользователь\Desktop\s2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764704"/>
            <a:ext cx="426985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Политическая раздробленность Руси (Новгород Великий, Владимиро-Суздальское княжество, Галицко-Волынское княжество)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Под политической раздробленностью Руси понимают период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вв., когда на территории Древне­русского государства существовало до трех десятков княжеств и земель со своим порядком управления и хозяйственным укладом. </a:t>
            </a:r>
          </a:p>
          <a:p>
            <a:pPr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даты и события: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1097 г. 		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Любечский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съезд князей;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1113—1125 гг. 	— княжение Владимира Мономаха;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1125— 1132 гг. 	— княжение Мстислава Великого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политической раздробленности Руси: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внутриполитические — постоянные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междоусобные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войны князей (они, в свою очередь, были вызваны увеличением к середине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представителей династии Рюриковичей),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процесс «оседания» дружины на земле,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превращения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дружинников в вотчинников,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стремившихся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самостоятельности;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экономические — господство натурального хозяйства и соответственно почти полное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экономических связей между отдельными территориями государства, появление новых центров ремесла и торговли — столиц удельных княжеств — на фоне падения экономической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Киева, который подвергался постоянному разграблению во время междоусобных войн;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внешнеполитические — исчезновение в 1120-е гг. фактора внешней опасности (набегов половцев), который сдерживал процесс распада единого государства.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политической раздробленности: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положительные — в условиях конкуренции ускорилось экономическое и культурное </a:t>
            </a:r>
            <a:r>
              <a:rPr lang="ru-RU" dirty="0" smtClean="0"/>
              <a:t>развитие </a:t>
            </a:r>
            <a:r>
              <a:rPr lang="ru-RU" dirty="0"/>
              <a:t>княжеств;</a:t>
            </a:r>
          </a:p>
          <a:p>
            <a:pPr>
              <a:buNone/>
            </a:pPr>
            <a:r>
              <a:rPr lang="ru-RU" dirty="0"/>
              <a:t>•отрицательные — резко снизилась </a:t>
            </a:r>
            <a:r>
              <a:rPr lang="ru-RU" dirty="0" smtClean="0"/>
              <a:t>обороноспособность </a:t>
            </a:r>
            <a:r>
              <a:rPr lang="ru-RU" dirty="0"/>
              <a:t>русских княжеств, что </a:t>
            </a:r>
            <a:r>
              <a:rPr lang="ru-RU" dirty="0" smtClean="0"/>
              <a:t>проявилось </a:t>
            </a:r>
            <a:r>
              <a:rPr lang="ru-RU" dirty="0"/>
              <a:t>во время монгольского нашествия.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Нашествие Батыя на Русь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u="sng" dirty="0"/>
              <a:t>Основные даты и события:</a:t>
            </a:r>
            <a:r>
              <a:rPr lang="ru-RU" dirty="0"/>
              <a:t> </a:t>
            </a:r>
          </a:p>
          <a:p>
            <a:r>
              <a:rPr lang="ru-RU" dirty="0"/>
              <a:t>1206 г. — образование Монгольской державы, провозглашение </a:t>
            </a:r>
            <a:r>
              <a:rPr lang="ru-RU" dirty="0" err="1"/>
              <a:t>Темучина</a:t>
            </a:r>
            <a:r>
              <a:rPr lang="ru-RU" dirty="0"/>
              <a:t> Чингисханом; </a:t>
            </a:r>
          </a:p>
          <a:p>
            <a:r>
              <a:rPr lang="ru-RU" dirty="0"/>
              <a:t>1223 г. — битва на реке Калке; </a:t>
            </a:r>
          </a:p>
          <a:p>
            <a:r>
              <a:rPr lang="ru-RU" dirty="0"/>
              <a:t>1237 г. — начало похода Батыя на Севе­ро-Восточную Русь; </a:t>
            </a:r>
          </a:p>
          <a:p>
            <a:r>
              <a:rPr lang="ru-RU" dirty="0"/>
              <a:t>1238 г. — битва на реке Сити; </a:t>
            </a:r>
          </a:p>
          <a:p>
            <a:r>
              <a:rPr lang="ru-RU" dirty="0"/>
              <a:t>1239— 1240 гг. — поход Батыя на Юго-Западную Русь.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C9B4-589A-479A-BC04-5F32845BA392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9300" y="2060848"/>
            <a:ext cx="31351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675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Древняя Русь</vt:lpstr>
      <vt:lpstr>От Руси к России. Начало государственности на Руси.</vt:lpstr>
      <vt:lpstr> Племенные союзы восточных славян к VIII в. согласно   «Повести временных лет»  монаха Нестора (начало XII в.). </vt:lpstr>
      <vt:lpstr>Формирование Древнерусского государства в IX—X веках</vt:lpstr>
      <vt:lpstr>Теории возникновения государства у восточных славян</vt:lpstr>
      <vt:lpstr>Русь в конце X — первой половине XII века </vt:lpstr>
      <vt:lpstr>Политическая раздробленность Руси (Новгород Великий, Владимиро-Суздальское княжество, Галицко-Волынское княжество) </vt:lpstr>
      <vt:lpstr>Последствия политической раздробленности: </vt:lpstr>
      <vt:lpstr>Нашествие Батыя на Русь</vt:lpstr>
      <vt:lpstr>  Борьба Северо-Западной Руси против экспансии с Запада. Александр Невский  </vt:lpstr>
      <vt:lpstr>МОНГОЛО-ТАТАРСКОЕ ИГО НА РУСИ(основные точки зрения на взаимоотношения Руси и Орды в XIII—XV вв.)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Руси к России. Начало государственности на Руси.</dc:title>
  <dc:creator>Пользователь</dc:creator>
  <cp:lastModifiedBy>Пользователь</cp:lastModifiedBy>
  <cp:revision>46</cp:revision>
  <dcterms:created xsi:type="dcterms:W3CDTF">2012-02-07T11:56:45Z</dcterms:created>
  <dcterms:modified xsi:type="dcterms:W3CDTF">2014-04-11T09:54:38Z</dcterms:modified>
</cp:coreProperties>
</file>