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E7AC-B034-4630-AE00-FF154F66C28C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442C-5C51-41E3-B98A-25AE25DA1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2863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b="1" dirty="0"/>
              <a:t>«Трудовое право».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9144000" cy="157161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Приготовила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Репина Елена Геннадьевна</a:t>
            </a:r>
            <a:r>
              <a:rPr lang="ru-RU" sz="2000" smtClean="0">
                <a:solidFill>
                  <a:schemeClr val="tx1"/>
                </a:solidFill>
              </a:rPr>
              <a:t>.</a:t>
            </a:r>
            <a:r>
              <a:rPr lang="ru-RU" sz="2000" b="1"/>
              <a:t> </a:t>
            </a:r>
            <a:endParaRPr lang="ru-RU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Цель :</a:t>
            </a:r>
            <a:r>
              <a:rPr lang="ru-RU" dirty="0"/>
              <a:t> способствовать созданию представлений </a:t>
            </a:r>
            <a:r>
              <a:rPr lang="ru-RU" dirty="0" smtClean="0"/>
              <a:t>обучающихся </a:t>
            </a:r>
            <a:r>
              <a:rPr lang="ru-RU" dirty="0"/>
              <a:t>труде, о трудовых правах несовершеннолетних и роли профсоюзов в регулировании трудовых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Задачи:</a:t>
            </a:r>
          </a:p>
          <a:p>
            <a:pPr lvl="0"/>
            <a:r>
              <a:rPr lang="ru-RU" dirty="0" smtClean="0"/>
              <a:t>определить </a:t>
            </a:r>
            <a:r>
              <a:rPr lang="ru-RU" dirty="0"/>
              <a:t>качественные характеристики труда с применением норм российского права;</a:t>
            </a:r>
          </a:p>
          <a:p>
            <a:pPr lvl="0"/>
            <a:r>
              <a:rPr lang="ru-RU" dirty="0"/>
              <a:t>определить основные права несовершеннолетних работников, льготы, гарантии;</a:t>
            </a:r>
          </a:p>
          <a:p>
            <a:pPr lvl="0"/>
            <a:r>
              <a:rPr lang="ru-RU" dirty="0"/>
              <a:t>формировать у учащихся понимание трудовых прав, восприятие ими трудовой деятельности как права, потребности, обязанности;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Ожидаемый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1. Провести </a:t>
            </a:r>
            <a:r>
              <a:rPr lang="ru-RU" sz="2400" dirty="0"/>
              <a:t>мероприятие в школах района, охватить не менее 100 человек</a:t>
            </a:r>
            <a:r>
              <a:rPr lang="ru-RU" sz="2400" dirty="0" smtClean="0"/>
              <a:t>. </a:t>
            </a:r>
          </a:p>
          <a:p>
            <a:pPr marL="457200" indent="-457200">
              <a:buFont typeface="Arial" pitchFamily="34" charset="0"/>
              <a:buAutoNum type="arabicPeriod" startAt="2"/>
            </a:pPr>
            <a:r>
              <a:rPr lang="ru-RU" sz="2400" dirty="0" smtClean="0"/>
              <a:t>Тестирование </a:t>
            </a:r>
            <a:r>
              <a:rPr lang="ru-RU" sz="2400" dirty="0"/>
              <a:t>учащихся </a:t>
            </a:r>
            <a:r>
              <a:rPr lang="ru-RU" sz="2400" dirty="0" smtClean="0"/>
              <a:t>«Определить к какому типу профессии вы склонны, а какой вид деятельности вам противопоказан</a:t>
            </a:r>
            <a:r>
              <a:rPr lang="ru-RU" sz="2400" b="1" dirty="0" smtClean="0"/>
              <a:t>. 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AutoNum type="arabicPeriod" startAt="2"/>
            </a:pPr>
            <a:r>
              <a:rPr lang="ru-RU" sz="2400" dirty="0" smtClean="0"/>
              <a:t>Просмотр презентации </a:t>
            </a:r>
            <a:r>
              <a:rPr lang="ru-RU" sz="2400" dirty="0"/>
              <a:t>« ТРУД: Право </a:t>
            </a:r>
            <a:r>
              <a:rPr lang="ru-RU" sz="2400" dirty="0" smtClean="0"/>
              <a:t>и </a:t>
            </a:r>
            <a:r>
              <a:rPr lang="ru-RU" sz="2400" dirty="0"/>
              <a:t>обязанность</a:t>
            </a:r>
            <a:r>
              <a:rPr lang="ru-RU" sz="2400" dirty="0" smtClean="0"/>
              <a:t>».</a:t>
            </a:r>
          </a:p>
          <a:p>
            <a:pPr marL="457200" lvl="0" indent="-457200">
              <a:buNone/>
            </a:pPr>
            <a:r>
              <a:rPr lang="ru-RU" sz="2400" dirty="0" smtClean="0"/>
              <a:t>4. памяток в виде буклета: «Трудовые права несовершеннолетних», «Особенности трудовых отношений с несовершеннолетними», «Льготы несовершеннолетних».</a:t>
            </a:r>
            <a:endParaRPr lang="ru-RU" sz="2400" dirty="0"/>
          </a:p>
          <a:p>
            <a:pPr lvl="0">
              <a:buNone/>
            </a:pPr>
            <a:r>
              <a:rPr lang="ru-RU" sz="2400" dirty="0" smtClean="0"/>
              <a:t>5. Круглый стол. </a:t>
            </a:r>
          </a:p>
          <a:p>
            <a:pPr lvl="0">
              <a:buNone/>
            </a:pPr>
            <a:r>
              <a:rPr lang="ru-RU" sz="2400" dirty="0" smtClean="0"/>
              <a:t>Анкета </a:t>
            </a:r>
            <a:r>
              <a:rPr lang="ru-RU" sz="2400" dirty="0"/>
              <a:t>для получения </a:t>
            </a:r>
            <a:r>
              <a:rPr lang="ru-RU" sz="2400"/>
              <a:t>общественного </a:t>
            </a:r>
            <a:r>
              <a:rPr lang="ru-RU" sz="2400" smtClean="0"/>
              <a:t>мнения.</a:t>
            </a:r>
            <a:endParaRPr lang="ru-RU" sz="2400" dirty="0"/>
          </a:p>
          <a:p>
            <a:pPr marL="457200" lvl="0" indent="-457200">
              <a:buAutoNum type="arabicPeriod" startAt="2"/>
            </a:pPr>
            <a:endParaRPr lang="ru-RU" sz="2400" dirty="0" smtClean="0"/>
          </a:p>
          <a:p>
            <a:pPr marL="457200" lvl="0" indent="-457200">
              <a:buAutoNum type="arabicPeriod" startAt="2"/>
            </a:pP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574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Просмотр презентации « ТРУД: Право или обязанность». </a:t>
            </a:r>
            <a:br>
              <a:rPr lang="ru-RU" sz="3600" dirty="0" smtClean="0"/>
            </a:br>
            <a:r>
              <a:rPr lang="ru-RU" sz="2800" dirty="0" smtClean="0"/>
              <a:t>Лекцию прослушали учащиеся МБОУ М СОШ №2 </a:t>
            </a:r>
            <a:br>
              <a:rPr lang="ru-RU" sz="2800" dirty="0" smtClean="0"/>
            </a:br>
            <a:r>
              <a:rPr lang="ru-RU" sz="2800" dirty="0" smtClean="0"/>
              <a:t>7 </a:t>
            </a:r>
            <a:r>
              <a:rPr lang="ru-RU" sz="2800" dirty="0" err="1" smtClean="0"/>
              <a:t>а,б</a:t>
            </a:r>
            <a:r>
              <a:rPr lang="ru-RU" sz="2800" dirty="0" smtClean="0"/>
              <a:t>: 8 </a:t>
            </a:r>
            <a:r>
              <a:rPr lang="ru-RU" sz="2800" dirty="0" err="1" smtClean="0"/>
              <a:t>а,б</a:t>
            </a:r>
            <a:r>
              <a:rPr lang="ru-RU" sz="2800" dirty="0" smtClean="0"/>
              <a:t>: 9 </a:t>
            </a:r>
            <a:r>
              <a:rPr lang="ru-RU" sz="2800" dirty="0" err="1" smtClean="0"/>
              <a:t>а,б</a:t>
            </a:r>
            <a:r>
              <a:rPr lang="ru-RU" sz="2800" dirty="0" smtClean="0"/>
              <a:t> 10 б: 11 классов </a:t>
            </a:r>
            <a:br>
              <a:rPr lang="ru-RU" sz="2800" dirty="0" smtClean="0"/>
            </a:br>
            <a:r>
              <a:rPr lang="ru-RU" sz="2800" dirty="0" smtClean="0"/>
              <a:t>(в общей сложности 149 учащихся)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C:\Documents and Settings\Admin\Рабочий стол\Приют\DSC009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95949" y="3744884"/>
            <a:ext cx="4148051" cy="311311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Приют\DSC009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46269">
            <a:off x="-12932" y="2797168"/>
            <a:ext cx="4580773" cy="3943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Тестирование учащихся «</a:t>
            </a:r>
            <a:r>
              <a:rPr lang="ru-RU" sz="3600" dirty="0" smtClean="0"/>
              <a:t>Определить к какому типу профессии вы склонны» </a:t>
            </a:r>
            <a:endParaRPr lang="ru-RU" sz="3600" dirty="0"/>
          </a:p>
        </p:txBody>
      </p:sp>
      <p:pic>
        <p:nvPicPr>
          <p:cNvPr id="2050" name="Picture 2" descr="C:\Documents and Settings\Admin\Рабочий стол\Приют\DSC009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82313"/>
            <a:ext cx="6858048" cy="5232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>Распространение памяток в виде буклета: «Трудовые права несовершеннолетних», «Особенности трудовых отношений с несовершеннолетними</a:t>
            </a:r>
            <a:r>
              <a:rPr lang="ru-RU" dirty="0" smtClean="0"/>
              <a:t>», </a:t>
            </a:r>
            <a:br>
              <a:rPr lang="ru-RU" dirty="0" smtClean="0"/>
            </a:br>
            <a:r>
              <a:rPr lang="ru-RU" sz="3600" dirty="0" smtClean="0"/>
              <a:t>«Льготы несовершеннолетних».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1. Новогодняя ночь для тебя — лучшее время, чтобы: 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а) выспаться; (13%)</a:t>
            </a:r>
          </a:p>
          <a:p>
            <a:r>
              <a:rPr lang="ru-RU" dirty="0" smtClean="0"/>
              <a:t>б) посмотреть телевизор вместе с семьёй; (5%) </a:t>
            </a:r>
          </a:p>
          <a:p>
            <a:r>
              <a:rPr lang="ru-RU" dirty="0" smtClean="0"/>
              <a:t>в) оказаться в кругу друзей; (25%)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2. Из трёх подарков ты предпочёл бы: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а) удочку, набор для вышивания;(0%)</a:t>
            </a:r>
          </a:p>
          <a:p>
            <a:r>
              <a:rPr lang="ru-RU" dirty="0" smtClean="0"/>
              <a:t>б) коньки или лыжи; (2%)</a:t>
            </a:r>
          </a:p>
          <a:p>
            <a:r>
              <a:rPr lang="ru-RU" dirty="0" smtClean="0"/>
              <a:t>в) смартфон  или планшет, турпутевку; (50%) 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smtClean="0"/>
              <a:t>3. Отправляться в путешествие лучше всего:</a:t>
            </a:r>
            <a:endParaRPr lang="ru-RU" smtClean="0"/>
          </a:p>
          <a:p>
            <a:r>
              <a:rPr lang="ru-RU" smtClean="0"/>
              <a:t> а) в одиночку;</a:t>
            </a:r>
          </a:p>
          <a:p>
            <a:r>
              <a:rPr lang="ru-RU" smtClean="0"/>
              <a:t>б) с семьёй или друзьями;(50%)</a:t>
            </a:r>
          </a:p>
          <a:p>
            <a:r>
              <a:rPr lang="ru-RU" smtClean="0"/>
              <a:t>в) с незнакомой группой, чтобы была возможность обрести новых друзей; (7%)</a:t>
            </a:r>
          </a:p>
          <a:p>
            <a:r>
              <a:rPr lang="ru-RU" smtClean="0"/>
              <a:t> </a:t>
            </a:r>
          </a:p>
          <a:p>
            <a:r>
              <a:rPr lang="ru-RU" b="1" smtClean="0"/>
              <a:t>4. Если бы ты оказался в одиночестве на острове или в лесу, то:</a:t>
            </a:r>
            <a:endParaRPr lang="ru-RU" smtClean="0"/>
          </a:p>
          <a:p>
            <a:r>
              <a:rPr lang="ru-RU" b="1" smtClean="0"/>
              <a:t> </a:t>
            </a:r>
            <a:endParaRPr lang="ru-RU" smtClean="0"/>
          </a:p>
          <a:p>
            <a:r>
              <a:rPr lang="ru-RU" smtClean="0"/>
              <a:t>а) почувствовал бы полную свободу;</a:t>
            </a:r>
          </a:p>
          <a:p>
            <a:r>
              <a:rPr lang="ru-RU" smtClean="0"/>
              <a:t>б) занялся бы поиском выхода или каким-нибудь делом; (57%)</a:t>
            </a:r>
          </a:p>
          <a:p>
            <a:r>
              <a:rPr lang="ru-RU" smtClean="0"/>
              <a:t>в) ощутил бы тоску, неприкаянность, страх; (57%)</a:t>
            </a:r>
          </a:p>
          <a:p>
            <a:r>
              <a:rPr lang="ru-RU" smtClean="0"/>
              <a:t> </a:t>
            </a:r>
          </a:p>
          <a:p>
            <a:r>
              <a:rPr lang="ru-RU" b="1" smtClean="0"/>
              <a:t>5. В своё свободное время ты любишь:</a:t>
            </a:r>
            <a:endParaRPr lang="ru-RU" smtClean="0"/>
          </a:p>
          <a:p>
            <a:r>
              <a:rPr lang="ru-RU" b="1" smtClean="0"/>
              <a:t> </a:t>
            </a:r>
            <a:endParaRPr lang="ru-RU" smtClean="0"/>
          </a:p>
          <a:p>
            <a:r>
              <a:rPr lang="ru-RU" smtClean="0"/>
              <a:t>а) читать, посещать библиотеку, шахматную секцию, смотреть телевизор, сходить в лес, ловить рыбу, мечтать; (13%)</a:t>
            </a:r>
          </a:p>
          <a:p>
            <a:r>
              <a:rPr lang="ru-RU" smtClean="0"/>
              <a:t>б) рисовать, читать, заниматься спортом, музыкой, шитьём или вязанием, ходить в походы, разговаривать по телефону, играть в компьютер, смотреть телевизор; (30%)</a:t>
            </a:r>
          </a:p>
          <a:p>
            <a:r>
              <a:rPr lang="ru-RU" smtClean="0"/>
              <a:t>в) танцами, играть в ансамбле, участвовать в спектаклях и концертах, путешествовать с друзьями, ходить с компанией в кино;(43%)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6430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Анкета для получения общественного мнения.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Из 100% учащихся (ответы)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2800" dirty="0" smtClean="0"/>
              <a:t>Есть ли среди ваших друзей или знакомых 14 – 18 лет, вовлеченные в оплачиваемую трудовую деятельность. (30%)</a:t>
            </a:r>
          </a:p>
          <a:p>
            <a:r>
              <a:rPr lang="ru-RU" sz="2800" dirty="0" smtClean="0"/>
              <a:t>Что на ваш взгляд отличает их от сверстников, не вовлеченных в оплачиваемую трудовую деятельность (серьезность 43%, ответственность 50%, ничего 10%)</a:t>
            </a:r>
          </a:p>
          <a:p>
            <a:r>
              <a:rPr lang="ru-RU" sz="2800" dirty="0" smtClean="0"/>
              <a:t>Как вы думаете, положителен ли факт вовлечения подростка в трудовую деятельность (да 90%)</a:t>
            </a:r>
          </a:p>
          <a:p>
            <a:r>
              <a:rPr lang="ru-RU" sz="2800" dirty="0" smtClean="0"/>
              <a:t>Какие по – вашему мотивации склоняют подростков к трудовой деятельности (финансовая удовлетворение собственных нужд 40%, финансовая помощь родителям 10%)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309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«Трудовое право». </vt:lpstr>
      <vt:lpstr>Слайд 2</vt:lpstr>
      <vt:lpstr>Слайд 3</vt:lpstr>
      <vt:lpstr>Ожидаемый результат</vt:lpstr>
      <vt:lpstr>Просмотр презентации « ТРУД: Право или обязанность».  Лекцию прослушали учащиеся МБОУ М СОШ №2  7 а,б: 8 а,б: 9 а,б 10 б: 11 классов  (в общей сложности 149 учащихся) </vt:lpstr>
      <vt:lpstr>Тестирование учащихся «Определить к какому типу профессии вы склонны» </vt:lpstr>
      <vt:lpstr>Распространение памяток в виде буклета: «Трудовые права несовершеннолетних», «Особенности трудовых отношений с несовершеннолетними»,  «Льготы несовершеннолетних».</vt:lpstr>
      <vt:lpstr>Слайд 8</vt:lpstr>
      <vt:lpstr>Анкета для получения общественного мнения. Из 100% учащихся (ответы)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«Трудовое право». </dc:title>
  <dc:creator>Admin</dc:creator>
  <cp:lastModifiedBy>школа</cp:lastModifiedBy>
  <cp:revision>38</cp:revision>
  <dcterms:created xsi:type="dcterms:W3CDTF">2015-05-05T08:32:54Z</dcterms:created>
  <dcterms:modified xsi:type="dcterms:W3CDTF">2016-10-10T06:13:28Z</dcterms:modified>
</cp:coreProperties>
</file>