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1292-F8E5-4CBE-82D2-87DA61639F2A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1A0F-0256-4839-AE23-57CFAF659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381A4-53BC-4791-A96F-F57719706A06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59378-AB9A-477C-A27B-C185782E3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71FC0-930B-4C6E-A626-B71FE034985A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DA220-07B3-45AA-B431-282964BC6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00865-B1D0-4EFF-9204-C471A5E97C50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D14F6-74F5-42F2-A42E-D4557A537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0F00-F765-48B2-BE0F-36FDC6C7F07C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B8DB2-528F-4898-8831-5A66992C4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FFEAA-E8B6-4856-96A9-2DA48A5A560A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A23E9-B580-4DB8-B205-3876A4781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D95F9-2DE5-4DD8-9882-DEDD416DB1AB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55F1-9BD5-4CEB-8A0D-F3F255AA6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9F39F-2BB8-42DF-B7B6-092857899D01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9FE4A-A330-446C-8513-DB3680A94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C8295-36FC-4581-86F4-07C8F8CD1A76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DF6AD-B889-4EED-8B48-BAC42053D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1B32B-13FC-4888-BC49-F50E40645971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16D8D-DB6E-47AA-965F-F3AF7F559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C7064C-E297-4989-BA21-842875A76B8E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D2CCAA-B098-4DB4-B9C0-A52A67E2F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12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1" r:id="rId8"/>
    <p:sldLayoutId id="2147483650" r:id="rId9"/>
    <p:sldLayoutId id="2147483649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3850" y="1436688"/>
            <a:ext cx="806450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220" tIns="19044" rIns="95220" bIns="19044" anchor="ctr">
            <a:spAutoFit/>
          </a:bodyPr>
          <a:lstStyle/>
          <a:p>
            <a:pPr algn="ctr"/>
            <a:r>
              <a:rPr lang="ru-RU" sz="3600" b="1" i="1" u="sng">
                <a:solidFill>
                  <a:schemeClr val="folHlink"/>
                </a:solidFill>
              </a:rPr>
              <a:t/>
            </a:r>
            <a:br>
              <a:rPr lang="ru-RU" sz="3600" b="1" i="1" u="sng">
                <a:solidFill>
                  <a:schemeClr val="folHlink"/>
                </a:solidFill>
              </a:rPr>
            </a:br>
            <a:r>
              <a:rPr lang="ru-RU" sz="3600" b="1" i="1" u="sng">
                <a:solidFill>
                  <a:schemeClr val="folHlink"/>
                </a:solidFill>
              </a:rPr>
              <a:t>Консультация для педагогов</a:t>
            </a:r>
            <a:endParaRPr lang="ru-RU" sz="3600" b="1" i="1">
              <a:solidFill>
                <a:schemeClr val="folHlink"/>
              </a:solidFill>
            </a:endParaRPr>
          </a:p>
          <a:p>
            <a:pPr algn="ctr"/>
            <a:r>
              <a:rPr lang="ru-RU" sz="3600" b="1" i="1" u="sng">
                <a:solidFill>
                  <a:schemeClr val="folHlink"/>
                </a:solidFill>
              </a:rPr>
              <a:t>Организация летней оздоровительной работы в ДОУ</a:t>
            </a:r>
            <a:endParaRPr lang="ru-RU" sz="3600" b="1" i="1">
              <a:solidFill>
                <a:schemeClr val="folHlink"/>
              </a:solidFill>
            </a:endParaRPr>
          </a:p>
          <a:p>
            <a:pPr algn="ctr" eaLnBrk="0" hangingPunct="0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95288" y="520700"/>
            <a:ext cx="8353425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altLang="ja-JP" sz="2800">
                <a:solidFill>
                  <a:schemeClr val="hlink"/>
                </a:solidFill>
              </a:rPr>
              <a:t>Летнюю работу с детьми в детском саду принято называть оздоровительной, она имеет свою специфику. Важно всемерно использовать благоприятные для укрепления здоровья детей условия летнего времени и добиться, чтобы ребёнок окреп, поправился и закалился, научился понимать и полюбить удивительный, прекрасный мир растений и животных. Летом природа представляет большие возможности для развития познавательных способностей дошкольников.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11188" y="517525"/>
            <a:ext cx="7777162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altLang="ja-JP" sz="2800">
                <a:solidFill>
                  <a:schemeClr val="hlink"/>
                </a:solidFill>
              </a:rPr>
              <a:t>Успех летней работы определяется, прежде всего, тем, насколько своевременно подготовился к ней коллектив детского сада.</a:t>
            </a:r>
            <a:br>
              <a:rPr lang="ru-RU" altLang="ja-JP" sz="2800">
                <a:solidFill>
                  <a:schemeClr val="hlink"/>
                </a:solidFill>
              </a:rPr>
            </a:br>
            <a:r>
              <a:rPr lang="ru-RU" altLang="ja-JP" sz="2800">
                <a:solidFill>
                  <a:schemeClr val="hlink"/>
                </a:solidFill>
              </a:rPr>
              <a:t>Главное – вооружить знаниями педагогов. Для этого в методическом кабинете подбирается необходимая литература по определённым вопросам, можно предложить каждому воспитателю самостоятельно проработать одну из близких им тем, а затем провести обмен опытом, знаниями и увлечениями.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95288" y="627063"/>
            <a:ext cx="7848600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5250" algn="ctr"/>
            <a:r>
              <a:rPr lang="ru-RU" sz="3600" b="1" i="1" u="sng">
                <a:solidFill>
                  <a:srgbClr val="FF0066"/>
                </a:solidFill>
              </a:rPr>
              <a:t>Примерная тематика:</a:t>
            </a:r>
            <a:endParaRPr lang="ru-RU" sz="3600" b="1" i="1">
              <a:solidFill>
                <a:srgbClr val="FF0066"/>
              </a:solidFill>
            </a:endParaRP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1. Организация физкультурно-оздоровительной работы с детьми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Вариативность утренних гимнастик на данный период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Организация подвижных игр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Проведение праздников и досугов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Игры для похода или прогулки в лес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Игры на воде</a:t>
            </a:r>
          </a:p>
          <a:p>
            <a:pPr indent="95250" algn="ctr" eaLnBrk="0" hangingPunct="0"/>
            <a:endParaRPr lang="ru-RU" sz="28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0825" y="417513"/>
            <a:ext cx="864235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chemeClr val="hlink"/>
                </a:solidFill>
              </a:rPr>
              <a:t>2. Мир природы</a:t>
            </a:r>
          </a:p>
          <a:p>
            <a:pPr algn="ctr"/>
            <a:r>
              <a:rPr lang="ru-RU" sz="2800">
                <a:solidFill>
                  <a:schemeClr val="hlink"/>
                </a:solidFill>
              </a:rPr>
              <a:t>Календарь сезонных наблюдений, явлений (насекомыми, рыбами, растениями, птицами и т.д.)</a:t>
            </a:r>
          </a:p>
          <a:p>
            <a:pPr algn="ctr"/>
            <a:r>
              <a:rPr lang="ru-RU" sz="2800">
                <a:solidFill>
                  <a:schemeClr val="hlink"/>
                </a:solidFill>
              </a:rPr>
              <a:t>Природа края, в котором мы живём</a:t>
            </a:r>
          </a:p>
          <a:p>
            <a:pPr algn="ctr"/>
            <a:r>
              <a:rPr lang="ru-RU" sz="2800">
                <a:solidFill>
                  <a:schemeClr val="hlink"/>
                </a:solidFill>
              </a:rPr>
              <a:t>Организация работы в цветнике и огороде</a:t>
            </a:r>
          </a:p>
          <a:p>
            <a:pPr algn="ctr"/>
            <a:r>
              <a:rPr lang="ru-RU" sz="2800">
                <a:solidFill>
                  <a:schemeClr val="hlink"/>
                </a:solidFill>
              </a:rPr>
              <a:t>Тайны природы, лекарственные и ядовитые растения</a:t>
            </a:r>
          </a:p>
          <a:p>
            <a:pPr algn="ctr"/>
            <a:r>
              <a:rPr lang="ru-RU" sz="2800">
                <a:solidFill>
                  <a:schemeClr val="hlink"/>
                </a:solidFill>
              </a:rPr>
              <a:t>Требования к проведению экскурсий</a:t>
            </a:r>
          </a:p>
          <a:p>
            <a:pPr algn="ctr"/>
            <a:r>
              <a:rPr lang="ru-RU" sz="2800">
                <a:solidFill>
                  <a:schemeClr val="hlink"/>
                </a:solidFill>
              </a:rPr>
              <a:t>Профилактическая работа по предупреждению отравлений ядовитыми растениями</a:t>
            </a:r>
          </a:p>
          <a:p>
            <a:pPr algn="ctr" eaLnBrk="0" hangingPunct="0"/>
            <a:endParaRPr lang="ru-RU" sz="28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68313" y="436563"/>
            <a:ext cx="80645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5250" algn="ctr"/>
            <a:r>
              <a:rPr lang="ru-RU" sz="2800">
                <a:solidFill>
                  <a:schemeClr val="hlink"/>
                </a:solidFill>
              </a:rPr>
              <a:t>3. Игра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Требования к содержанию и размещению игрового оборудования на летних площадках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Организация разных видов игр в летний период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4. Художественно-изобразительная деятельность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Нетрадиционные приёмы в изобразительной деятельности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Развитие детского творчества</a:t>
            </a:r>
          </a:p>
          <a:p>
            <a:pPr indent="95250" algn="ctr" eaLnBrk="0" hangingPunct="0"/>
            <a:endParaRPr lang="ru-RU" sz="28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39750" y="395288"/>
            <a:ext cx="80645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5250" algn="ctr"/>
            <a:r>
              <a:rPr lang="ru-RU" sz="2800">
                <a:solidFill>
                  <a:schemeClr val="hlink"/>
                </a:solidFill>
              </a:rPr>
              <a:t>5. Летние праздники и досуги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Знакомим детей с русскими народными праздниками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Основные требования в организации праздника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Тематика и подбор материала праздников и досугов к проведению активного отдыха в летний период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6. Основы безопасности жизнедеятельности детей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Инструктажи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Изучаем правила пожарной безопасности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Организация работы «Внимание дорога»</a:t>
            </a:r>
          </a:p>
          <a:p>
            <a:pPr indent="95250" algn="ctr" eaLnBrk="0" hangingPunct="0"/>
            <a:endParaRPr lang="ru-RU" sz="28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11188" y="236538"/>
            <a:ext cx="7848600" cy="549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5250" algn="ctr"/>
            <a:endParaRPr lang="ru-RU"/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7. Краеведение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Проведение экскурсий к памятным местам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Тематика конкурсов детского творчества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8. Организация работы с родителями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Какие темы групповых бесед и консультаций для родителей можно рекомендовать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Какие формы с родителями можно использовать в летний период (дни открытых дверей, встречи с горожанами, интересными людьми, живущими рядом, совместная трудовая деятельность)</a:t>
            </a:r>
          </a:p>
          <a:p>
            <a:pPr indent="95250" algn="ctr" eaLnBrk="0" hangingPunct="0"/>
            <a:endParaRPr lang="ru-RU" sz="28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95288" y="488950"/>
            <a:ext cx="820896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5250" algn="ctr"/>
            <a:r>
              <a:rPr lang="ru-RU" sz="2800">
                <a:solidFill>
                  <a:schemeClr val="hlink"/>
                </a:solidFill>
              </a:rPr>
              <a:t>Таким образом, проделанная работа по тематике, а это раскрытие теоретических и практических подходов окажет помощь всем педагогам детских садов в их многообразной работе.</a:t>
            </a:r>
          </a:p>
          <a:p>
            <a:pPr indent="95250" algn="ctr"/>
            <a:r>
              <a:rPr lang="ru-RU" sz="2800">
                <a:solidFill>
                  <a:schemeClr val="hlink"/>
                </a:solidFill>
              </a:rPr>
              <a:t>Летом продолжается систематическая и полномочная работа по разделам программ. Все виды деятельности переносятся на воздух. Каждому виду отводится место и время в распорядке дня.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353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User</cp:lastModifiedBy>
  <cp:revision>5</cp:revision>
  <dcterms:created xsi:type="dcterms:W3CDTF">2013-08-25T16:28:30Z</dcterms:created>
  <dcterms:modified xsi:type="dcterms:W3CDTF">2014-06-29T08:58:37Z</dcterms:modified>
</cp:coreProperties>
</file>