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57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8627C-7FFF-45F7-92C7-8F48F250E5FA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0363A-44A0-4CBD-B0E8-D88CB2D281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0363A-44A0-4CBD-B0E8-D88CB2D281CE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41C144-197A-4DFC-B055-10A2EC29864B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FE99F2-8E82-4184-B4A3-13E7859BB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 thruBlk="1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92906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i="1" dirty="0" smtClean="0"/>
              <a:t>Государство древних    киргизов.</a:t>
            </a:r>
            <a:endParaRPr lang="ru-RU" sz="4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Обычаи и быт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Мария\Рабочий стол\обычаи и быт\al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2786082" cy="317613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F0"/>
                </a:solidFill>
              </a:rPr>
              <a:t>Материальная культура.</a:t>
            </a: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153400" cy="478634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Материальная культура, социальная организация, духовная жизнь древних киргизов имели общие черты с культурой саков, </a:t>
            </a:r>
            <a:r>
              <a:rPr lang="ru-RU" dirty="0" err="1" smtClean="0"/>
              <a:t>усуней</a:t>
            </a:r>
            <a:r>
              <a:rPr lang="ru-RU" dirty="0" smtClean="0"/>
              <a:t>, гуннов, тюрков, </a:t>
            </a:r>
            <a:r>
              <a:rPr lang="ru-RU" dirty="0" err="1" smtClean="0"/>
              <a:t>монголоязычных</a:t>
            </a:r>
            <a:r>
              <a:rPr lang="ru-RU" dirty="0" smtClean="0"/>
              <a:t> племён Центральной и Средней Азии. Особая близость, местами полное совпадение тех или иных элементов культуры киргизов обнаруживаются в культуре тюрко-монгольских племён и народов. Материальная культура киргизов прошла несколько этапов. Однако, основные, характерные элементы сложились в эпоху, когда киргизские племена обитали в западных районах Монголии и Нижней Сибири в 3-2 в. до. н. э. Материальная культура, основанная на кочевнических традициях, была ведущей, </a:t>
            </a:r>
            <a:r>
              <a:rPr lang="ru-RU" dirty="0" err="1" smtClean="0"/>
              <a:t>системообразующей</a:t>
            </a:r>
            <a:r>
              <a:rPr lang="ru-RU" dirty="0" smtClean="0"/>
              <a:t> тенденцией в общей эволюции этнокультурных традиций киргизского народа.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153400" cy="52863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Нательными были платье - рубаха - "</a:t>
            </a:r>
            <a:r>
              <a:rPr lang="ru-RU" dirty="0" err="1" smtClean="0"/>
              <a:t>койнек</a:t>
            </a:r>
            <a:r>
              <a:rPr lang="ru-RU" dirty="0" smtClean="0"/>
              <a:t>" и шаровары. На груди женских рубах имелась вышивка или надевали нагрудник, расшитые цветными нитками. </a:t>
            </a:r>
          </a:p>
          <a:p>
            <a:r>
              <a:rPr lang="ru-RU" dirty="0" smtClean="0"/>
              <a:t>Уникальными элементами </a:t>
            </a:r>
          </a:p>
          <a:p>
            <a:pPr>
              <a:buNone/>
            </a:pPr>
            <a:r>
              <a:rPr lang="ru-RU" dirty="0" smtClean="0"/>
              <a:t>    женской одежды являлась </a:t>
            </a:r>
          </a:p>
          <a:p>
            <a:pPr>
              <a:buNone/>
            </a:pPr>
            <a:r>
              <a:rPr lang="ru-RU" dirty="0" smtClean="0"/>
              <a:t>    распашная юбка, головной </a:t>
            </a:r>
          </a:p>
          <a:p>
            <a:pPr>
              <a:buNone/>
            </a:pPr>
            <a:r>
              <a:rPr lang="ru-RU" dirty="0" smtClean="0"/>
              <a:t>   убор тюрбан. Эти виды</a:t>
            </a:r>
          </a:p>
          <a:p>
            <a:pPr>
              <a:buNone/>
            </a:pPr>
            <a:r>
              <a:rPr lang="ru-RU" dirty="0" smtClean="0"/>
              <a:t>    одежды носили замужние </a:t>
            </a:r>
          </a:p>
          <a:p>
            <a:pPr>
              <a:buNone/>
            </a:pPr>
            <a:r>
              <a:rPr lang="ru-RU" dirty="0" smtClean="0"/>
              <a:t>    женщины.  Головные уборы</a:t>
            </a:r>
          </a:p>
          <a:p>
            <a:pPr>
              <a:buNone/>
            </a:pPr>
            <a:r>
              <a:rPr lang="ru-RU" dirty="0" smtClean="0"/>
              <a:t>     девушек обычно украшали перьями птиц, пришивали к ним различные украшения: серебро, жемчуг, коралл и др.</a:t>
            </a:r>
          </a:p>
          <a:p>
            <a:endParaRPr lang="ru-RU" dirty="0"/>
          </a:p>
        </p:txBody>
      </p:sp>
      <p:pic>
        <p:nvPicPr>
          <p:cNvPr id="2050" name="Picture 2" descr="C:\Documents and Settings\Мария\Рабочий стол\обычаи и быт\adult2_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928802"/>
            <a:ext cx="3143272" cy="28303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F0"/>
                </a:solidFill>
              </a:rPr>
              <a:t>Одежда.</a:t>
            </a: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285860"/>
            <a:ext cx="7602690" cy="557214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 </a:t>
            </a:r>
            <a:r>
              <a:rPr lang="ru-RU" sz="2800" i="1" dirty="0" smtClean="0"/>
              <a:t>Мужская одежда состояла из нательной и верхней одежды. Нательная одежда из распашной рубахи, шаровар. Было несколько разновидностей мужских штанов из выделанной кожи или замши. Особо ценились шубы из меха</a:t>
            </a:r>
          </a:p>
          <a:p>
            <a:pPr>
              <a:buNone/>
            </a:pPr>
            <a:r>
              <a:rPr lang="ru-RU" sz="2800" i="1" dirty="0" smtClean="0"/>
              <a:t>    диких животных - волка,</a:t>
            </a:r>
          </a:p>
          <a:p>
            <a:pPr>
              <a:buNone/>
            </a:pPr>
            <a:r>
              <a:rPr lang="ru-RU" sz="2800" i="1" dirty="0" smtClean="0"/>
              <a:t>    лисы, рыси и </a:t>
            </a:r>
            <a:r>
              <a:rPr lang="ru-RU" sz="2800" i="1" dirty="0" err="1" smtClean="0"/>
              <a:t>дрПояса</a:t>
            </a:r>
            <a:r>
              <a:rPr lang="ru-RU" sz="2800" i="1" dirty="0" smtClean="0"/>
              <a:t> </a:t>
            </a:r>
          </a:p>
          <a:p>
            <a:pPr>
              <a:buNone/>
            </a:pPr>
            <a:r>
              <a:rPr lang="ru-RU" sz="2800" i="1" dirty="0" smtClean="0"/>
              <a:t>    обычно носили поверх </a:t>
            </a:r>
          </a:p>
          <a:p>
            <a:pPr>
              <a:buNone/>
            </a:pPr>
            <a:r>
              <a:rPr lang="ru-RU" sz="2800" i="1" dirty="0" smtClean="0"/>
              <a:t>     халатов - "</a:t>
            </a:r>
            <a:r>
              <a:rPr lang="ru-RU" sz="2800" i="1" dirty="0" err="1" smtClean="0"/>
              <a:t>чепкен</a:t>
            </a:r>
            <a:r>
              <a:rPr lang="ru-RU" sz="2800" i="1" dirty="0" smtClean="0"/>
              <a:t>". </a:t>
            </a:r>
          </a:p>
          <a:p>
            <a:pPr>
              <a:buNone/>
            </a:pPr>
            <a:r>
              <a:rPr lang="ru-RU" sz="2800" i="1" dirty="0" smtClean="0"/>
              <a:t>    Мужская обувь состояла </a:t>
            </a:r>
          </a:p>
          <a:p>
            <a:pPr>
              <a:buNone/>
            </a:pPr>
            <a:r>
              <a:rPr lang="ru-RU" sz="2800" i="1" dirty="0" smtClean="0"/>
              <a:t>   из кожаных сапог - "</a:t>
            </a:r>
            <a:r>
              <a:rPr lang="ru-RU" sz="2800" i="1" dirty="0" err="1" smtClean="0"/>
              <a:t>отук</a:t>
            </a:r>
            <a:r>
              <a:rPr lang="ru-RU" sz="2800" i="1" dirty="0" smtClean="0"/>
              <a:t>",</a:t>
            </a:r>
          </a:p>
          <a:p>
            <a:pPr>
              <a:buNone/>
            </a:pPr>
            <a:r>
              <a:rPr lang="ru-RU" sz="2800" i="1" dirty="0" smtClean="0"/>
              <a:t>   кожаные калоши на каблуках </a:t>
            </a:r>
          </a:p>
          <a:p>
            <a:pPr>
              <a:buNone/>
            </a:pPr>
            <a:r>
              <a:rPr lang="ru-RU" sz="2800" i="1" dirty="0" smtClean="0"/>
              <a:t>  - "</a:t>
            </a:r>
            <a:r>
              <a:rPr lang="ru-RU" sz="2800" i="1" dirty="0" err="1" smtClean="0"/>
              <a:t>кепич</a:t>
            </a:r>
            <a:r>
              <a:rPr lang="ru-RU" sz="2800" i="1" dirty="0" smtClean="0"/>
              <a:t>" и мягких выворотных сапожек - "</a:t>
            </a:r>
            <a:r>
              <a:rPr lang="ru-RU" sz="2800" i="1" dirty="0" err="1" smtClean="0"/>
              <a:t>маасы</a:t>
            </a:r>
            <a:r>
              <a:rPr lang="ru-RU" sz="2800" i="1" dirty="0" smtClean="0"/>
              <a:t>".</a:t>
            </a:r>
          </a:p>
          <a:p>
            <a:pPr>
              <a:buNone/>
            </a:pPr>
            <a:r>
              <a:rPr lang="ru-RU" sz="2800" i="1" dirty="0" smtClean="0"/>
              <a:t>    </a:t>
            </a:r>
            <a:endParaRPr lang="ru-RU" sz="2800" i="1" dirty="0"/>
          </a:p>
        </p:txBody>
      </p:sp>
      <p:pic>
        <p:nvPicPr>
          <p:cNvPr id="1026" name="Picture 2" descr="C:\Documents and Settings\Мария\Рабочий стол\обычаи и быт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928934"/>
            <a:ext cx="2857500" cy="2647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000240"/>
            <a:ext cx="8153400" cy="2500330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bg1"/>
                </a:solidFill>
              </a:rPr>
              <a:t>Над презентацией работала ученица 11Б класса </a:t>
            </a:r>
            <a:r>
              <a:rPr lang="ru-RU" i="1" u="sng" dirty="0" err="1" smtClean="0">
                <a:solidFill>
                  <a:schemeClr val="bg1"/>
                </a:solidFill>
              </a:rPr>
              <a:t>Мотыгинской</a:t>
            </a:r>
            <a:r>
              <a:rPr lang="ru-RU" i="1" u="sng" dirty="0" smtClean="0">
                <a:solidFill>
                  <a:schemeClr val="bg1"/>
                </a:solidFill>
              </a:rPr>
              <a:t> школы №2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ru-RU" b="1" i="1" u="sng" dirty="0" smtClean="0">
                <a:solidFill>
                  <a:schemeClr val="bg1"/>
                </a:solidFill>
              </a:rPr>
              <a:t>Романенко Мария</a:t>
            </a:r>
            <a:r>
              <a:rPr lang="ru-RU" b="1" i="1" u="sng" dirty="0" smtClean="0">
                <a:solidFill>
                  <a:schemeClr val="bg1"/>
                </a:solidFill>
              </a:rPr>
              <a:t>.</a:t>
            </a:r>
            <a:br>
              <a:rPr lang="ru-RU" b="1" i="1" u="sng" dirty="0" smtClean="0">
                <a:solidFill>
                  <a:schemeClr val="bg1"/>
                </a:solidFill>
              </a:rPr>
            </a:br>
            <a:r>
              <a:rPr lang="ru-RU" b="1" i="1" u="sng" dirty="0" smtClean="0">
                <a:solidFill>
                  <a:schemeClr val="bg1"/>
                </a:solidFill>
              </a:rPr>
              <a:t>Руководитель Ефимова ТИ.</a:t>
            </a:r>
            <a:endParaRPr lang="ru-RU" b="1" i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00B0F0"/>
                </a:solidFill>
              </a:rPr>
              <a:t>Обычаи:</a:t>
            </a:r>
            <a:endParaRPr lang="ru-RU" b="1" i="1" u="sng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Рождение ребёнка.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Свадьба, помолвка.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Похороны.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Жилище.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Пища.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Календарные обычаи, обряды, культура.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гостей.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Материальная культура.</a:t>
            </a:r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Одежда.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F0"/>
                </a:solidFill>
              </a:rPr>
              <a:t>Рождение ребёнка.</a:t>
            </a: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8715404" cy="52578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Рождение ребенка считалось у киргизов самым главным и радостным событием в жизни семьи и рода. Ребёнок в семье - это продолжатель рода и его традиций, это символ бессмертия народа. Амулет носили по левую сторону груди, возле плеча. Для охранения рожающей женщины от злых духов во время родов в юрте днём и ночью горел огонь</a:t>
            </a:r>
          </a:p>
          <a:p>
            <a:pPr>
              <a:buNone/>
            </a:pPr>
            <a:r>
              <a:rPr lang="ru-RU" sz="1800" dirty="0" smtClean="0"/>
              <a:t>    </a:t>
            </a:r>
            <a:r>
              <a:rPr lang="en-US" sz="1800" dirty="0" smtClean="0"/>
              <a:t>    </a:t>
            </a:r>
            <a:r>
              <a:rPr lang="ru-RU" sz="1800" dirty="0" smtClean="0"/>
              <a:t>По обычаю первой пищей новорожденного 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      </a:t>
            </a:r>
            <a:r>
              <a:rPr lang="ru-RU" sz="1800" dirty="0" smtClean="0"/>
              <a:t>являлось топленное коровье масло - "</a:t>
            </a:r>
            <a:r>
              <a:rPr lang="ru-RU" sz="1800" dirty="0" err="1" smtClean="0"/>
              <a:t>сары</a:t>
            </a:r>
            <a:r>
              <a:rPr lang="ru-RU" sz="1800" dirty="0" smtClean="0"/>
              <a:t> май",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</a:t>
            </a:r>
            <a:r>
              <a:rPr lang="ru-RU" sz="1800" dirty="0" smtClean="0"/>
              <a:t>затем надевали первую рубашку - "</a:t>
            </a:r>
            <a:r>
              <a:rPr lang="ru-RU" sz="1800" dirty="0" err="1" smtClean="0"/>
              <a:t>ит</a:t>
            </a:r>
            <a:r>
              <a:rPr lang="ru-RU" sz="1800" dirty="0" smtClean="0"/>
              <a:t> </a:t>
            </a:r>
            <a:r>
              <a:rPr lang="ru-RU" sz="1800" dirty="0" err="1" smtClean="0"/>
              <a:t>койнок</a:t>
            </a:r>
            <a:r>
              <a:rPr lang="ru-RU" sz="1800" dirty="0" smtClean="0"/>
              <a:t>" –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собачья рубашка. Её шили из лоскутов белой ткани,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</a:t>
            </a:r>
            <a:r>
              <a:rPr lang="ru-RU" sz="1800" dirty="0" smtClean="0"/>
              <a:t>взятой из белья у старого человека или у многодетной 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ru-RU" sz="1800" dirty="0" smtClean="0"/>
              <a:t>уважаемой старой женщины,    </a:t>
            </a:r>
          </a:p>
          <a:p>
            <a:r>
              <a:rPr lang="ru-RU" sz="1800" dirty="0" smtClean="0"/>
              <a:t>        Когда ребёнок начинал делать первые самостоятельные шаги, устраивали празднество "</a:t>
            </a:r>
            <a:r>
              <a:rPr lang="ru-RU" sz="1800" dirty="0" err="1" smtClean="0"/>
              <a:t>тушоо</a:t>
            </a:r>
            <a:r>
              <a:rPr lang="ru-RU" sz="1800" dirty="0" smtClean="0"/>
              <a:t> </a:t>
            </a:r>
            <a:r>
              <a:rPr lang="ru-RU" sz="1800" dirty="0" err="1" smtClean="0"/>
              <a:t>кесуу</a:t>
            </a:r>
            <a:r>
              <a:rPr lang="ru-RU" sz="1800" dirty="0" smtClean="0"/>
              <a:t>" - обряды, посвящённые первым шагам ребёнка. Для этого ребенка выводили и ставили перед юртой, перевязав ноги нитью, сплетённых из двух тонких шерстяных нитей.</a:t>
            </a:r>
            <a:endParaRPr lang="ru-RU" sz="1800" dirty="0"/>
          </a:p>
        </p:txBody>
      </p:sp>
      <p:pic>
        <p:nvPicPr>
          <p:cNvPr id="1026" name="Picture 2" descr="C:\Documents and Settings\Мария\Рабочий стол\обычаи и быт\img_15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60" y="2928934"/>
            <a:ext cx="1928858" cy="22383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B0F0"/>
                </a:solidFill>
              </a:rPr>
              <a:t>Свадьба.</a:t>
            </a:r>
            <a:endParaRPr lang="ru-RU" sz="4800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Существовал обычай добрачных свиданий жениха и невесты "</a:t>
            </a:r>
            <a:r>
              <a:rPr lang="ru-RU" dirty="0" err="1" smtClean="0"/>
              <a:t>куйелео</a:t>
            </a:r>
            <a:r>
              <a:rPr lang="ru-RU" dirty="0" smtClean="0"/>
              <a:t>" или "</a:t>
            </a:r>
            <a:r>
              <a:rPr lang="ru-RU" dirty="0" err="1" smtClean="0"/>
              <a:t>уйдун</a:t>
            </a:r>
            <a:r>
              <a:rPr lang="ru-RU" dirty="0" smtClean="0"/>
              <a:t> </a:t>
            </a:r>
            <a:r>
              <a:rPr lang="ru-RU" dirty="0" err="1" smtClean="0"/>
              <a:t>жанына</a:t>
            </a:r>
            <a:r>
              <a:rPr lang="ru-RU" dirty="0" smtClean="0"/>
              <a:t> </a:t>
            </a:r>
            <a:r>
              <a:rPr lang="ru-RU" dirty="0" err="1" smtClean="0"/>
              <a:t>баруу</a:t>
            </a:r>
            <a:r>
              <a:rPr lang="ru-RU" dirty="0" smtClean="0"/>
              <a:t>" - </a:t>
            </a:r>
            <a:r>
              <a:rPr lang="ru-RU" dirty="0" err="1" smtClean="0"/>
              <a:t>зятевание</a:t>
            </a:r>
            <a:r>
              <a:rPr lang="ru-RU" dirty="0" smtClean="0"/>
              <a:t> </a:t>
            </a:r>
            <a:r>
              <a:rPr lang="ru-RU" dirty="0" err="1" smtClean="0"/>
              <a:t>или</a:t>
            </a:r>
            <a:r>
              <a:rPr lang="ru-RU" dirty="0" smtClean="0"/>
              <a:t> знакомство с зятем. Задолго до свадьбы жених со своими близкими друзьями останавливались недалеко в стороне от аила невесты. Для свидания будущих молодожёнов специально ставили юрту со всеми убранствами. Прежде чем войти в юрту, где его ожидала невеста со своими подругами, он с наружной стороны юрты через небольшое отверстие должен был сбить головной убор невесты " Если он не задевал головного убора невесты, то попытка повторялась несколько </a:t>
            </a:r>
            <a:r>
              <a:rPr lang="ru-RU" dirty="0" err="1" smtClean="0"/>
              <a:t>ра</a:t>
            </a:r>
            <a:endParaRPr lang="ru-RU" dirty="0" smtClean="0"/>
          </a:p>
          <a:p>
            <a:r>
              <a:rPr lang="ru-RU" dirty="0" smtClean="0"/>
              <a:t>Наконец до свадьбы, за 15 дней до её увоза в свой аил, по обычаю жених давал угощение аилу невесты - "</a:t>
            </a:r>
            <a:r>
              <a:rPr lang="ru-RU" dirty="0" err="1" smtClean="0"/>
              <a:t>жыгач</a:t>
            </a:r>
            <a:r>
              <a:rPr lang="ru-RU" dirty="0" smtClean="0"/>
              <a:t> </a:t>
            </a:r>
            <a:r>
              <a:rPr lang="ru-RU" dirty="0" err="1" smtClean="0"/>
              <a:t>тушуруу</a:t>
            </a:r>
            <a:r>
              <a:rPr lang="ru-RU" dirty="0" smtClean="0"/>
              <a:t>". Накануне свадьбы родственницы девушки устраивали обряд "чач </a:t>
            </a:r>
            <a:r>
              <a:rPr lang="ru-RU" dirty="0" err="1" smtClean="0"/>
              <a:t>оруу</a:t>
            </a:r>
            <a:r>
              <a:rPr lang="ru-RU" dirty="0" smtClean="0"/>
              <a:t>" - расплетали девичьи косички и заплетали женские косы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B0F0"/>
                </a:solidFill>
              </a:rPr>
              <a:t>Похороны.</a:t>
            </a:r>
            <a:endParaRPr lang="ru-RU" sz="4800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408890" cy="497207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Этот цикл состоял из нескольких этапов: похоронные обряды - оповещение о смерти  изображение умершего мужа, переодевание в траурную одежду - оборачивание покойника в саван -, проводы -, похороны; </a:t>
            </a:r>
            <a:r>
              <a:rPr lang="ru-RU" dirty="0" err="1" smtClean="0"/>
              <a:t>послепохоронные</a:t>
            </a:r>
            <a:r>
              <a:rPr lang="ru-RU" dirty="0" smtClean="0"/>
              <a:t> обряды - общий плач возвращающихся с могил людей, раздача одежд и личных вещей покойного, а если умирала женщина, то раздавали небольшие по размеру (50x50 см) отрезки ткани -, и поминальная общая трапеза. Поминальный цикл состоял из </a:t>
            </a:r>
            <a:r>
              <a:rPr lang="ru-RU" dirty="0" err="1" smtClean="0"/>
              <a:t>трёхдневки</a:t>
            </a:r>
            <a:r>
              <a:rPr lang="ru-RU" dirty="0" smtClean="0"/>
              <a:t>, семидневки, сорока дней и годовщины .   Основное бремя расходов - на похороны ложилось на близких родственников и сородичей, а также на сватов. Каждая группа участников привозили с собой в обязательном порядке какое-то количество скота. В результате материальное положение семьи покойника не ухудшалось. </a:t>
            </a:r>
          </a:p>
          <a:p>
            <a:r>
              <a:rPr lang="ru-RU" dirty="0" smtClean="0"/>
              <a:t>    В день завершения поминок устраивали обряд снятия траура Близкие родственники покойника, жена, дочери снимали траурную чёрную одежду и сжигали; все котлы, на которых варили поминальные блюда оставляли на несколько дней в перевёрнутом состоянии, а изображение умершего отвозили на могилу.    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00B0F0"/>
                </a:solidFill>
              </a:rPr>
              <a:t>Жилище</a:t>
            </a:r>
            <a:endParaRPr lang="ru-RU" sz="5400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90063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Юрта состояла из деревянной конструкции; остов, собираемый из нескольких частей складных решетчатых стенок, придающих юрте в плане круглую форму. Размер юрты зависел от количества звеньев "канат. Организация жилого пространства в юрте. Оно делится на четыре части. "Тор" - место противоположное от входа в юрту, самое почётное. Здесь располагались гости, старшие мужчины </a:t>
            </a:r>
            <a:r>
              <a:rPr lang="ru-RU" dirty="0" err="1" smtClean="0"/>
              <a:t>семьи,мужская</a:t>
            </a:r>
            <a:r>
              <a:rPr lang="ru-RU" dirty="0" smtClean="0"/>
              <a:t> сторона, левая от входа часть </a:t>
            </a:r>
            <a:r>
              <a:rPr lang="ru-RU" dirty="0" err="1" smtClean="0"/>
              <a:t>юрты,правая</a:t>
            </a:r>
            <a:r>
              <a:rPr lang="ru-RU" dirty="0" smtClean="0"/>
              <a:t> от входа часть юрты, принадлежит женщинам.   Огонь в представлениях киргизов имел очищающую силу. В него не плевали, не обрызгивали водой, нельзя было ходить вокруг огня, перепрыгивать. Традиционным было возведение стен из битой глины "пасха" или глиняных комков "</a:t>
            </a:r>
            <a:r>
              <a:rPr lang="ru-RU" dirty="0" err="1" smtClean="0"/>
              <a:t>гуваляк</a:t>
            </a:r>
            <a:r>
              <a:rPr lang="ru-RU" dirty="0" smtClean="0"/>
              <a:t>". В таких домах очаг находился на полу, в потолке проделывалось дымовое отверстие. Окнами служили небольшие проёмы, которые закрывали деревянными ставнями. Перед домом, в лицевой его части строили открытые террасы - "</a:t>
            </a:r>
            <a:r>
              <a:rPr lang="ru-RU" dirty="0" err="1" smtClean="0"/>
              <a:t>айван</a:t>
            </a:r>
            <a:r>
              <a:rPr lang="ru-RU" dirty="0" smtClean="0"/>
              <a:t>.       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Пища.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600200"/>
            <a:ext cx="8245632" cy="504351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пищевом рационе преобладали молочное питание и мясо. Основные компоненты питания киргизов составляет пища молочного происхождения: цельное кислое молоко; кислое молоко - "айран"; "</a:t>
            </a:r>
            <a:r>
              <a:rPr lang="ru-RU" dirty="0" err="1" smtClean="0"/>
              <a:t>сузмо</a:t>
            </a:r>
            <a:r>
              <a:rPr lang="ru-RU" dirty="0" smtClean="0"/>
              <a:t>"; творог из кипяченого молока "</a:t>
            </a:r>
            <a:r>
              <a:rPr lang="ru-RU" dirty="0" err="1" smtClean="0"/>
              <a:t>быштак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У киргизов существует распространённый вид хлебного алкогольного напитка - "</a:t>
            </a:r>
            <a:r>
              <a:rPr lang="ru-RU" dirty="0" err="1" smtClean="0"/>
              <a:t>бозо</a:t>
            </a:r>
            <a:r>
              <a:rPr lang="ru-RU" dirty="0" smtClean="0"/>
              <a:t>", который готовят из проса, ячменя или кукурузы.    Киргизы употребляют баранину, конину, говядину, верблюжатину, козлятину, а также мясо яка.    Растительная пища состояла из пшеницы, кукурузы, </a:t>
            </a:r>
            <a:r>
              <a:rPr lang="ru-RU" dirty="0" err="1" smtClean="0"/>
              <a:t>жугары</a:t>
            </a:r>
            <a:r>
              <a:rPr lang="ru-RU" dirty="0" smtClean="0"/>
              <a:t>, риса, проса, овса.    Хлебные изделия "</a:t>
            </a:r>
            <a:r>
              <a:rPr lang="ru-RU" dirty="0" err="1" smtClean="0"/>
              <a:t>токоч</a:t>
            </a:r>
            <a:r>
              <a:rPr lang="ru-RU" dirty="0" smtClean="0"/>
              <a:t>" или "</a:t>
            </a:r>
            <a:r>
              <a:rPr lang="ru-RU" dirty="0" err="1" smtClean="0"/>
              <a:t>нан</a:t>
            </a:r>
            <a:r>
              <a:rPr lang="ru-RU" dirty="0" smtClean="0"/>
              <a:t>" состоят из следующих видов: лепёшка из кислого теста </a:t>
            </a:r>
          </a:p>
          <a:p>
            <a:r>
              <a:rPr lang="ru-RU" dirty="0" smtClean="0"/>
              <a:t>При приёме мясного блюда гости рассаживаются по группам из двух, трёх, четырёх человек, и едят мясо строго из своих тарелок. Каждому гостю дают соответствующие его общественному или родственному положению куски мяса баранины - "</a:t>
            </a:r>
            <a:r>
              <a:rPr lang="ru-RU" dirty="0" err="1" smtClean="0"/>
              <a:t>жиликтер</a:t>
            </a:r>
            <a:r>
              <a:rPr lang="ru-RU" dirty="0" smtClean="0"/>
              <a:t> в честь "Нового года", "</a:t>
            </a:r>
            <a:r>
              <a:rPr lang="ru-RU" dirty="0" err="1" smtClean="0"/>
              <a:t>Нооруз</a:t>
            </a:r>
            <a:r>
              <a:rPr lang="ru-RU" dirty="0" smtClean="0"/>
              <a:t>" готовили кашу из проросшей пшеницы - "</a:t>
            </a:r>
            <a:r>
              <a:rPr lang="ru-RU" dirty="0" err="1" smtClean="0"/>
              <a:t>чон</a:t>
            </a:r>
            <a:r>
              <a:rPr lang="ru-RU" dirty="0" smtClean="0"/>
              <a:t> </a:t>
            </a:r>
            <a:r>
              <a:rPr lang="ru-RU" dirty="0" err="1" smtClean="0"/>
              <a:t>кежо</a:t>
            </a:r>
            <a:r>
              <a:rPr lang="ru-RU" dirty="0" smtClean="0"/>
              <a:t>" или "</a:t>
            </a:r>
            <a:r>
              <a:rPr lang="ru-RU" dirty="0" err="1" smtClean="0"/>
              <a:t>сумелок</a:t>
            </a:r>
            <a:r>
              <a:rPr lang="ru-RU" dirty="0" smtClean="0"/>
              <a:t>" и ели всей </a:t>
            </a:r>
            <a:r>
              <a:rPr lang="ru-RU" dirty="0" err="1" smtClean="0"/>
              <a:t>аильной</a:t>
            </a:r>
            <a:r>
              <a:rPr lang="ru-RU" dirty="0" smtClean="0"/>
              <a:t> общиной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Календарные обычаи, обряды, культура. </a:t>
            </a: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214422"/>
            <a:ext cx="4408362" cy="4929222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Поздравляли друг друга с новым годом, окуривали дымом арчи дома, юрты, скот, "</a:t>
            </a:r>
            <a:r>
              <a:rPr lang="ru-RU" sz="1800" dirty="0" err="1" smtClean="0"/>
              <a:t>аластоо</a:t>
            </a:r>
            <a:r>
              <a:rPr lang="ru-RU" sz="1800" dirty="0" smtClean="0"/>
              <a:t>" и кушали ритуальную кашу "коже". Разжигали костры, мужчины и дети прыгали через них, считали, что огонь имеет очищающую и оздоровляющую силу.  Некоторые обычаи, обряды киргизов возникли и получили развитие в доисламский период истории киргизского народа. С принятием киргизами ислама в обычаях и обрядах произошли значительные изменения, в некоторых случаях получили развитие совершенно новые обычаи. </a:t>
            </a:r>
          </a:p>
          <a:p>
            <a:endParaRPr lang="ru-RU" sz="1800" dirty="0"/>
          </a:p>
        </p:txBody>
      </p:sp>
      <p:pic>
        <p:nvPicPr>
          <p:cNvPr id="4098" name="Picture 2" descr="C:\Documents and Settings\Мария\Рабочий стол\обычаи и быт\ancient_kyrgyz_warri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4476780" cy="4991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F0"/>
                </a:solidFill>
              </a:rPr>
              <a:t>Приём гостей.</a:t>
            </a:r>
            <a:endParaRPr lang="ru-RU" i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285860"/>
            <a:ext cx="8153400" cy="55721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Гостеприимство считалось одним из прекрасных народных обычаев. Всё лучшее, что находилось дома: еда, постель, а также всеобщее внимание домочадцев посвящали гостю </a:t>
            </a:r>
          </a:p>
          <a:p>
            <a:r>
              <a:rPr lang="ru-RU" dirty="0" smtClean="0"/>
              <a:t>    Во всех случаях жизни киргиза обязательное участие принимали сородичи и оказывали моральную, материальную помощь. Если семья испытывала </a:t>
            </a:r>
          </a:p>
          <a:p>
            <a:pPr>
              <a:buNone/>
            </a:pPr>
            <a:r>
              <a:rPr lang="ru-RU" dirty="0" smtClean="0"/>
              <a:t>      острую нужду в пище, жилище,</a:t>
            </a:r>
          </a:p>
          <a:p>
            <a:pPr>
              <a:buNone/>
            </a:pPr>
            <a:r>
              <a:rPr lang="ru-RU" dirty="0" smtClean="0"/>
              <a:t>     одежде, то вся родня, </a:t>
            </a:r>
            <a:r>
              <a:rPr lang="ru-RU" dirty="0" err="1" smtClean="0"/>
              <a:t>аильчане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приходили к ней на помощь. </a:t>
            </a:r>
          </a:p>
          <a:p>
            <a:pPr>
              <a:buNone/>
            </a:pPr>
            <a:r>
              <a:rPr lang="ru-RU" dirty="0" smtClean="0"/>
              <a:t>    Естественно, былого влияния на</a:t>
            </a:r>
          </a:p>
          <a:p>
            <a:pPr>
              <a:buNone/>
            </a:pPr>
            <a:r>
              <a:rPr lang="ru-RU" dirty="0" smtClean="0"/>
              <a:t>    жизнь конкретных семей нет. </a:t>
            </a:r>
          </a:p>
          <a:p>
            <a:pPr>
              <a:buNone/>
            </a:pPr>
            <a:r>
              <a:rPr lang="ru-RU" dirty="0" smtClean="0"/>
              <a:t>   Однако на похоронах, в крупных </a:t>
            </a:r>
          </a:p>
          <a:p>
            <a:pPr>
              <a:buNone/>
            </a:pPr>
            <a:r>
              <a:rPr lang="ru-RU" dirty="0" smtClean="0"/>
              <a:t>   семейных торжествах проявляются </a:t>
            </a:r>
          </a:p>
          <a:p>
            <a:pPr>
              <a:buNone/>
            </a:pPr>
            <a:r>
              <a:rPr lang="ru-RU" dirty="0" smtClean="0"/>
              <a:t>   лучшие качества взаимопомощи</a:t>
            </a:r>
          </a:p>
          <a:p>
            <a:pPr>
              <a:buNone/>
            </a:pPr>
            <a:r>
              <a:rPr lang="ru-RU" dirty="0" smtClean="0"/>
              <a:t>    и коллективизма. Именно эти группы </a:t>
            </a:r>
          </a:p>
          <a:p>
            <a:pPr>
              <a:buNone/>
            </a:pPr>
            <a:r>
              <a:rPr lang="ru-RU" dirty="0" smtClean="0"/>
              <a:t>    сегодня могли выступить эффективным механизмом социального контроля над молодыми поколениями и быть действенным институтом социализации и </a:t>
            </a:r>
            <a:r>
              <a:rPr lang="ru-RU" dirty="0" err="1" smtClean="0"/>
              <a:t>этнизации</a:t>
            </a:r>
            <a:r>
              <a:rPr lang="ru-RU" dirty="0" smtClean="0"/>
              <a:t> молодёжи. </a:t>
            </a:r>
            <a:endParaRPr lang="ru-RU" dirty="0"/>
          </a:p>
        </p:txBody>
      </p:sp>
      <p:pic>
        <p:nvPicPr>
          <p:cNvPr id="3074" name="Picture 2" descr="C:\Documents and Settings\Мария\Рабочий стол\обычаи и быт\hist16g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857496"/>
            <a:ext cx="2857520" cy="25098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1347</Words>
  <Application>Microsoft Office PowerPoint</Application>
  <PresentationFormat>Экран (4:3)</PresentationFormat>
  <Paragraphs>71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Государство древних    киргизов.</vt:lpstr>
      <vt:lpstr>Обычаи:</vt:lpstr>
      <vt:lpstr>Рождение ребёнка.</vt:lpstr>
      <vt:lpstr>Свадьба.</vt:lpstr>
      <vt:lpstr>Похороны.</vt:lpstr>
      <vt:lpstr>Жилище</vt:lpstr>
      <vt:lpstr>Пища.</vt:lpstr>
      <vt:lpstr>Календарные обычаи, обряды, культура. </vt:lpstr>
      <vt:lpstr>Приём гостей.</vt:lpstr>
      <vt:lpstr>Материальная культура.</vt:lpstr>
      <vt:lpstr>Презентация PowerPoint</vt:lpstr>
      <vt:lpstr>Одежда.</vt:lpstr>
      <vt:lpstr>Над презентацией работала ученица 11Б класса Мотыгинской школы №2       Романенко Мария. Руководитель Ефимова ТИ.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Государство древних    киргизов.</dc:title>
  <dc:creator>Мария</dc:creator>
  <cp:lastModifiedBy>Valued eMachines Customer</cp:lastModifiedBy>
  <cp:revision>11</cp:revision>
  <dcterms:created xsi:type="dcterms:W3CDTF">2010-05-05T12:12:27Z</dcterms:created>
  <dcterms:modified xsi:type="dcterms:W3CDTF">2010-11-25T05:20:06Z</dcterms:modified>
</cp:coreProperties>
</file>