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107" d="100"/>
          <a:sy n="107" d="100"/>
        </p:scale>
        <p:origin x="-8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615882"/>
      </p:ext>
    </p:extLst>
  </p:cSld>
  <p:clrMapOvr>
    <a:masterClrMapping/>
  </p:clrMapOvr>
  <p:transition spd="slow" advTm="6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119512"/>
      </p:ext>
    </p:extLst>
  </p:cSld>
  <p:clrMapOvr>
    <a:masterClrMapping/>
  </p:clrMapOvr>
  <p:transition spd="slow" advTm="6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018931"/>
      </p:ext>
    </p:extLst>
  </p:cSld>
  <p:clrMapOvr>
    <a:masterClrMapping/>
  </p:clrMapOvr>
  <p:transition spd="slow" advTm="6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003197"/>
      </p:ext>
    </p:extLst>
  </p:cSld>
  <p:clrMapOvr>
    <a:masterClrMapping/>
  </p:clrMapOvr>
  <p:transition spd="slow" advTm="6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50012"/>
      </p:ext>
    </p:extLst>
  </p:cSld>
  <p:clrMapOvr>
    <a:masterClrMapping/>
  </p:clrMapOvr>
  <p:transition spd="slow" advTm="6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97746"/>
      </p:ext>
    </p:extLst>
  </p:cSld>
  <p:clrMapOvr>
    <a:masterClrMapping/>
  </p:clrMapOvr>
  <p:transition spd="slow" advTm="6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092330"/>
      </p:ext>
    </p:extLst>
  </p:cSld>
  <p:clrMapOvr>
    <a:masterClrMapping/>
  </p:clrMapOvr>
  <p:transition spd="slow" advTm="6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204112"/>
      </p:ext>
    </p:extLst>
  </p:cSld>
  <p:clrMapOvr>
    <a:masterClrMapping/>
  </p:clrMapOvr>
  <p:transition spd="slow" advTm="6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019299"/>
      </p:ext>
    </p:extLst>
  </p:cSld>
  <p:clrMapOvr>
    <a:masterClrMapping/>
  </p:clrMapOvr>
  <p:transition spd="slow" advTm="6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7697"/>
      </p:ext>
    </p:extLst>
  </p:cSld>
  <p:clrMapOvr>
    <a:masterClrMapping/>
  </p:clrMapOvr>
  <p:transition spd="slow" advTm="6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0EDE-0361-4A23-92A8-60EE25B3E6EA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3595-3E77-4C0F-96AC-4BF795C77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747173"/>
      </p:ext>
    </p:extLst>
  </p:cSld>
  <p:clrMapOvr>
    <a:masterClrMapping/>
  </p:clrMapOvr>
  <p:transition spd="slow" advTm="6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0EDE-0361-4A23-92A8-60EE25B3E6EA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23595-3E77-4C0F-96AC-4BF795C77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82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60000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4000" b="1" i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«Что должен  уметь </a:t>
            </a:r>
          </a:p>
          <a:p>
            <a:pPr algn="ctr">
              <a:spcAft>
                <a:spcPts val="0"/>
              </a:spcAft>
            </a:pPr>
            <a:r>
              <a:rPr lang="ru-RU" sz="4000" b="1" i="1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ребенок 3-4 лет» </a:t>
            </a:r>
            <a:endParaRPr lang="ru-RU" sz="20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38514"/>
            <a:ext cx="5328592" cy="732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МБДОУ В – Талызинский детский сад  «Колосок» 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4346" y="5943600"/>
            <a:ext cx="2304256" cy="72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2016г. 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45186" y="4653136"/>
            <a:ext cx="3467173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Воспитатель: Маслова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70306"/>
      </p:ext>
    </p:extLst>
  </p:cSld>
  <p:clrMapOvr>
    <a:masterClrMapping/>
  </p:clrMapOvr>
  <p:transition advTm="3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Музыкальная деятельность</a:t>
            </a:r>
            <a:endParaRPr lang="ru-RU" sz="2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способен слушать музыкальные произведения до конца. Узнает знакомые песни. 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различает звуки по высоте (в пределах октавы). Замечает изменения в звучании (тихо – громко, быстро – медленно). 	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поет, не отставая и не опережая других. Испытывает удовольствие от пения. 	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умеет выполнять танцевальные движения: кружиться в парах, притопывать попеременно ногами, двигаться под музыку с предметами. 	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называет и различает детские музыкальные инструменты: погремушки, бубен, металлофон.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400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511016"/>
      </p:ext>
    </p:extLst>
  </p:cSld>
  <p:clrMapOvr>
    <a:masterClrMapping/>
  </p:clrMapOvr>
  <p:transition spd="slow" advTm="6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Изобразительная деятельность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Рисование.</a:t>
            </a:r>
            <a:endParaRPr lang="ru-RU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Ребенок изображает отдельные предметы, простые по композиции сюжеты. </a:t>
            </a:r>
            <a:endParaRPr lang="ru-RU" sz="16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Подбирает цвета, соответствующие изображаемым  предметам. </a:t>
            </a:r>
            <a:endParaRPr lang="ru-RU" sz="16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Правильно пользуется кистью, красками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.	</a:t>
            </a:r>
            <a:endParaRPr lang="ru-RU" sz="16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Лепка.</a:t>
            </a:r>
            <a:endParaRPr lang="ru-RU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Умеет отделять от большого куска глины маленькие, раскатывать комочки прямыми и круговыми движениями ладоней.  </a:t>
            </a:r>
            <a:endParaRPr lang="ru-RU" sz="1600" dirty="0">
              <a:solidFill>
                <a:schemeClr val="accent5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Лепит различные предметы, состоящие из 1-3 частей, используя разные приемы. </a:t>
            </a:r>
            <a:endParaRPr lang="ru-RU" sz="1600" dirty="0">
              <a:solidFill>
                <a:schemeClr val="accent5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Аппликация.</a:t>
            </a:r>
            <a:endParaRPr lang="ru-RU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Создает изображения предметов из готовых фигур. </a:t>
            </a:r>
            <a:endParaRPr lang="ru-RU" sz="16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Украшает заготовки из бумаги разной формы. 	</a:t>
            </a:r>
            <a:endParaRPr lang="ru-RU" sz="16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Подбирает цвета, соответствующие изображаемым предметам и по собственному желанию, умеет аккуратно  использовать материалы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. </a:t>
            </a:r>
            <a:endParaRPr lang="ru-RU" sz="16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5069826"/>
      </p:ext>
    </p:extLst>
  </p:cSld>
  <p:clrMapOvr>
    <a:masterClrMapping/>
  </p:clrMapOvr>
  <p:transition spd="slow" advTm="6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6927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6000" dirty="0" smtClean="0">
                <a:solidFill>
                  <a:srgbClr val="FF0000"/>
                </a:solidFill>
                <a:ea typeface="Calibri"/>
                <a:cs typeface="Times New Roman"/>
              </a:rPr>
              <a:t>Спасибо  за внимание!</a:t>
            </a:r>
          </a:p>
          <a:p>
            <a:pPr algn="ctr">
              <a:spcAft>
                <a:spcPts val="0"/>
              </a:spcAft>
            </a:pPr>
            <a:r>
              <a:rPr lang="ru-RU" sz="6000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endParaRPr lang="ru-RU" sz="60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8930739"/>
      </p:ext>
    </p:extLst>
  </p:cSld>
  <p:clrMapOvr>
    <a:masterClrMapping/>
  </p:clrMapOvr>
  <p:transition spd="slow" advTm="6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Физическое развитие</a:t>
            </a:r>
            <a:endParaRPr lang="ru-RU" sz="2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Ребенок  умеет самостоятельно одеваться и раздеваться в определенной последовательности.</a:t>
            </a:r>
            <a:endParaRPr lang="ru-RU" sz="14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Ребенок  приучен к опрятности (замечает непорядок в одежде, устраняет его при небольшой помощи взрослого)	.</a:t>
            </a:r>
            <a:endParaRPr lang="ru-RU" sz="14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Ребенок пользуется индивидуальными предметами (носовым платком, салфеткой, расческой, туалетной бумагой).	</a:t>
            </a:r>
            <a:endParaRPr lang="ru-RU" sz="14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Ребенок владеет простейшими навыками поведения во время еды, умывания. 	</a:t>
            </a:r>
            <a:endParaRPr lang="ru-RU" sz="14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Ребенок умеет ходить прямо, не шаркая ногами, в заданном направлении. 	</a:t>
            </a:r>
            <a:endParaRPr lang="ru-RU" sz="14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Ребенок  умеет бегать, сохраняя равновесие, изменяя направление, темп бега в соответствии с указаниями воспитателя, сохраняет равновесие при ходьбе по ограниченной плоскости.</a:t>
            </a:r>
            <a:endParaRPr lang="ru-RU" sz="14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Ребенок может ползать на четвереньках, лазать по лесенке-стремянке, гимнастической стенке произвольным способом.	</a:t>
            </a:r>
            <a:endParaRPr lang="ru-RU" sz="14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Ребенок энергично отталкивается в прыжках на двух ногах, прыгает в длину с места не менее чем на 40 см. </a:t>
            </a:r>
            <a:endParaRPr lang="ru-RU" sz="14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Ребенок может катать мяч в заданном направлении с расстояния 1,5 м, бросать мяч двумя руками от груди, из-за головы, ударять мячом о пол, бросать вверх 2-3 раза подряд и ловить.	</a:t>
            </a:r>
            <a:endParaRPr lang="ru-RU" sz="14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Ребенок может метать предметы правой и левой рукой на расстояние не менее 5 м. 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1400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358934"/>
      </p:ext>
    </p:extLst>
  </p:cSld>
  <p:clrMapOvr>
    <a:masterClrMapping/>
  </p:clrMapOvr>
  <p:transition spd="slow" advTm="6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5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Речевое развитие</a:t>
            </a:r>
            <a:endParaRPr lang="ru-RU" sz="36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отвечает на разнообразные вопросы взрослого, касающиеся ближайшего окружения.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рассматривает игрушки, сюжетные картинки.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использует все части речи, простые нераспространенные предложения и предложения с однородными членами. 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пересказывает содержание произведения с опорой на рисунки в книге, вопросы воспитателя. 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называет произведение (в произвольном изложении), прослушав отрывок из него.</a:t>
            </a:r>
            <a:endParaRPr lang="ru-RU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может прочитать наизусть небольшое стихотворение при помощи взрослого.</a:t>
            </a:r>
          </a:p>
          <a:p>
            <a:pPr lvl="0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spcAft>
                <a:spcPts val="0"/>
              </a:spcAft>
            </a:pPr>
            <a:endParaRPr lang="ru-RU" dirty="0" smtClean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dirty="0" smtClean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lvl="0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9932899"/>
      </p:ext>
    </p:extLst>
  </p:cSld>
  <p:clrMapOvr>
    <a:masterClrMapping/>
  </p:clrMapOvr>
  <p:transition spd="slow" advTm="6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ФЭМП</a:t>
            </a:r>
            <a:endParaRPr lang="ru-RU" sz="2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CC3399"/>
                </a:solidFill>
                <a:effectLst/>
                <a:latin typeface="Times New Roman"/>
                <a:ea typeface="Calibri"/>
                <a:cs typeface="Times New Roman"/>
              </a:rPr>
              <a:t>Ребенок может составлять при помощи взрослого группы из однородных предметов и выделять один предмет из группы. </a:t>
            </a:r>
            <a:endParaRPr lang="ru-RU" sz="1600" dirty="0">
              <a:solidFill>
                <a:srgbClr val="CC3399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CC3399"/>
                </a:solidFill>
                <a:effectLst/>
                <a:latin typeface="Times New Roman"/>
                <a:ea typeface="Calibri"/>
                <a:cs typeface="Times New Roman"/>
              </a:rPr>
              <a:t>Ребенок умеет находить в окружающей обстановке один и несколько одинаковых предметов. </a:t>
            </a:r>
            <a:endParaRPr lang="ru-RU" sz="1600" dirty="0">
              <a:solidFill>
                <a:srgbClr val="CC3399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CC3399"/>
                </a:solidFill>
                <a:effectLst/>
                <a:latin typeface="Times New Roman"/>
                <a:ea typeface="Calibri"/>
                <a:cs typeface="Times New Roman"/>
              </a:rPr>
              <a:t>Ребенок правильно определяет количественное соотношение двух групп предметов, понимает конкретный смысл слов  «больше», «меньше», «столько же».</a:t>
            </a:r>
            <a:endParaRPr lang="ru-RU" sz="1600" dirty="0">
              <a:solidFill>
                <a:srgbClr val="CC3399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CC3399"/>
                </a:solidFill>
                <a:effectLst/>
                <a:latin typeface="Times New Roman"/>
                <a:ea typeface="Calibri"/>
                <a:cs typeface="Times New Roman"/>
              </a:rPr>
              <a:t>Ребенок различает круг, квадрат, треугольник, предметы с углами и круглые формы.</a:t>
            </a:r>
            <a:endParaRPr lang="ru-RU" sz="1600" dirty="0">
              <a:solidFill>
                <a:srgbClr val="CC3399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CC3399"/>
                </a:solidFill>
                <a:effectLst/>
                <a:latin typeface="Times New Roman"/>
                <a:ea typeface="Calibri"/>
                <a:cs typeface="Times New Roman"/>
              </a:rPr>
              <a:t>Ребенок понимает смысл обозначений: вверху – внизу, впереди – сзади, слева – справа, над – под; понятия времени суток: утро – вечер – день – ночь.  </a:t>
            </a:r>
            <a:endParaRPr lang="ru-RU" sz="1600" dirty="0">
              <a:solidFill>
                <a:srgbClr val="CC3399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CC3399"/>
                </a:solidFill>
                <a:effectLst/>
                <a:latin typeface="Times New Roman"/>
                <a:ea typeface="Calibri"/>
                <a:cs typeface="Times New Roman"/>
              </a:rPr>
              <a:t>Ребенок называет знакомые предметы, объясняет их значение, выделяет, называет признаки (цвет, форму, материал). </a:t>
            </a:r>
            <a:endParaRPr lang="ru-RU" sz="1600" dirty="0">
              <a:solidFill>
                <a:srgbClr val="CC3399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CC3399"/>
                </a:solidFill>
                <a:effectLst/>
                <a:latin typeface="Times New Roman"/>
                <a:ea typeface="Calibri"/>
                <a:cs typeface="Times New Roman"/>
              </a:rPr>
              <a:t>Ребенок ориентируется в помещениях детского сада и на участке. </a:t>
            </a:r>
            <a:endParaRPr lang="ru-RU" sz="1200" dirty="0">
              <a:solidFill>
                <a:srgbClr val="CC3399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1400" dirty="0" smtClean="0">
              <a:solidFill>
                <a:srgbClr val="CC3399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solidFill>
                <a:srgbClr val="CC3399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1400" dirty="0" smtClean="0">
              <a:solidFill>
                <a:srgbClr val="CC3399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1400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3688439"/>
      </p:ext>
    </p:extLst>
  </p:cSld>
  <p:clrMapOvr>
    <a:masterClrMapping/>
  </p:clrMapOvr>
  <p:transition spd="slow" advTm="6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Формирование познавательных действий, конструктивно-модельная деятельность</a:t>
            </a:r>
            <a:endParaRPr lang="ru-RU" sz="20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Ребенок знает, называет и правильно использует детали строительного материала. </a:t>
            </a:r>
            <a:endParaRPr lang="ru-RU" dirty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Ребенок умеет располагать кирпичики, пластины вертикально.</a:t>
            </a:r>
            <a:endParaRPr lang="ru-RU" dirty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Ребенок изменяет постройки, надстраивая или заменяя одни детали другими. </a:t>
            </a:r>
            <a:endParaRPr lang="ru-RU" dirty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Ребенок умеет группировать предметы по цвету, размеру, форме.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400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9196344"/>
      </p:ext>
    </p:extLst>
  </p:cSld>
  <p:clrMapOvr>
    <a:masterClrMapping/>
  </p:clrMapOvr>
  <p:transition spd="slow" advTm="6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Формирование целостной картины мира и представлений о социальных ценностях</a:t>
            </a:r>
            <a:endParaRPr lang="ru-RU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Ребенок называет свой город (поселок).</a:t>
            </a:r>
            <a:endParaRPr lang="ru-RU" sz="20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Ребенок знает и называет некоторые растения, животных и их детенышей. </a:t>
            </a:r>
            <a:endParaRPr lang="ru-RU" sz="20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Ребенок выделяет наиболее характерные сезонные изменения в природе. </a:t>
            </a:r>
            <a:endParaRPr lang="ru-RU" sz="20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Ребенок проявляет бережное отношение к природе.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800" dirty="0" smtClean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800" dirty="0" smtClean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lvl="0">
              <a:spcAft>
                <a:spcPts val="0"/>
              </a:spcAft>
            </a:pPr>
            <a:r>
              <a:rPr lang="ru-RU" sz="28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ru-RU" sz="20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1211420"/>
      </p:ext>
    </p:extLst>
  </p:cSld>
  <p:clrMapOvr>
    <a:masterClrMapping/>
  </p:clrMapOvr>
  <p:transition spd="slow" advTm="6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Социально-коммуникативное формирование позитивных установок к </a:t>
            </a:r>
          </a:p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различным видам труда</a:t>
            </a:r>
            <a:endParaRPr lang="ru-RU" sz="20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Ребенок может принимать на себя роль, непродолжительно взаимодействовать со сверстниками от имени героя.	</a:t>
            </a:r>
            <a:endParaRPr lang="ru-RU" sz="20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Ребенок умеет объединять несколько игровых действий в единую сюжетную линию, отражать в игре действия с предметами и взаимоотношения людей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800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800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0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1080181"/>
      </p:ext>
    </p:extLst>
  </p:cSld>
  <p:clrMapOvr>
    <a:masterClrMapping/>
  </p:clrMapOvr>
  <p:transition spd="slow" advTm="6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Социально-игровая деятельность</a:t>
            </a:r>
            <a:endParaRPr lang="ru-RU" sz="2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может принимать на себя роль, непродолжительно взаимодействовать со сверстниками от имени героя.</a:t>
            </a:r>
            <a:endParaRPr lang="ru-RU" sz="16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умеет объединять несколько игровых действий в единую сюжетную линию, отражать в игре действия с предметами и взаимоотношения людей.	</a:t>
            </a:r>
            <a:endParaRPr lang="ru-RU" sz="16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способен придерживаться игровых правил в дидактических играх.	</a:t>
            </a:r>
            <a:endParaRPr lang="ru-RU" sz="16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способен  следить за развитием театрализованного действия и эмоционально на него отзываться.</a:t>
            </a:r>
            <a:endParaRPr lang="ru-RU" sz="16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разыгрывает по просьбе взрослого и самостоятельно небольшие отрывки из знакомых сказок.	</a:t>
            </a:r>
            <a:endParaRPr lang="ru-RU" sz="16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имитирует движения, мимику и интонацию воображаемого героя.</a:t>
            </a:r>
            <a:endParaRPr lang="ru-RU" sz="16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Ребенок может принимать участие в беседах о театре (театр – </a:t>
            </a: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актеры – зрители, правила поведения в зрительном зале).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rgbClr val="7030A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400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959819"/>
      </p:ext>
    </p:extLst>
  </p:cSld>
  <p:clrMapOvr>
    <a:masterClrMapping/>
  </p:clrMapOvr>
  <p:transition spd="slow" advTm="6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Формирование основ</a:t>
            </a:r>
          </a:p>
          <a:p>
            <a:pPr algn="ctr"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 безопасного поведения</a:t>
            </a:r>
            <a:endParaRPr lang="ru-RU" sz="2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Ребенок соблюдает элементарные правила поведения в детском саду.	</a:t>
            </a:r>
            <a:endParaRPr lang="ru-RU" sz="20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Ребенок соблюдает элементарные правила взаимодействия с растениями и животными	.</a:t>
            </a:r>
            <a:endParaRPr lang="ru-RU" sz="20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Ребенок имеет элементарные представления о правилах дорожного движения.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800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800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ru-RU" sz="20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4083671"/>
      </p:ext>
    </p:extLst>
  </p:cSld>
  <p:clrMapOvr>
    <a:masterClrMapping/>
  </p:clrMapOvr>
  <p:transition spd="slow" advTm="6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469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Аня</cp:lastModifiedBy>
  <cp:revision>9</cp:revision>
  <dcterms:created xsi:type="dcterms:W3CDTF">2015-10-11T17:59:34Z</dcterms:created>
  <dcterms:modified xsi:type="dcterms:W3CDTF">2016-10-04T15:55:41Z</dcterms:modified>
</cp:coreProperties>
</file>