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77" r:id="rId4"/>
    <p:sldId id="259" r:id="rId5"/>
    <p:sldId id="260" r:id="rId6"/>
    <p:sldId id="263" r:id="rId7"/>
    <p:sldId id="265" r:id="rId8"/>
    <p:sldId id="264" r:id="rId9"/>
    <p:sldId id="266" r:id="rId10"/>
    <p:sldId id="267" r:id="rId11"/>
    <p:sldId id="268" r:id="rId12"/>
    <p:sldId id="269" r:id="rId13"/>
    <p:sldId id="270" r:id="rId14"/>
    <p:sldId id="273" r:id="rId15"/>
    <p:sldId id="275" r:id="rId16"/>
    <p:sldId id="276"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8" d="100"/>
          <a:sy n="98" d="100"/>
        </p:scale>
        <p:origin x="-1164" y="1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83DF56-045D-484E-B42B-3526D157A7CD}" type="datetimeFigureOut">
              <a:rPr lang="ru-RU" smtClean="0"/>
              <a:pPr/>
              <a:t>01.11.2016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A16EB-EF34-4376-9E2C-3D139AE6A66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890A16EB-EF34-4376-9E2C-3D139AE6A66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01.11.2016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 Id="rId6" Type="http://schemas.openxmlformats.org/officeDocument/2006/relationships/image" Target="../media/image4.gif"/><Relationship Id="rId5" Type="http://schemas.openxmlformats.org/officeDocument/2006/relationships/image" Target="../media/image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6.xml.rels><?xml version="1.0" encoding="UTF-8" standalone="yes"?>
<Relationships xmlns="http://schemas.openxmlformats.org/package/2006/relationships"><Relationship Id="rId3" Type="http://schemas.openxmlformats.org/officeDocument/2006/relationships/hyperlink" Target="https://ru.wikipedia.org/wiki/&#1052;&#1086;&#1088;&#1076;&#1074;&#1072;" TargetMode="External"/><Relationship Id="rId2" Type="http://schemas.openxmlformats.org/officeDocument/2006/relationships/image" Target="../media/image4.gif"/><Relationship Id="rId1" Type="http://schemas.openxmlformats.org/officeDocument/2006/relationships/slideLayout" Target="../slideLayouts/slideLayout6.xml"/><Relationship Id="rId6" Type="http://schemas.openxmlformats.org/officeDocument/2006/relationships/hyperlink" Target="http://fb.ru/article/180302/mordovskie-natsionalnyie-kostyumyi-opisanie-foto" TargetMode="External"/><Relationship Id="rId5" Type="http://schemas.openxmlformats.org/officeDocument/2006/relationships/hyperlink" Target="http://nazaccent.ru/content/7641-nacionalnyj-kostyum-mordvy.html" TargetMode="External"/><Relationship Id="rId4" Type="http://schemas.openxmlformats.org/officeDocument/2006/relationships/hyperlink" Target="http://turizmrm.ru/what-to-take/vishyvk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4.gif"/><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2.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428736"/>
          </a:xfrm>
          <a:blipFill>
            <a:blip r:embed="rId4" cstate="print"/>
            <a:stretch>
              <a:fillRect/>
            </a:stretch>
          </a:blipFill>
        </p:spPr>
        <p:txBody>
          <a:bodyPr>
            <a:normAutofit fontScale="90000"/>
          </a:bodyPr>
          <a:lstStyle/>
          <a:p>
            <a:r>
              <a:rPr lang="ru-RU" sz="3200" dirty="0" smtClean="0">
                <a:solidFill>
                  <a:srgbClr val="002060"/>
                </a:solidFill>
                <a:latin typeface="Batang" pitchFamily="18" charset="-127"/>
                <a:ea typeface="Batang" pitchFamily="18" charset="-127"/>
              </a:rPr>
              <a:t>     </a:t>
            </a:r>
            <a:r>
              <a:rPr lang="ru-RU" sz="3200" b="1" dirty="0" smtClean="0">
                <a:latin typeface="Batang" pitchFamily="18" charset="-127"/>
                <a:ea typeface="Batang" pitchFamily="18" charset="-127"/>
              </a:rPr>
              <a:t>Классный час: « </a:t>
            </a:r>
            <a:r>
              <a:rPr lang="ru-RU" sz="3600" b="1" dirty="0" smtClean="0">
                <a:latin typeface="Batang" pitchFamily="18" charset="-127"/>
                <a:ea typeface="Batang" pitchFamily="18" charset="-127"/>
              </a:rPr>
              <a:t>Музейный экспонат -Мордовский национальный костюм»</a:t>
            </a:r>
            <a:endParaRPr lang="ru-RU" sz="3600" b="1" dirty="0">
              <a:latin typeface="Batang" pitchFamily="18" charset="-127"/>
              <a:ea typeface="Batang" pitchFamily="18" charset="-127"/>
            </a:endParaRPr>
          </a:p>
        </p:txBody>
      </p:sp>
      <p:sp>
        <p:nvSpPr>
          <p:cNvPr id="2051" name="Rectangle 3"/>
          <p:cNvSpPr>
            <a:spLocks noChangeArrowheads="1"/>
          </p:cNvSpPr>
          <p:nvPr/>
        </p:nvSpPr>
        <p:spPr bwMode="auto">
          <a:xfrm>
            <a:off x="0" y="473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6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Содержимое 9" descr="jrtbmzbu12.jpg"/>
          <p:cNvPicPr>
            <a:picLocks noGrp="1" noChangeAspect="1"/>
          </p:cNvPicPr>
          <p:nvPr>
            <p:ph sz="half" idx="1"/>
          </p:nvPr>
        </p:nvPicPr>
        <p:blipFill>
          <a:blip r:embed="rId5" cstate="print"/>
          <a:stretch>
            <a:fillRect/>
          </a:stretch>
        </p:blipFill>
        <p:spPr>
          <a:xfrm>
            <a:off x="611560" y="1571612"/>
            <a:ext cx="3960440" cy="4572032"/>
          </a:xfrm>
        </p:spPr>
      </p:pic>
      <p:sp>
        <p:nvSpPr>
          <p:cNvPr id="11" name="Содержимое 10"/>
          <p:cNvSpPr>
            <a:spLocks noGrp="1"/>
          </p:cNvSpPr>
          <p:nvPr>
            <p:ph sz="half" idx="2"/>
          </p:nvPr>
        </p:nvSpPr>
        <p:spPr>
          <a:xfrm>
            <a:off x="4644008" y="1268760"/>
            <a:ext cx="4038600" cy="4497363"/>
          </a:xfrm>
        </p:spPr>
        <p:txBody>
          <a:bodyPr>
            <a:normAutofit lnSpcReduction="10000"/>
          </a:bodyPr>
          <a:lstStyle/>
          <a:p>
            <a:endParaRPr lang="ru-RU" sz="2400" b="1" dirty="0" smtClean="0"/>
          </a:p>
          <a:p>
            <a:pPr algn="ctr"/>
            <a:r>
              <a:rPr lang="ru-RU" sz="2400" b="1" dirty="0" smtClean="0">
                <a:latin typeface="Batang" pitchFamily="18" charset="-127"/>
                <a:ea typeface="Batang" pitchFamily="18" charset="-127"/>
              </a:rPr>
              <a:t>Автор:</a:t>
            </a:r>
          </a:p>
          <a:p>
            <a:pPr algn="ctr">
              <a:buNone/>
            </a:pPr>
            <a:r>
              <a:rPr lang="ru-RU" sz="2400" b="1" dirty="0" smtClean="0">
                <a:solidFill>
                  <a:srgbClr val="002060"/>
                </a:solidFill>
                <a:latin typeface="Batang" pitchFamily="18" charset="-127"/>
                <a:ea typeface="Batang" pitchFamily="18" charset="-127"/>
              </a:rPr>
              <a:t>Петрова Оксана Владимировна, учитель русского языка и литературы</a:t>
            </a:r>
          </a:p>
          <a:p>
            <a:pPr algn="ctr">
              <a:buNone/>
            </a:pPr>
            <a:r>
              <a:rPr lang="ru-RU" sz="2400" b="1" dirty="0" smtClean="0">
                <a:latin typeface="Batang" pitchFamily="18" charset="-127"/>
                <a:ea typeface="Batang" pitchFamily="18" charset="-127"/>
              </a:rPr>
              <a:t>МБОУ ,,Районная заочная средняя общеобразовательная школа</a:t>
            </a:r>
            <a:r>
              <a:rPr lang="en-GB" sz="2400" b="1" dirty="0" smtClean="0">
                <a:latin typeface="Batang" pitchFamily="18" charset="-127"/>
                <a:ea typeface="Batang" pitchFamily="18" charset="-127"/>
              </a:rPr>
              <a:t>’’</a:t>
            </a:r>
            <a:endParaRPr lang="ru-RU" sz="2400" b="1" dirty="0" smtClean="0">
              <a:latin typeface="Batang" pitchFamily="18" charset="-127"/>
              <a:ea typeface="Batang" pitchFamily="18" charset="-127"/>
            </a:endParaRPr>
          </a:p>
          <a:p>
            <a:pPr algn="ctr">
              <a:buNone/>
            </a:pPr>
            <a:r>
              <a:rPr lang="ru-RU" sz="2400" b="1" dirty="0" err="1" smtClean="0">
                <a:latin typeface="Batang" pitchFamily="18" charset="-127"/>
                <a:ea typeface="Batang" pitchFamily="18" charset="-127"/>
              </a:rPr>
              <a:t>Зубово</a:t>
            </a:r>
            <a:r>
              <a:rPr lang="ru-RU" sz="2400" b="1" dirty="0" smtClean="0">
                <a:latin typeface="Batang" pitchFamily="18" charset="-127"/>
                <a:ea typeface="Batang" pitchFamily="18" charset="-127"/>
              </a:rPr>
              <a:t> – Полянского района</a:t>
            </a:r>
          </a:p>
          <a:p>
            <a:endParaRPr lang="ru-RU" sz="2400" b="1" dirty="0" smtClean="0">
              <a:latin typeface="Batang" pitchFamily="18" charset="-127"/>
              <a:ea typeface="Batang" pitchFamily="18" charset="-127"/>
            </a:endParaRPr>
          </a:p>
          <a:p>
            <a:endParaRPr lang="ru-RU" sz="2400" b="1" dirty="0" smtClean="0">
              <a:effectLst>
                <a:outerShdw blurRad="38100" dist="38100" dir="2700000" algn="tl">
                  <a:srgbClr val="000000">
                    <a:alpha val="43137"/>
                  </a:srgbClr>
                </a:outerShdw>
              </a:effectLst>
            </a:endParaRPr>
          </a:p>
          <a:p>
            <a:pPr>
              <a:buNone/>
            </a:pPr>
            <a:endParaRPr lang="ru-RU" sz="2400" b="1" dirty="0"/>
          </a:p>
        </p:txBody>
      </p:sp>
      <p:pic>
        <p:nvPicPr>
          <p:cNvPr id="2055" name="Picture 7" descr="http://www.ensaj.narod.ru/orn6_1_72.gif"/>
          <p:cNvPicPr>
            <a:picLocks noChangeAspect="1" noChangeArrowheads="1"/>
          </p:cNvPicPr>
          <p:nvPr/>
        </p:nvPicPr>
        <p:blipFill>
          <a:blip r:embed="rId6"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2057" name="Picture 9" descr="http://www.ensaj.narod.ru/orn6_1_72.gif"/>
          <p:cNvPicPr>
            <a:picLocks noChangeAspect="1" noChangeArrowheads="1"/>
          </p:cNvPicPr>
          <p:nvPr/>
        </p:nvPicPr>
        <p:blipFill>
          <a:blip r:embed="rId6" cstate="print">
            <a:duotone>
              <a:prstClr val="black"/>
              <a:schemeClr val="accent6">
                <a:tint val="45000"/>
                <a:satMod val="400000"/>
              </a:schemeClr>
            </a:duotone>
            <a:lum bright="-3000" contrast="100000"/>
          </a:blip>
          <a:srcRect/>
          <a:stretch>
            <a:fillRect/>
          </a:stretch>
        </p:blipFill>
        <p:spPr bwMode="auto">
          <a:xfrm rot="5400000">
            <a:off x="5885892" y="3051214"/>
            <a:ext cx="6048671" cy="467544"/>
          </a:xfrm>
          <a:prstGeom prst="rect">
            <a:avLst/>
          </a:prstGeom>
          <a:noFill/>
        </p:spPr>
      </p:pic>
      <p:pic>
        <p:nvPicPr>
          <p:cNvPr id="9" name="Picture 2" descr="http://www.playing-field.ru/img/2015/052222/2457460"/>
          <p:cNvPicPr>
            <a:picLocks noChangeAspect="1" noChangeArrowheads="1"/>
          </p:cNvPicPr>
          <p:nvPr/>
        </p:nvPicPr>
        <p:blipFill>
          <a:blip r:embed="rId6"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stretch>
              <a:fillRect/>
            </a:stretch>
          </a:blipFill>
        </p:spPr>
        <p:txBody>
          <a:bodyPr>
            <a:normAutofit/>
          </a:bodyPr>
          <a:lstStyle/>
          <a:p>
            <a:r>
              <a:rPr lang="ru-RU" sz="3200" b="1" dirty="0" smtClean="0">
                <a:latin typeface="Batang" pitchFamily="18" charset="-127"/>
                <a:ea typeface="Batang" pitchFamily="18" charset="-127"/>
              </a:rPr>
              <a:t>Мужская одежда</a:t>
            </a:r>
            <a:endParaRPr lang="ru-RU" sz="3200" b="1" dirty="0">
              <a:latin typeface="Batang" pitchFamily="18" charset="-127"/>
              <a:ea typeface="Batang" pitchFamily="18" charset="-127"/>
            </a:endParaRPr>
          </a:p>
        </p:txBody>
      </p:sp>
      <p:sp>
        <p:nvSpPr>
          <p:cNvPr id="3" name="Содержимое 2"/>
          <p:cNvSpPr>
            <a:spLocks noGrp="1"/>
          </p:cNvSpPr>
          <p:nvPr>
            <p:ph sz="half" idx="1"/>
          </p:nvPr>
        </p:nvSpPr>
        <p:spPr>
          <a:xfrm>
            <a:off x="0" y="1600200"/>
            <a:ext cx="4495800" cy="4525963"/>
          </a:xfrm>
        </p:spPr>
        <p:txBody>
          <a:bodyPr>
            <a:normAutofit/>
          </a:bodyPr>
          <a:lstStyle/>
          <a:p>
            <a:pPr algn="just"/>
            <a:r>
              <a:rPr lang="ru-RU" sz="1700" b="1" dirty="0" smtClean="0">
                <a:latin typeface="Batang" pitchFamily="18" charset="-127"/>
                <a:ea typeface="Batang" pitchFamily="18" charset="-127"/>
              </a:rPr>
              <a:t>Мужская одежда мордвы не несла столь  высокий этнической нагрузки. В ней было гораздо больше общих элементов с мужской одеждой соседних народов. Основными частями мужского костюма являлись рубаха и штаны. Обыденная традиционная рубаха шилась  из небеленого посконного холста, праздничная же-из более тонкого, в основном льняного. Рубахи чаще были без воротников, грудной вырез делался большей частью на правой стороне. Ворот застёгивался на крючки и пуговицы, покрой рубах был туникообразный.</a:t>
            </a:r>
            <a:endParaRPr lang="ru-RU" sz="1700" b="1" dirty="0">
              <a:latin typeface="Batang" pitchFamily="18" charset="-127"/>
              <a:ea typeface="Batang" pitchFamily="18" charset="-127"/>
            </a:endParaRPr>
          </a:p>
        </p:txBody>
      </p:sp>
      <p:pic>
        <p:nvPicPr>
          <p:cNvPr id="5" name="Picture 7" descr="http://www.ensaj.narod.ru/orn6_1_72.gif"/>
          <p:cNvPicPr>
            <a:picLocks noChangeAspect="1" noChangeArrowheads="1"/>
          </p:cNvPicPr>
          <p:nvPr/>
        </p:nvPicPr>
        <p:blipFill>
          <a:blip r:embed="rId3"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9" descr="http://www.ensaj.narod.ru/orn6_1_72.gif"/>
          <p:cNvPicPr>
            <a:picLocks noChangeAspect="1" noChangeArrowheads="1"/>
          </p:cNvPicPr>
          <p:nvPr/>
        </p:nvPicPr>
        <p:blipFill>
          <a:blip r:embed="rId3"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7" name="Picture 2" descr="http://www.playing-field.ru/img/2015/052222/2457460"/>
          <p:cNvPicPr>
            <a:picLocks noChangeAspect="1" noChangeArrowheads="1"/>
          </p:cNvPicPr>
          <p:nvPr/>
        </p:nvPicPr>
        <p:blipFill>
          <a:blip r:embed="rId3"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1026" name="Picture 2" descr="C:\Users\Пользователь\Desktop\Оленька\Мои документы\004.jpg"/>
          <p:cNvPicPr>
            <a:picLocks noGrp="1" noChangeAspect="1" noChangeArrowheads="1"/>
          </p:cNvPicPr>
          <p:nvPr>
            <p:ph sz="half" idx="2"/>
          </p:nvPr>
        </p:nvPicPr>
        <p:blipFill>
          <a:blip r:embed="rId4" cstate="print"/>
          <a:srcRect/>
          <a:stretch>
            <a:fillRect/>
          </a:stretch>
        </p:blipFill>
        <p:spPr bwMode="auto">
          <a:xfrm>
            <a:off x="6084168" y="1484784"/>
            <a:ext cx="2514600" cy="3429000"/>
          </a:xfrm>
          <a:prstGeom prst="rect">
            <a:avLst/>
          </a:prstGeom>
          <a:noFill/>
        </p:spPr>
      </p:pic>
      <p:pic>
        <p:nvPicPr>
          <p:cNvPr id="1027" name="Picture 3" descr="C:\Users\Пользователь\Desktop\Оленька\Мои документы\erza-men-01.jpg"/>
          <p:cNvPicPr>
            <a:picLocks noChangeAspect="1" noChangeArrowheads="1"/>
          </p:cNvPicPr>
          <p:nvPr/>
        </p:nvPicPr>
        <p:blipFill>
          <a:blip r:embed="rId5" cstate="print"/>
          <a:srcRect/>
          <a:stretch>
            <a:fillRect/>
          </a:stretch>
        </p:blipFill>
        <p:spPr bwMode="auto">
          <a:xfrm>
            <a:off x="4644008" y="1628800"/>
            <a:ext cx="1666875" cy="2381250"/>
          </a:xfrm>
          <a:prstGeom prst="rect">
            <a:avLst/>
          </a:prstGeom>
          <a:noFill/>
        </p:spPr>
      </p:pic>
      <p:pic>
        <p:nvPicPr>
          <p:cNvPr id="1028" name="Picture 4" descr="C:\Users\Пользователь\Desktop\Оленька\Мои документы\mari-men-rub1.jpg"/>
          <p:cNvPicPr>
            <a:picLocks noChangeAspect="1" noChangeArrowheads="1"/>
          </p:cNvPicPr>
          <p:nvPr/>
        </p:nvPicPr>
        <p:blipFill>
          <a:blip r:embed="rId6" cstate="print"/>
          <a:srcRect/>
          <a:stretch>
            <a:fillRect/>
          </a:stretch>
        </p:blipFill>
        <p:spPr bwMode="auto">
          <a:xfrm>
            <a:off x="5364088" y="3789040"/>
            <a:ext cx="1923354" cy="2453258"/>
          </a:xfrm>
          <a:prstGeom prst="rect">
            <a:avLst/>
          </a:prstGeom>
          <a:noFill/>
        </p:spPr>
      </p:pic>
      <p:cxnSp>
        <p:nvCxnSpPr>
          <p:cNvPr id="12" name="Прямая со стрелкой 11"/>
          <p:cNvCxnSpPr/>
          <p:nvPr/>
        </p:nvCxnSpPr>
        <p:spPr>
          <a:xfrm flipV="1">
            <a:off x="4788024" y="4005064"/>
            <a:ext cx="360040" cy="115212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788024" y="5157192"/>
            <a:ext cx="576064"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27984" y="5157192"/>
            <a:ext cx="1080120" cy="461665"/>
          </a:xfrm>
          <a:prstGeom prst="rect">
            <a:avLst/>
          </a:prstGeom>
          <a:noFill/>
        </p:spPr>
        <p:txBody>
          <a:bodyPr wrap="square" rtlCol="0">
            <a:spAutoFit/>
          </a:bodyPr>
          <a:lstStyle/>
          <a:p>
            <a:r>
              <a:rPr lang="ru-RU" sz="1200" b="1" dirty="0" smtClean="0"/>
              <a:t>Мужские рубахи. </a:t>
            </a:r>
            <a:endParaRPr lang="ru-RU" sz="1200" b="1" dirty="0"/>
          </a:p>
        </p:txBody>
      </p:sp>
    </p:spTree>
  </p:cSld>
  <p:clrMapOvr>
    <a:masterClrMapping/>
  </p:clrMapOvr>
  <p:transition>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a:blipFill>
            <a:blip r:embed="rId2" cstate="print"/>
            <a:stretch>
              <a:fillRect/>
            </a:stretch>
          </a:blipFill>
        </p:spPr>
        <p:txBody>
          <a:bodyPr>
            <a:normAutofit/>
          </a:bodyPr>
          <a:lstStyle/>
          <a:p>
            <a:r>
              <a:rPr lang="ru-RU" sz="3200" b="1" dirty="0" smtClean="0"/>
              <a:t>Мужская одежда мордвы.</a:t>
            </a:r>
            <a:endParaRPr lang="ru-RU" sz="3200" b="1" dirty="0"/>
          </a:p>
        </p:txBody>
      </p:sp>
      <p:pic>
        <p:nvPicPr>
          <p:cNvPr id="8" name="Содержимое 7" descr="CCI02102016_0001.jpg"/>
          <p:cNvPicPr>
            <a:picLocks noGrp="1" noChangeAspect="1"/>
          </p:cNvPicPr>
          <p:nvPr>
            <p:ph sz="half" idx="1"/>
          </p:nvPr>
        </p:nvPicPr>
        <p:blipFill>
          <a:blip r:embed="rId3" cstate="print"/>
          <a:stretch>
            <a:fillRect/>
          </a:stretch>
        </p:blipFill>
        <p:spPr>
          <a:xfrm>
            <a:off x="428596" y="1428736"/>
            <a:ext cx="2786082" cy="4563963"/>
          </a:xfrm>
        </p:spPr>
      </p:pic>
      <p:sp>
        <p:nvSpPr>
          <p:cNvPr id="4" name="Содержимое 3"/>
          <p:cNvSpPr>
            <a:spLocks noGrp="1"/>
          </p:cNvSpPr>
          <p:nvPr>
            <p:ph sz="half" idx="2"/>
          </p:nvPr>
        </p:nvSpPr>
        <p:spPr>
          <a:xfrm>
            <a:off x="4143372" y="1285860"/>
            <a:ext cx="4539236" cy="4724887"/>
          </a:xfrm>
        </p:spPr>
        <p:txBody>
          <a:bodyPr>
            <a:noAutofit/>
          </a:bodyPr>
          <a:lstStyle/>
          <a:p>
            <a:pPr algn="just"/>
            <a:r>
              <a:rPr lang="ru-RU" sz="1900" b="1" dirty="0" smtClean="0">
                <a:latin typeface="Batang" pitchFamily="18" charset="-127"/>
                <a:ea typeface="Batang" pitchFamily="18" charset="-127"/>
              </a:rPr>
              <a:t>В качестве демисезонной мужской  одежды носили сумань. По крою он был близок поддевке. Прямая отрезная спинка на талии завершалась сборками. Воротник, как правило, делался сзади стоячим, высотой 3-5 см. наиболее распространённое зимней одеждой мужчин была шуба. Из овчин изготовляли и нагольный тулуп. Традиционные мужские головные уборы были представлены валяными шляпами, шапками- мерлушками.</a:t>
            </a:r>
            <a:endParaRPr lang="ru-RU" sz="1900" b="1" dirty="0">
              <a:latin typeface="Batang" pitchFamily="18" charset="-127"/>
              <a:ea typeface="Batang" pitchFamily="18" charset="-127"/>
            </a:endParaRPr>
          </a:p>
        </p:txBody>
      </p:sp>
      <p:pic>
        <p:nvPicPr>
          <p:cNvPr id="5" name="Picture 7" descr="http://www.ensaj.narod.ru/orn6_1_72.gif"/>
          <p:cNvPicPr>
            <a:picLocks noChangeAspect="1" noChangeArrowheads="1"/>
          </p:cNvPicPr>
          <p:nvPr/>
        </p:nvPicPr>
        <p:blipFill>
          <a:blip r:embed="rId4"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9" descr="http://www.ensaj.narod.ru/orn6_1_72.gif"/>
          <p:cNvPicPr>
            <a:picLocks noChangeAspect="1" noChangeArrowheads="1"/>
          </p:cNvPicPr>
          <p:nvPr/>
        </p:nvPicPr>
        <p:blipFill>
          <a:blip r:embed="rId4"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7" name="Picture 2" descr="http://www.playing-field.ru/img/2015/052222/2457460"/>
          <p:cNvPicPr>
            <a:picLocks noChangeAspect="1" noChangeArrowheads="1"/>
          </p:cNvPicPr>
          <p:nvPr/>
        </p:nvPicPr>
        <p:blipFill>
          <a:blip r:embed="rId4"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cxnSp>
        <p:nvCxnSpPr>
          <p:cNvPr id="10" name="Прямая со стрелкой 9"/>
          <p:cNvCxnSpPr/>
          <p:nvPr/>
        </p:nvCxnSpPr>
        <p:spPr>
          <a:xfrm flipH="1" flipV="1">
            <a:off x="3214678" y="3857628"/>
            <a:ext cx="720080" cy="10801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14678" y="5000636"/>
            <a:ext cx="1357322" cy="461665"/>
          </a:xfrm>
          <a:prstGeom prst="rect">
            <a:avLst/>
          </a:prstGeom>
          <a:noFill/>
        </p:spPr>
        <p:txBody>
          <a:bodyPr wrap="square" rtlCol="0">
            <a:spAutoFit/>
          </a:bodyPr>
          <a:lstStyle/>
          <a:p>
            <a:r>
              <a:rPr lang="ru-RU" sz="1200" b="1" dirty="0" smtClean="0"/>
              <a:t>Верхняя одежда - </a:t>
            </a:r>
            <a:r>
              <a:rPr lang="ru-RU" sz="1200" b="1" dirty="0" err="1" smtClean="0"/>
              <a:t>Сумань</a:t>
            </a:r>
            <a:r>
              <a:rPr lang="ru-RU" sz="1200" b="1" dirty="0" smtClean="0"/>
              <a:t>.</a:t>
            </a:r>
            <a:endParaRPr lang="ru-RU" sz="1200" b="1" dirty="0"/>
          </a:p>
        </p:txBody>
      </p:sp>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000636"/>
            <a:ext cx="8229600" cy="1285884"/>
          </a:xfrm>
        </p:spPr>
        <p:txBody>
          <a:bodyPr>
            <a:normAutofit/>
          </a:bodyPr>
          <a:lstStyle/>
          <a:p>
            <a:r>
              <a:rPr lang="ru-RU" sz="1600" b="1" dirty="0" smtClean="0">
                <a:latin typeface="Batang" pitchFamily="18" charset="-127"/>
                <a:ea typeface="Batang" pitchFamily="18" charset="-127"/>
              </a:rPr>
              <a:t>Обувью служили лапти-карьхть так называемого мордовского типа с косым плетением, низкими бортами и специальными петлями из лыка для прикрепления обор. Мордва обвёртывали ноги белыми, мокшанскими-белыми и чёрными онучами (пракстат).  По праздникам одевали сапоги. </a:t>
            </a:r>
            <a:endParaRPr lang="ru-RU" sz="1600" b="1" dirty="0">
              <a:latin typeface="Batang" pitchFamily="18" charset="-127"/>
              <a:ea typeface="Batang" pitchFamily="18" charset="-127"/>
            </a:endParaRPr>
          </a:p>
        </p:txBody>
      </p:sp>
      <p:pic>
        <p:nvPicPr>
          <p:cNvPr id="4" name="Picture 2" descr="http://www.playing-field.ru/img/2015/052222/2457460"/>
          <p:cNvPicPr>
            <a:picLocks noChangeAspect="1" noChangeArrowheads="1"/>
          </p:cNvPicPr>
          <p:nvPr/>
        </p:nvPicPr>
        <p:blipFill>
          <a:blip r:embed="rId2"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5" name="Picture 7" descr="http://www.ensaj.narod.ru/orn6_1_72.gif"/>
          <p:cNvPicPr>
            <a:picLocks noChangeAspect="1" noChangeArrowheads="1"/>
          </p:cNvPicPr>
          <p:nvPr/>
        </p:nvPicPr>
        <p:blipFill>
          <a:blip r:embed="rId2"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9" descr="http://www.ensaj.narod.ru/orn6_1_72.gif"/>
          <p:cNvPicPr>
            <a:picLocks noChangeAspect="1" noChangeArrowheads="1"/>
          </p:cNvPicPr>
          <p:nvPr/>
        </p:nvPicPr>
        <p:blipFill>
          <a:blip r:embed="rId2"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2050" name="Picture 2" descr="C:\Users\Пользователь\Desktop\Оленька\Мои документы\forests-industry4-93.jpg"/>
          <p:cNvPicPr>
            <a:picLocks noGrp="1" noChangeAspect="1" noChangeArrowheads="1"/>
          </p:cNvPicPr>
          <p:nvPr>
            <p:ph idx="1"/>
          </p:nvPr>
        </p:nvPicPr>
        <p:blipFill>
          <a:blip r:embed="rId3" cstate="print"/>
          <a:srcRect/>
          <a:stretch>
            <a:fillRect/>
          </a:stretch>
        </p:blipFill>
        <p:spPr bwMode="auto">
          <a:xfrm>
            <a:off x="755576" y="908720"/>
            <a:ext cx="5217971" cy="3600400"/>
          </a:xfrm>
          <a:prstGeom prst="rect">
            <a:avLst/>
          </a:prstGeom>
          <a:noFill/>
        </p:spPr>
      </p:pic>
      <p:sp>
        <p:nvSpPr>
          <p:cNvPr id="8" name="TextBox 7"/>
          <p:cNvSpPr txBox="1"/>
          <p:nvPr/>
        </p:nvSpPr>
        <p:spPr>
          <a:xfrm>
            <a:off x="539552" y="116632"/>
            <a:ext cx="8064896" cy="584775"/>
          </a:xfrm>
          <a:prstGeom prst="rect">
            <a:avLst/>
          </a:prstGeom>
          <a:blipFill>
            <a:blip r:embed="rId4" cstate="print"/>
            <a:stretch>
              <a:fillRect/>
            </a:stretch>
          </a:blipFill>
        </p:spPr>
        <p:txBody>
          <a:bodyPr wrap="square" rtlCol="0">
            <a:spAutoFit/>
          </a:bodyPr>
          <a:lstStyle/>
          <a:p>
            <a:r>
              <a:rPr lang="ru-RU" sz="3200" b="1" dirty="0" smtClean="0">
                <a:latin typeface="Batang" pitchFamily="18" charset="-127"/>
                <a:ea typeface="Batang" pitchFamily="18" charset="-127"/>
              </a:rPr>
              <a:t>         Мордовская национальная обувь</a:t>
            </a:r>
            <a:endParaRPr lang="ru-RU" sz="3200" b="1" dirty="0"/>
          </a:p>
        </p:txBody>
      </p:sp>
      <p:pic>
        <p:nvPicPr>
          <p:cNvPr id="1026" name="Picture 2" descr="C:\Users\Пользователь\Desktop\Оленька\IMG_20161003_140747.jpg"/>
          <p:cNvPicPr>
            <a:picLocks noChangeAspect="1" noChangeArrowheads="1"/>
          </p:cNvPicPr>
          <p:nvPr/>
        </p:nvPicPr>
        <p:blipFill>
          <a:blip r:embed="rId5" cstate="print"/>
          <a:srcRect/>
          <a:stretch>
            <a:fillRect/>
          </a:stretch>
        </p:blipFill>
        <p:spPr bwMode="auto">
          <a:xfrm>
            <a:off x="5796136" y="764704"/>
            <a:ext cx="2551362" cy="3401816"/>
          </a:xfrm>
          <a:prstGeom prst="rect">
            <a:avLst/>
          </a:prstGeom>
          <a:noFill/>
        </p:spPr>
      </p:pic>
      <p:cxnSp>
        <p:nvCxnSpPr>
          <p:cNvPr id="10" name="Прямая со стрелкой 9"/>
          <p:cNvCxnSpPr/>
          <p:nvPr/>
        </p:nvCxnSpPr>
        <p:spPr>
          <a:xfrm flipH="1" flipV="1">
            <a:off x="4572000" y="4509120"/>
            <a:ext cx="14401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V="1">
            <a:off x="6588224" y="4149080"/>
            <a:ext cx="14401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868144" y="4437112"/>
            <a:ext cx="1552861" cy="276999"/>
          </a:xfrm>
          <a:prstGeom prst="rect">
            <a:avLst/>
          </a:prstGeom>
          <a:noFill/>
        </p:spPr>
        <p:txBody>
          <a:bodyPr wrap="none" rtlCol="0">
            <a:spAutoFit/>
          </a:bodyPr>
          <a:lstStyle/>
          <a:p>
            <a:r>
              <a:rPr lang="ru-RU" sz="1200" b="1" dirty="0" smtClean="0"/>
              <a:t>Мордовские сапоги.</a:t>
            </a:r>
            <a:endParaRPr lang="ru-RU" sz="1200" b="1" dirty="0"/>
          </a:p>
        </p:txBody>
      </p:sp>
      <p:sp>
        <p:nvSpPr>
          <p:cNvPr id="14" name="TextBox 13"/>
          <p:cNvSpPr txBox="1"/>
          <p:nvPr/>
        </p:nvSpPr>
        <p:spPr>
          <a:xfrm>
            <a:off x="3995936" y="4653136"/>
            <a:ext cx="1490344" cy="276999"/>
          </a:xfrm>
          <a:prstGeom prst="rect">
            <a:avLst/>
          </a:prstGeom>
          <a:noFill/>
        </p:spPr>
        <p:txBody>
          <a:bodyPr wrap="none" rtlCol="0">
            <a:spAutoFit/>
          </a:bodyPr>
          <a:lstStyle/>
          <a:p>
            <a:r>
              <a:rPr lang="ru-RU" sz="1200" b="1" dirty="0" smtClean="0"/>
              <a:t>Мордовские лапти.</a:t>
            </a:r>
            <a:endParaRPr lang="ru-RU" sz="1200" b="1" dirty="0"/>
          </a:p>
        </p:txBody>
      </p:sp>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stretch>
              <a:fillRect/>
            </a:stretch>
          </a:blipFill>
        </p:spPr>
        <p:txBody>
          <a:bodyPr>
            <a:normAutofit/>
          </a:bodyPr>
          <a:lstStyle/>
          <a:p>
            <a:r>
              <a:rPr lang="ru-RU" sz="3200" b="1" dirty="0" smtClean="0">
                <a:latin typeface="Batang" pitchFamily="18" charset="-127"/>
                <a:ea typeface="Batang" pitchFamily="18" charset="-127"/>
              </a:rPr>
              <a:t>Мордовская национальная вышивка</a:t>
            </a:r>
            <a:endParaRPr lang="ru-RU" sz="3200" b="1" dirty="0">
              <a:latin typeface="Batang" pitchFamily="18" charset="-127"/>
              <a:ea typeface="Batang" pitchFamily="18" charset="-127"/>
            </a:endParaRPr>
          </a:p>
        </p:txBody>
      </p:sp>
      <p:sp>
        <p:nvSpPr>
          <p:cNvPr id="3" name="Содержимое 2"/>
          <p:cNvSpPr>
            <a:spLocks noGrp="1"/>
          </p:cNvSpPr>
          <p:nvPr>
            <p:ph sz="half" idx="1"/>
          </p:nvPr>
        </p:nvSpPr>
        <p:spPr>
          <a:xfrm>
            <a:off x="0" y="1428736"/>
            <a:ext cx="4495800" cy="4697427"/>
          </a:xfrm>
        </p:spPr>
        <p:txBody>
          <a:bodyPr>
            <a:noAutofit/>
          </a:bodyPr>
          <a:lstStyle/>
          <a:p>
            <a:r>
              <a:rPr lang="ru-RU" sz="1600" b="1" dirty="0" smtClean="0">
                <a:latin typeface="Batang" pitchFamily="18" charset="-127"/>
                <a:ea typeface="Batang" pitchFamily="18" charset="-127"/>
              </a:rPr>
              <a:t>Вышивка занимала особое место в декоративно-прикладном искусстве мордвы. Особенностью мордовской вышивки является заполнение узора небольшими фигурками, которые образуют ковровую поверхность. В мордовских узорах преобладающими орнаментальными мотивами являются геометрические узоры, среди которых по характеру и сложности выделяются более двух десятков групп. Основными среди них являются зигзаги, квадраты, ромбы, треугольники, роговидные узоры, кресты, восьмиконечные звезды, вытянутые шестигранники, сложные розетки, построенные на основе ромба или на основе правильных восьми- и шестиугольников. </a:t>
            </a:r>
            <a:endParaRPr lang="ru-RU" sz="1600" b="1" dirty="0">
              <a:latin typeface="Batang" pitchFamily="18" charset="-127"/>
              <a:ea typeface="Batang" pitchFamily="18" charset="-127"/>
            </a:endParaRPr>
          </a:p>
        </p:txBody>
      </p:sp>
      <p:pic>
        <p:nvPicPr>
          <p:cNvPr id="5" name="Picture 7" descr="http://www.ensaj.narod.ru/orn6_1_72.gif"/>
          <p:cNvPicPr>
            <a:picLocks noChangeAspect="1" noChangeArrowheads="1"/>
          </p:cNvPicPr>
          <p:nvPr/>
        </p:nvPicPr>
        <p:blipFill>
          <a:blip r:embed="rId3"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2" descr="http://www.playing-field.ru/img/2015/052222/2457460"/>
          <p:cNvPicPr>
            <a:picLocks noChangeAspect="1" noChangeArrowheads="1"/>
          </p:cNvPicPr>
          <p:nvPr/>
        </p:nvPicPr>
        <p:blipFill>
          <a:blip r:embed="rId3"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7" name="Picture 9" descr="http://www.ensaj.narod.ru/orn6_1_72.gif"/>
          <p:cNvPicPr>
            <a:picLocks noChangeAspect="1" noChangeArrowheads="1"/>
          </p:cNvPicPr>
          <p:nvPr/>
        </p:nvPicPr>
        <p:blipFill>
          <a:blip r:embed="rId3"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13" name="Содержимое 12" descr="vishivka-1.jpg"/>
          <p:cNvPicPr>
            <a:picLocks noGrp="1" noChangeAspect="1"/>
          </p:cNvPicPr>
          <p:nvPr>
            <p:ph sz="half" idx="2"/>
          </p:nvPr>
        </p:nvPicPr>
        <p:blipFill>
          <a:blip r:embed="rId4" cstate="print"/>
          <a:stretch>
            <a:fillRect/>
          </a:stretch>
        </p:blipFill>
        <p:spPr>
          <a:xfrm>
            <a:off x="4429124" y="1500174"/>
            <a:ext cx="4206618" cy="4500594"/>
          </a:xfrm>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4008" y="1484784"/>
            <a:ext cx="4038600" cy="4525963"/>
          </a:xfrm>
        </p:spPr>
        <p:txBody>
          <a:bodyPr>
            <a:noAutofit/>
          </a:bodyPr>
          <a:lstStyle/>
          <a:p>
            <a:pPr algn="just"/>
            <a:r>
              <a:rPr lang="ru-RU" sz="1800" b="1" dirty="0" smtClean="0">
                <a:latin typeface="Batang" pitchFamily="18" charset="-127"/>
                <a:ea typeface="Batang" pitchFamily="18" charset="-127"/>
              </a:rPr>
              <a:t>В МБОУ </a:t>
            </a:r>
            <a:r>
              <a:rPr lang="ru-RU" sz="1800" b="1" dirty="0" smtClean="0">
                <a:latin typeface="Batang" pitchFamily="18" charset="-127"/>
                <a:ea typeface="Batang" pitchFamily="18" charset="-127"/>
              </a:rPr>
              <a:t>«Ударная школа при ИК-10» имеется </a:t>
            </a:r>
            <a:r>
              <a:rPr lang="ru-RU" sz="1800" b="1" dirty="0" smtClean="0">
                <a:latin typeface="Batang" pitchFamily="18" charset="-127"/>
                <a:ea typeface="Batang" pitchFamily="18" charset="-127"/>
              </a:rPr>
              <a:t>в кабинете истории краеведческий уголок, наполненный вещами, которые рассказывают о быте мордвы. Здесь имеется национальная одежда мордвы, вышивка, инструменты, керамика и ювелирное искусство. Музей, может быть, и маленький, но очень интересный. Также каждый учебный год в этот музей некоторые ученики прибавляют по несколько вещей, чтобы музей был ещё более интересным.</a:t>
            </a:r>
          </a:p>
          <a:p>
            <a:endParaRPr lang="ru-RU" sz="2000" b="1" dirty="0"/>
          </a:p>
        </p:txBody>
      </p:sp>
      <p:pic>
        <p:nvPicPr>
          <p:cNvPr id="5" name="Содержимое 9" descr="IMG_20161003_133852.jpg"/>
          <p:cNvPicPr>
            <a:picLocks noGrp="1" noChangeAspect="1"/>
          </p:cNvPicPr>
          <p:nvPr>
            <p:ph sz="half" idx="1"/>
          </p:nvPr>
        </p:nvPicPr>
        <p:blipFill>
          <a:blip r:embed="rId2" cstate="print"/>
          <a:stretch>
            <a:fillRect/>
          </a:stretch>
        </p:blipFill>
        <p:spPr>
          <a:xfrm>
            <a:off x="827583" y="1484784"/>
            <a:ext cx="3648405" cy="2736304"/>
          </a:xfrm>
        </p:spPr>
      </p:pic>
      <p:pic>
        <p:nvPicPr>
          <p:cNvPr id="6" name="Picture 3" descr="C:\Users\Пользователь\Desktop\Оленька\Мои документы\IMG_20161003_133534.jpg"/>
          <p:cNvPicPr>
            <a:picLocks noChangeAspect="1" noChangeArrowheads="1"/>
          </p:cNvPicPr>
          <p:nvPr/>
        </p:nvPicPr>
        <p:blipFill>
          <a:blip r:embed="rId3" cstate="print"/>
          <a:srcRect/>
          <a:stretch>
            <a:fillRect/>
          </a:stretch>
        </p:blipFill>
        <p:spPr bwMode="auto">
          <a:xfrm>
            <a:off x="539552" y="4005064"/>
            <a:ext cx="2880320" cy="2160240"/>
          </a:xfrm>
          <a:prstGeom prst="rect">
            <a:avLst/>
          </a:prstGeom>
          <a:noFill/>
        </p:spPr>
      </p:pic>
      <p:pic>
        <p:nvPicPr>
          <p:cNvPr id="7" name="Picture 2" descr="C:\Users\Пользователь\Desktop\Оленька\Мои документы\IMG_20161003_133610.jpg"/>
          <p:cNvPicPr>
            <a:picLocks noChangeAspect="1" noChangeArrowheads="1"/>
          </p:cNvPicPr>
          <p:nvPr/>
        </p:nvPicPr>
        <p:blipFill>
          <a:blip r:embed="rId4" cstate="print"/>
          <a:srcRect/>
          <a:stretch>
            <a:fillRect/>
          </a:stretch>
        </p:blipFill>
        <p:spPr bwMode="auto">
          <a:xfrm>
            <a:off x="2267744" y="4005064"/>
            <a:ext cx="2592288" cy="1944216"/>
          </a:xfrm>
          <a:prstGeom prst="rect">
            <a:avLst/>
          </a:prstGeom>
          <a:noFill/>
        </p:spPr>
      </p:pic>
      <p:sp>
        <p:nvSpPr>
          <p:cNvPr id="8" name="Заголовок 1"/>
          <p:cNvSpPr>
            <a:spLocks noGrp="1"/>
          </p:cNvSpPr>
          <p:nvPr>
            <p:ph type="title"/>
          </p:nvPr>
        </p:nvSpPr>
        <p:spPr>
          <a:blipFill>
            <a:blip r:embed="rId5" cstate="print"/>
            <a:stretch>
              <a:fillRect/>
            </a:stretch>
          </a:blipFill>
        </p:spPr>
        <p:txBody>
          <a:bodyPr>
            <a:normAutofit fontScale="90000"/>
          </a:bodyPr>
          <a:lstStyle/>
          <a:p>
            <a:r>
              <a:rPr lang="ru-RU" sz="3200" b="1" dirty="0" smtClean="0">
                <a:latin typeface="Batang" pitchFamily="18" charset="-127"/>
                <a:ea typeface="Batang" pitchFamily="18" charset="-127"/>
              </a:rPr>
              <a:t>Краеведческий уголок в МБОУ «Ударная СОШ» </a:t>
            </a:r>
            <a:r>
              <a:rPr lang="ru-RU" sz="3200" b="1" dirty="0" err="1" smtClean="0">
                <a:latin typeface="Batang" pitchFamily="18" charset="-127"/>
                <a:ea typeface="Batang" pitchFamily="18" charset="-127"/>
              </a:rPr>
              <a:t>Зубово</a:t>
            </a:r>
            <a:r>
              <a:rPr lang="ru-RU" sz="3200" b="1" dirty="0" smtClean="0">
                <a:latin typeface="Batang" pitchFamily="18" charset="-127"/>
                <a:ea typeface="Batang" pitchFamily="18" charset="-127"/>
              </a:rPr>
              <a:t> – Полянского района</a:t>
            </a:r>
            <a:endParaRPr lang="ru-RU" sz="3200" b="1" dirty="0">
              <a:latin typeface="Batang" pitchFamily="18" charset="-127"/>
              <a:ea typeface="Batang" pitchFamily="18" charset="-127"/>
            </a:endParaRPr>
          </a:p>
        </p:txBody>
      </p:sp>
      <p:pic>
        <p:nvPicPr>
          <p:cNvPr id="9" name="Picture 7" descr="http://www.ensaj.narod.ru/orn6_1_72.gif"/>
          <p:cNvPicPr>
            <a:picLocks noChangeAspect="1" noChangeArrowheads="1"/>
          </p:cNvPicPr>
          <p:nvPr/>
        </p:nvPicPr>
        <p:blipFill>
          <a:blip r:embed="rId6"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10" name="Picture 2" descr="http://www.playing-field.ru/img/2015/052222/2457460"/>
          <p:cNvPicPr>
            <a:picLocks noChangeAspect="1" noChangeArrowheads="1"/>
          </p:cNvPicPr>
          <p:nvPr/>
        </p:nvPicPr>
        <p:blipFill>
          <a:blip r:embed="rId6"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11" name="Picture 9" descr="http://www.ensaj.narod.ru/orn6_1_72.gif"/>
          <p:cNvPicPr>
            <a:picLocks noChangeAspect="1" noChangeArrowheads="1"/>
          </p:cNvPicPr>
          <p:nvPr/>
        </p:nvPicPr>
        <p:blipFill>
          <a:blip r:embed="rId6"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stretch>
              <a:fillRect/>
            </a:stretch>
          </a:blipFill>
        </p:spPr>
        <p:txBody>
          <a:bodyPr>
            <a:normAutofit/>
          </a:bodyPr>
          <a:lstStyle/>
          <a:p>
            <a:r>
              <a:rPr lang="ru-RU" sz="3200" b="1" dirty="0" smtClean="0"/>
              <a:t>Мордовское национальное женское платье (село </a:t>
            </a:r>
            <a:r>
              <a:rPr lang="ru-RU" sz="3200" b="1" dirty="0" err="1" smtClean="0"/>
              <a:t>Анаево</a:t>
            </a:r>
            <a:r>
              <a:rPr lang="ru-RU" sz="3200" b="1" dirty="0" smtClean="0"/>
              <a:t> </a:t>
            </a:r>
            <a:r>
              <a:rPr lang="ru-RU" sz="3200" b="1" dirty="0" err="1" smtClean="0"/>
              <a:t>Зубово</a:t>
            </a:r>
            <a:r>
              <a:rPr lang="ru-RU" sz="3200" b="1" dirty="0" smtClean="0"/>
              <a:t> – Полянского района)</a:t>
            </a:r>
            <a:endParaRPr lang="ru-RU" sz="3200" b="1" dirty="0"/>
          </a:p>
        </p:txBody>
      </p:sp>
      <p:pic>
        <p:nvPicPr>
          <p:cNvPr id="8" name="Содержимое 7" descr="ZlDIzmThmpY.jpg"/>
          <p:cNvPicPr>
            <a:picLocks noGrp="1" noChangeAspect="1"/>
          </p:cNvPicPr>
          <p:nvPr>
            <p:ph sz="half" idx="1"/>
          </p:nvPr>
        </p:nvPicPr>
        <p:blipFill>
          <a:blip r:embed="rId3" cstate="print"/>
          <a:stretch>
            <a:fillRect/>
          </a:stretch>
        </p:blipFill>
        <p:spPr>
          <a:xfrm>
            <a:off x="1142976" y="1643050"/>
            <a:ext cx="6929486" cy="4525963"/>
          </a:xfrm>
        </p:spPr>
      </p:pic>
      <p:sp>
        <p:nvSpPr>
          <p:cNvPr id="4" name="Содержимое 3"/>
          <p:cNvSpPr>
            <a:spLocks noGrp="1"/>
          </p:cNvSpPr>
          <p:nvPr>
            <p:ph sz="half" idx="2"/>
          </p:nvPr>
        </p:nvSpPr>
        <p:spPr>
          <a:xfrm>
            <a:off x="4286248" y="1600200"/>
            <a:ext cx="4400552" cy="4525963"/>
          </a:xfrm>
        </p:spPr>
        <p:txBody>
          <a:bodyPr>
            <a:normAutofit/>
          </a:bodyPr>
          <a:lstStyle/>
          <a:p>
            <a:endParaRPr lang="ru-RU" b="1" dirty="0"/>
          </a:p>
        </p:txBody>
      </p:sp>
      <p:pic>
        <p:nvPicPr>
          <p:cNvPr id="5" name="Picture 7" descr="http://www.ensaj.narod.ru/orn6_1_72.gif"/>
          <p:cNvPicPr>
            <a:picLocks noChangeAspect="1" noChangeArrowheads="1"/>
          </p:cNvPicPr>
          <p:nvPr/>
        </p:nvPicPr>
        <p:blipFill>
          <a:blip r:embed="rId4"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2" descr="http://www.playing-field.ru/img/2015/052222/2457460"/>
          <p:cNvPicPr>
            <a:picLocks noChangeAspect="1" noChangeArrowheads="1"/>
          </p:cNvPicPr>
          <p:nvPr/>
        </p:nvPicPr>
        <p:blipFill>
          <a:blip r:embed="rId4"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7" name="Picture 9" descr="http://www.ensaj.narod.ru/orn6_1_72.gif"/>
          <p:cNvPicPr>
            <a:picLocks noChangeAspect="1" noChangeArrowheads="1"/>
          </p:cNvPicPr>
          <p:nvPr/>
        </p:nvPicPr>
        <p:blipFill>
          <a:blip r:embed="rId4"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smtClean="0">
                <a:latin typeface="Batang" pitchFamily="18" charset="-127"/>
                <a:ea typeface="Batang" pitchFamily="18" charset="-127"/>
              </a:rPr>
              <a:t>Источники</a:t>
            </a:r>
            <a:endParaRPr lang="ru-RU">
              <a:latin typeface="Batang" pitchFamily="18" charset="-127"/>
              <a:ea typeface="Batang" pitchFamily="18" charset="-127"/>
            </a:endParaRPr>
          </a:p>
        </p:txBody>
      </p:sp>
      <p:pic>
        <p:nvPicPr>
          <p:cNvPr id="5" name="Picture 7" descr="http://www.ensaj.narod.ru/orn6_1_72.gif"/>
          <p:cNvPicPr>
            <a:picLocks noChangeAspect="1" noChangeArrowheads="1"/>
          </p:cNvPicPr>
          <p:nvPr/>
        </p:nvPicPr>
        <p:blipFill>
          <a:blip r:embed="rId2"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2" descr="http://www.playing-field.ru/img/2015/052222/2457460"/>
          <p:cNvPicPr>
            <a:picLocks noChangeAspect="1" noChangeArrowheads="1"/>
          </p:cNvPicPr>
          <p:nvPr/>
        </p:nvPicPr>
        <p:blipFill>
          <a:blip r:embed="rId2"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7" name="Picture 9" descr="http://www.ensaj.narod.ru/orn6_1_72.gif"/>
          <p:cNvPicPr>
            <a:picLocks noChangeAspect="1" noChangeArrowheads="1"/>
          </p:cNvPicPr>
          <p:nvPr/>
        </p:nvPicPr>
        <p:blipFill>
          <a:blip r:embed="rId2"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sp>
        <p:nvSpPr>
          <p:cNvPr id="11" name="Прямоугольник 10"/>
          <p:cNvSpPr/>
          <p:nvPr/>
        </p:nvSpPr>
        <p:spPr>
          <a:xfrm>
            <a:off x="571472" y="1500174"/>
            <a:ext cx="8072494" cy="5693866"/>
          </a:xfrm>
          <a:prstGeom prst="rect">
            <a:avLst/>
          </a:prstGeom>
        </p:spPr>
        <p:txBody>
          <a:bodyPr wrap="square">
            <a:spAutoFit/>
          </a:bodyPr>
          <a:lstStyle/>
          <a:p>
            <a:pPr marL="514350" indent="-514350">
              <a:buFont typeface="+mj-lt"/>
              <a:buAutoNum type="arabicPeriod"/>
            </a:pPr>
            <a:r>
              <a:rPr lang="ru-RU" sz="2000" b="1" dirty="0" err="1" smtClean="0">
                <a:latin typeface="Batang" pitchFamily="18" charset="-127"/>
                <a:ea typeface="Batang" pitchFamily="18" charset="-127"/>
              </a:rPr>
              <a:t>Н.П.Макаркин</a:t>
            </a:r>
            <a:r>
              <a:rPr lang="ru-RU" sz="2000" b="1" dirty="0" smtClean="0">
                <a:latin typeface="Batang" pitchFamily="18" charset="-127"/>
                <a:ea typeface="Batang" pitchFamily="18" charset="-127"/>
              </a:rPr>
              <a:t>. Мордва. Энциклопедический справочник. Саранск. Мордовское книжное издательство. 2016г.</a:t>
            </a:r>
          </a:p>
          <a:p>
            <a:pPr marL="514350" indent="-514350">
              <a:buFont typeface="+mj-lt"/>
              <a:buAutoNum type="arabicPeriod"/>
            </a:pPr>
            <a:endParaRPr lang="ru-RU" sz="2000" b="1" dirty="0" smtClean="0">
              <a:latin typeface="Batang" pitchFamily="18" charset="-127"/>
              <a:ea typeface="Batang" pitchFamily="18" charset="-127"/>
            </a:endParaRPr>
          </a:p>
          <a:p>
            <a:pPr marL="514350" indent="-514350">
              <a:buFont typeface="+mj-lt"/>
              <a:buAutoNum type="arabicPeriod"/>
            </a:pPr>
            <a:r>
              <a:rPr lang="ru-RU" sz="2000" b="1" dirty="0" smtClean="0">
                <a:latin typeface="Batang" pitchFamily="18" charset="-127"/>
                <a:ea typeface="Batang" pitchFamily="18" charset="-127"/>
              </a:rPr>
              <a:t>Ю.ф. Юшкин. Мордовия народное искусство. Саранск. Мордовское книжное издательство. 1985 г.</a:t>
            </a:r>
          </a:p>
          <a:p>
            <a:pPr marL="514350" indent="-514350">
              <a:buFont typeface="+mj-lt"/>
              <a:buAutoNum type="arabicPeriod"/>
            </a:pPr>
            <a:endParaRPr lang="ru-RU" sz="2000" b="1" dirty="0" smtClean="0">
              <a:latin typeface="Batang" pitchFamily="18" charset="-127"/>
              <a:ea typeface="Batang" pitchFamily="18" charset="-127"/>
            </a:endParaRPr>
          </a:p>
          <a:p>
            <a:pPr marL="514350" indent="-514350">
              <a:buFont typeface="+mj-lt"/>
              <a:buAutoNum type="arabicPeriod"/>
            </a:pPr>
            <a:r>
              <a:rPr lang="ru-RU" sz="2000" b="1" dirty="0" smtClean="0">
                <a:latin typeface="Batang" pitchFamily="18" charset="-127"/>
                <a:ea typeface="Batang" pitchFamily="18" charset="-127"/>
              </a:rPr>
              <a:t>Интернет источники:</a:t>
            </a:r>
            <a:r>
              <a:rPr lang="en-GB" sz="2000" b="1" dirty="0" smtClean="0">
                <a:latin typeface="Batang" pitchFamily="18" charset="-127"/>
                <a:ea typeface="Batang" pitchFamily="18" charset="-127"/>
              </a:rPr>
              <a:t> </a:t>
            </a:r>
            <a:r>
              <a:rPr lang="en-GB" sz="2000" b="1" dirty="0" smtClean="0">
                <a:latin typeface="Batang" pitchFamily="18" charset="-127"/>
                <a:ea typeface="Batang" pitchFamily="18" charset="-127"/>
                <a:hlinkClick r:id="rId3"/>
              </a:rPr>
              <a:t>https://ru.wikipedia.org/wiki/</a:t>
            </a:r>
            <a:r>
              <a:rPr lang="ru-RU" sz="2000" b="1" dirty="0" smtClean="0">
                <a:latin typeface="Batang" pitchFamily="18" charset="-127"/>
                <a:ea typeface="Batang" pitchFamily="18" charset="-127"/>
                <a:hlinkClick r:id="rId3"/>
              </a:rPr>
              <a:t>Мордва</a:t>
            </a:r>
            <a:r>
              <a:rPr lang="ru-RU" sz="2000" b="1" dirty="0" smtClean="0">
                <a:latin typeface="Batang" pitchFamily="18" charset="-127"/>
                <a:ea typeface="Batang" pitchFamily="18" charset="-127"/>
              </a:rPr>
              <a:t>, </a:t>
            </a:r>
            <a:r>
              <a:rPr lang="en-GB" sz="2000" b="1" dirty="0" smtClean="0">
                <a:latin typeface="Batang" pitchFamily="18" charset="-127"/>
                <a:ea typeface="Batang" pitchFamily="18" charset="-127"/>
                <a:hlinkClick r:id="rId4"/>
              </a:rPr>
              <a:t>http://turizmrm.ru/what-to-take/vishyvka</a:t>
            </a:r>
            <a:r>
              <a:rPr lang="ru-RU" sz="2000" b="1" dirty="0" smtClean="0">
                <a:latin typeface="Batang" pitchFamily="18" charset="-127"/>
                <a:ea typeface="Batang" pitchFamily="18" charset="-127"/>
              </a:rPr>
              <a:t>, </a:t>
            </a:r>
            <a:r>
              <a:rPr lang="en-GB" sz="2000" b="1" dirty="0" smtClean="0">
                <a:latin typeface="Batang" pitchFamily="18" charset="-127"/>
                <a:ea typeface="Batang" pitchFamily="18" charset="-127"/>
                <a:hlinkClick r:id="rId5"/>
              </a:rPr>
              <a:t>http://nazaccent.ru/content/7641-nacionalnyj-kostyum-mordvy.html</a:t>
            </a:r>
            <a:r>
              <a:rPr lang="ru-RU" sz="2000" b="1" dirty="0" smtClean="0">
                <a:latin typeface="Batang" pitchFamily="18" charset="-127"/>
                <a:ea typeface="Batang" pitchFamily="18" charset="-127"/>
              </a:rPr>
              <a:t>, </a:t>
            </a:r>
            <a:r>
              <a:rPr lang="en-GB" sz="2000" b="1" dirty="0" smtClean="0">
                <a:latin typeface="Batang" pitchFamily="18" charset="-127"/>
                <a:ea typeface="Batang" pitchFamily="18" charset="-127"/>
                <a:hlinkClick r:id="rId6"/>
              </a:rPr>
              <a:t>http://fb.ru/article/180302/mordovskie-natsionalnyie-kostyumyi-opisanie-foto</a:t>
            </a:r>
            <a:r>
              <a:rPr lang="ru-RU" sz="2000" b="1" dirty="0" smtClean="0">
                <a:latin typeface="Batang" pitchFamily="18" charset="-127"/>
                <a:ea typeface="Batang" pitchFamily="18" charset="-127"/>
              </a:rPr>
              <a:t>. </a:t>
            </a:r>
          </a:p>
          <a:p>
            <a:pPr marL="514350" indent="-514350">
              <a:buFont typeface="+mj-lt"/>
              <a:buAutoNum type="arabicPeriod"/>
            </a:pPr>
            <a:endParaRPr lang="ru-RU" b="1" dirty="0" smtClean="0"/>
          </a:p>
          <a:p>
            <a:pPr marL="514350" indent="-514350">
              <a:buFont typeface="+mj-lt"/>
              <a:buAutoNum type="arabicPeriod"/>
            </a:pPr>
            <a:endParaRPr lang="ru-RU" b="1" dirty="0" smtClean="0"/>
          </a:p>
          <a:p>
            <a:pPr marL="514350" indent="-514350">
              <a:buFont typeface="+mj-lt"/>
              <a:buAutoNum type="arabicPeriod"/>
            </a:pPr>
            <a:endParaRPr lang="ru-RU" b="1" dirty="0" smtClean="0"/>
          </a:p>
          <a:p>
            <a:pPr marL="514350" indent="-514350">
              <a:buFont typeface="+mj-lt"/>
              <a:buAutoNum type="arabicPeriod"/>
            </a:pPr>
            <a:endParaRPr lang="ru-RU" b="1" dirty="0" smtClean="0"/>
          </a:p>
          <a:p>
            <a:pPr marL="514350" indent="-514350">
              <a:buFont typeface="+mj-lt"/>
              <a:buAutoNum type="arabicPeriod"/>
            </a:pPr>
            <a:endParaRPr lang="ru-RU" b="1" dirty="0" smtClean="0"/>
          </a:p>
          <a:p>
            <a:pPr marL="514350" indent="-514350">
              <a:buFont typeface="+mj-lt"/>
              <a:buAutoNum type="arabicPeriod"/>
            </a:pPr>
            <a:endParaRPr lang="ru-RU" b="1" dirty="0" smtClean="0"/>
          </a:p>
          <a:p>
            <a:pPr marL="514350" indent="-514350">
              <a:buFont typeface="+mj-lt"/>
              <a:buAutoNum type="arabicPeriod"/>
            </a:pPr>
            <a:endParaRPr lang="ru-RU" b="1" dirty="0" smtClean="0"/>
          </a:p>
          <a:p>
            <a:pPr marL="514350" indent="-514350">
              <a:buFont typeface="+mj-lt"/>
              <a:buAutoNum type="arabicPeriod"/>
            </a:pPr>
            <a:endParaRPr lang="ru-RU"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38138"/>
          </a:xfrm>
          <a:blipFill>
            <a:blip r:embed="rId2" cstate="print"/>
            <a:stretch>
              <a:fillRect/>
            </a:stretch>
          </a:blipFill>
        </p:spPr>
        <p:txBody>
          <a:bodyPr>
            <a:normAutofit/>
          </a:bodyPr>
          <a:lstStyle/>
          <a:p>
            <a:r>
              <a:rPr lang="ru-RU" sz="4800" b="1" dirty="0" smtClean="0">
                <a:latin typeface="Batang" pitchFamily="18" charset="-127"/>
                <a:ea typeface="Batang" pitchFamily="18" charset="-127"/>
              </a:rPr>
              <a:t>Цель классного часа:</a:t>
            </a:r>
            <a:endParaRPr lang="ru-RU" sz="4800" b="1" dirty="0">
              <a:latin typeface="Batang" pitchFamily="18" charset="-127"/>
              <a:ea typeface="Batang" pitchFamily="18" charset="-127"/>
            </a:endParaRPr>
          </a:p>
        </p:txBody>
      </p:sp>
      <p:pic>
        <p:nvPicPr>
          <p:cNvPr id="8" name="Picture 7" descr="http://www.ensaj.narod.ru/orn6_1_72.gif"/>
          <p:cNvPicPr>
            <a:picLocks noChangeAspect="1" noChangeArrowheads="1"/>
          </p:cNvPicPr>
          <p:nvPr/>
        </p:nvPicPr>
        <p:blipFill>
          <a:blip r:embed="rId3"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9" name="Picture 9" descr="http://www.ensaj.narod.ru/orn6_1_72.gif"/>
          <p:cNvPicPr>
            <a:picLocks noChangeAspect="1" noChangeArrowheads="1"/>
          </p:cNvPicPr>
          <p:nvPr/>
        </p:nvPicPr>
        <p:blipFill>
          <a:blip r:embed="rId3" cstate="print">
            <a:duotone>
              <a:prstClr val="black"/>
              <a:schemeClr val="accent6">
                <a:tint val="45000"/>
                <a:satMod val="400000"/>
              </a:schemeClr>
            </a:duotone>
            <a:lum bright="-3000" contrast="100000"/>
          </a:blip>
          <a:srcRect/>
          <a:stretch>
            <a:fillRect/>
          </a:stretch>
        </p:blipFill>
        <p:spPr bwMode="auto">
          <a:xfrm rot="5400000">
            <a:off x="5885892" y="3051212"/>
            <a:ext cx="6048672" cy="467544"/>
          </a:xfrm>
          <a:prstGeom prst="rect">
            <a:avLst/>
          </a:prstGeom>
          <a:noFill/>
        </p:spPr>
      </p:pic>
      <p:pic>
        <p:nvPicPr>
          <p:cNvPr id="11" name="Picture 2" descr="http://www.playing-field.ru/img/2015/052222/2457460"/>
          <p:cNvPicPr>
            <a:picLocks noChangeAspect="1" noChangeArrowheads="1"/>
          </p:cNvPicPr>
          <p:nvPr/>
        </p:nvPicPr>
        <p:blipFill>
          <a:blip r:embed="rId3"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sp>
        <p:nvSpPr>
          <p:cNvPr id="12" name="Содержимое 11"/>
          <p:cNvSpPr>
            <a:spLocks noGrp="1"/>
          </p:cNvSpPr>
          <p:nvPr>
            <p:ph sz="half" idx="1"/>
          </p:nvPr>
        </p:nvSpPr>
        <p:spPr>
          <a:xfrm>
            <a:off x="457200" y="1600200"/>
            <a:ext cx="8115328" cy="4525963"/>
          </a:xfrm>
        </p:spPr>
        <p:txBody>
          <a:bodyPr/>
          <a:lstStyle/>
          <a:p>
            <a:pPr algn="ctr">
              <a:buNone/>
            </a:pPr>
            <a:r>
              <a:rPr lang="ru-RU" sz="5400" dirty="0" smtClean="0">
                <a:solidFill>
                  <a:srgbClr val="002060"/>
                </a:solidFill>
              </a:rPr>
              <a:t> Приобщение к истокам мордовской народной культуры</a:t>
            </a:r>
            <a:r>
              <a:rPr lang="ru-RU" dirty="0" smtClean="0"/>
              <a:t>.</a:t>
            </a:r>
            <a:endParaRPr lang="ru-RU" dirty="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229600" cy="1138138"/>
          </a:xfrm>
          <a:blipFill>
            <a:blip r:embed="rId2" cstate="print"/>
            <a:stretch>
              <a:fillRect/>
            </a:stretch>
          </a:blipFill>
        </p:spPr>
        <p:txBody>
          <a:bodyPr>
            <a:normAutofit/>
          </a:bodyPr>
          <a:lstStyle/>
          <a:p>
            <a:r>
              <a:rPr lang="ru-RU" sz="3200" b="1" dirty="0" smtClean="0">
                <a:solidFill>
                  <a:srgbClr val="002060"/>
                </a:solidFill>
                <a:latin typeface="Batang" pitchFamily="18" charset="-127"/>
                <a:ea typeface="Batang" pitchFamily="18" charset="-127"/>
              </a:rPr>
              <a:t>История образования Мордвы</a:t>
            </a:r>
            <a:endParaRPr lang="ru-RU" sz="3200" b="1" dirty="0"/>
          </a:p>
        </p:txBody>
      </p:sp>
      <p:sp>
        <p:nvSpPr>
          <p:cNvPr id="3" name="Содержимое 2"/>
          <p:cNvSpPr>
            <a:spLocks noGrp="1"/>
          </p:cNvSpPr>
          <p:nvPr>
            <p:ph sz="half" idx="1"/>
          </p:nvPr>
        </p:nvSpPr>
        <p:spPr>
          <a:xfrm>
            <a:off x="0" y="1600200"/>
            <a:ext cx="4495800" cy="4525963"/>
          </a:xfrm>
          <a:blipFill>
            <a:blip r:embed="rId3" cstate="print"/>
            <a:tile tx="0" ty="0" sx="100000" sy="100000" flip="none" algn="tl"/>
          </a:blipFill>
        </p:spPr>
        <p:txBody>
          <a:bodyPr>
            <a:normAutofit fontScale="25000" lnSpcReduction="20000"/>
          </a:bodyPr>
          <a:lstStyle/>
          <a:p>
            <a:pPr algn="just"/>
            <a:r>
              <a:rPr lang="ru-RU" sz="6400" b="1" dirty="0" smtClean="0">
                <a:latin typeface="Batang" pitchFamily="18" charset="-127"/>
                <a:ea typeface="Batang" pitchFamily="18" charset="-127"/>
              </a:rPr>
              <a:t>Мордва является одним из древнейших народов Восточной Европы, история которого насчитывает более двух тысяч лет. Мордва — коренное население Мордовии, состоит из двух основных этносов — эрзя и мокша. Судьба мордовского народа изначально связано с Российским государством. В результате походов князя Святослава мордва стала участником процессов генезиса и развития многонациональной державы Рюриковичей. Она вошла в состав государствообразующих народов и племён Древней Руси. Мордовский народ принял деятельности участие в формировании и развитии Российского государства, и сегодня он, как и другие народы республики, вносит свой весомый вклад в укрепление и развитие нашей великой страны. </a:t>
            </a:r>
          </a:p>
          <a:p>
            <a:endParaRPr lang="ru-RU" dirty="0"/>
          </a:p>
        </p:txBody>
      </p:sp>
      <p:pic>
        <p:nvPicPr>
          <p:cNvPr id="10" name="Содержимое 9" descr="Natsional-avtonomiya-Mordva.jpg"/>
          <p:cNvPicPr>
            <a:picLocks noGrp="1" noChangeAspect="1"/>
          </p:cNvPicPr>
          <p:nvPr>
            <p:ph sz="half" idx="2"/>
          </p:nvPr>
        </p:nvPicPr>
        <p:blipFill>
          <a:blip r:embed="rId4" cstate="print"/>
          <a:stretch>
            <a:fillRect/>
          </a:stretch>
        </p:blipFill>
        <p:spPr>
          <a:xfrm>
            <a:off x="4648200" y="1643050"/>
            <a:ext cx="4038600" cy="4286280"/>
          </a:xfrm>
        </p:spPr>
      </p:pic>
      <p:pic>
        <p:nvPicPr>
          <p:cNvPr id="8" name="Picture 7" descr="http://www.ensaj.narod.ru/orn6_1_72.gif"/>
          <p:cNvPicPr>
            <a:picLocks noChangeAspect="1" noChangeArrowheads="1"/>
          </p:cNvPicPr>
          <p:nvPr/>
        </p:nvPicPr>
        <p:blipFill>
          <a:blip r:embed="rId5"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9" name="Picture 9" descr="http://www.ensaj.narod.ru/orn6_1_72.gif"/>
          <p:cNvPicPr>
            <a:picLocks noChangeAspect="1" noChangeArrowheads="1"/>
          </p:cNvPicPr>
          <p:nvPr/>
        </p:nvPicPr>
        <p:blipFill>
          <a:blip r:embed="rId5" cstate="print">
            <a:duotone>
              <a:prstClr val="black"/>
              <a:schemeClr val="accent6">
                <a:tint val="45000"/>
                <a:satMod val="400000"/>
              </a:schemeClr>
            </a:duotone>
            <a:lum bright="-3000" contrast="100000"/>
          </a:blip>
          <a:srcRect/>
          <a:stretch>
            <a:fillRect/>
          </a:stretch>
        </p:blipFill>
        <p:spPr bwMode="auto">
          <a:xfrm rot="5400000">
            <a:off x="5885892" y="3051212"/>
            <a:ext cx="6048672" cy="467544"/>
          </a:xfrm>
          <a:prstGeom prst="rect">
            <a:avLst/>
          </a:prstGeom>
          <a:noFill/>
        </p:spPr>
      </p:pic>
      <p:pic>
        <p:nvPicPr>
          <p:cNvPr id="11" name="Picture 2" descr="http://www.playing-field.ru/img/2015/052222/2457460"/>
          <p:cNvPicPr>
            <a:picLocks noChangeAspect="1" noChangeArrowheads="1"/>
          </p:cNvPicPr>
          <p:nvPr/>
        </p:nvPicPr>
        <p:blipFill>
          <a:blip r:embed="rId5"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97152"/>
            <a:ext cx="8229600" cy="1440160"/>
          </a:xfrm>
          <a:noFill/>
        </p:spPr>
        <p:txBody>
          <a:bodyPr>
            <a:noAutofit/>
          </a:bodyPr>
          <a:lstStyle/>
          <a:p>
            <a:pPr algn="just"/>
            <a:r>
              <a:rPr lang="ru-RU" sz="1700" b="1" dirty="0" smtClean="0"/>
              <a:t>                                               </a:t>
            </a:r>
            <a:br>
              <a:rPr lang="ru-RU" sz="1700" b="1" dirty="0" smtClean="0"/>
            </a:br>
            <a:r>
              <a:rPr lang="ru-RU" sz="1700" b="1" dirty="0" smtClean="0"/>
              <a:t>                                       </a:t>
            </a:r>
            <a:br>
              <a:rPr lang="ru-RU" sz="1700" b="1" dirty="0" smtClean="0"/>
            </a:br>
            <a:r>
              <a:rPr lang="ru-RU" sz="1700" b="1" dirty="0" smtClean="0"/>
              <a:t>                                                              </a:t>
            </a:r>
            <a:br>
              <a:rPr lang="ru-RU" sz="1700" b="1" dirty="0" smtClean="0"/>
            </a:br>
            <a:r>
              <a:rPr lang="ru-RU" sz="1700" b="1" dirty="0" smtClean="0"/>
              <a:t> </a:t>
            </a:r>
            <a:br>
              <a:rPr lang="ru-RU" sz="1700" b="1" dirty="0" smtClean="0"/>
            </a:br>
            <a:r>
              <a:rPr lang="ru-RU" sz="1600" b="1" dirty="0" smtClean="0">
                <a:latin typeface="Batang" pitchFamily="18" charset="-127"/>
                <a:ea typeface="Batang" pitchFamily="18" charset="-127"/>
              </a:rPr>
              <a:t>Мордовские коренные племена селились междуречья Оки, Суры, Средней Волги. </a:t>
            </a:r>
            <a:br>
              <a:rPr lang="ru-RU" sz="1600" b="1" dirty="0" smtClean="0">
                <a:latin typeface="Batang" pitchFamily="18" charset="-127"/>
                <a:ea typeface="Batang" pitchFamily="18" charset="-127"/>
              </a:rPr>
            </a:br>
            <a:r>
              <a:rPr lang="ru-RU" sz="1600" b="1" dirty="0" smtClean="0">
                <a:latin typeface="Batang" pitchFamily="18" charset="-127"/>
                <a:ea typeface="Batang" pitchFamily="18" charset="-127"/>
              </a:rPr>
              <a:t>Небольшое по численности, редкое население постоянно контролировало огромную территорию и осваивало ее только экстенсивно. Сейчас же мордва живёт не только в России, но и в странах таких как Украина, Казахстан, Узбекистан, Киргизия, Белоруссия, Эстония и Латвия</a:t>
            </a:r>
            <a:r>
              <a:rPr lang="ru-RU" sz="1600" b="1" dirty="0" smtClean="0"/>
              <a:t>. </a:t>
            </a:r>
            <a:r>
              <a:rPr lang="ru-RU" sz="1700" dirty="0" smtClean="0"/>
              <a:t/>
            </a:r>
            <a:br>
              <a:rPr lang="ru-RU" sz="1700" dirty="0" smtClean="0"/>
            </a:br>
            <a:r>
              <a:rPr lang="ru-RU" sz="1700" b="1" dirty="0" smtClean="0"/>
              <a:t/>
            </a:r>
            <a:br>
              <a:rPr lang="ru-RU" sz="1700" b="1" dirty="0" smtClean="0"/>
            </a:br>
            <a:r>
              <a:rPr lang="ru-RU" sz="1700" b="1" dirty="0" smtClean="0"/>
              <a:t/>
            </a:r>
            <a:br>
              <a:rPr lang="ru-RU" sz="1700" b="1" dirty="0" smtClean="0"/>
            </a:br>
            <a:r>
              <a:rPr lang="ru-RU" sz="1700" b="1" dirty="0" smtClean="0"/>
              <a:t/>
            </a:r>
            <a:br>
              <a:rPr lang="ru-RU" sz="1700" b="1" dirty="0" smtClean="0"/>
            </a:br>
            <a:endParaRPr lang="ru-RU" sz="1700" dirty="0"/>
          </a:p>
        </p:txBody>
      </p:sp>
      <p:pic>
        <p:nvPicPr>
          <p:cNvPr id="4" name="Содержимое 3" descr="object_63.1224498719.78699.mini.jpg"/>
          <p:cNvPicPr>
            <a:picLocks noGrp="1" noChangeAspect="1"/>
          </p:cNvPicPr>
          <p:nvPr>
            <p:ph idx="1"/>
          </p:nvPr>
        </p:nvPicPr>
        <p:blipFill>
          <a:blip r:embed="rId2" cstate="print"/>
          <a:stretch>
            <a:fillRect/>
          </a:stretch>
        </p:blipFill>
        <p:spPr>
          <a:xfrm>
            <a:off x="571472" y="1071546"/>
            <a:ext cx="7715304" cy="3600400"/>
          </a:xfrm>
        </p:spPr>
      </p:pic>
      <p:pic>
        <p:nvPicPr>
          <p:cNvPr id="5" name="Picture 7" descr="http://www.ensaj.narod.ru/orn6_1_72.gif"/>
          <p:cNvPicPr>
            <a:picLocks noChangeAspect="1" noChangeArrowheads="1"/>
          </p:cNvPicPr>
          <p:nvPr/>
        </p:nvPicPr>
        <p:blipFill>
          <a:blip r:embed="rId3"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9" descr="http://www.ensaj.narod.ru/orn6_1_72.gif"/>
          <p:cNvPicPr>
            <a:picLocks noChangeAspect="1" noChangeArrowheads="1"/>
          </p:cNvPicPr>
          <p:nvPr/>
        </p:nvPicPr>
        <p:blipFill>
          <a:blip r:embed="rId3"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3074" name="Picture 2" descr="http://www.playing-field.ru/img/2015/052222/2457460"/>
          <p:cNvPicPr>
            <a:picLocks noChangeAspect="1" noChangeArrowheads="1"/>
          </p:cNvPicPr>
          <p:nvPr/>
        </p:nvPicPr>
        <p:blipFill>
          <a:blip r:embed="rId3"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sp>
        <p:nvSpPr>
          <p:cNvPr id="7" name="TextBox 6"/>
          <p:cNvSpPr txBox="1"/>
          <p:nvPr/>
        </p:nvSpPr>
        <p:spPr>
          <a:xfrm>
            <a:off x="467544" y="188640"/>
            <a:ext cx="8208912" cy="584775"/>
          </a:xfrm>
          <a:prstGeom prst="rect">
            <a:avLst/>
          </a:prstGeom>
          <a:blipFill>
            <a:blip r:embed="rId4" cstate="print"/>
            <a:stretch>
              <a:fillRect/>
            </a:stretch>
          </a:blipFill>
        </p:spPr>
        <p:txBody>
          <a:bodyPr wrap="square" rtlCol="0">
            <a:spAutoFit/>
          </a:bodyPr>
          <a:lstStyle/>
          <a:p>
            <a:r>
              <a:rPr lang="ru-RU" sz="3200" b="1" dirty="0" smtClean="0"/>
              <a:t>                                  </a:t>
            </a:r>
            <a:r>
              <a:rPr lang="ru-RU" sz="3200" b="1" dirty="0" smtClean="0">
                <a:solidFill>
                  <a:srgbClr val="002060"/>
                </a:solidFill>
                <a:latin typeface="Batang" pitchFamily="18" charset="-127"/>
                <a:ea typeface="Batang" pitchFamily="18" charset="-127"/>
              </a:rPr>
              <a:t>Селения</a:t>
            </a:r>
            <a:endParaRPr lang="ru-RU" sz="3200" b="1" dirty="0">
              <a:solidFill>
                <a:srgbClr val="002060"/>
              </a:solidFill>
              <a:latin typeface="Batang" pitchFamily="18" charset="-127"/>
              <a:ea typeface="Batang" pitchFamily="18" charset="-127"/>
            </a:endParaRPr>
          </a:p>
        </p:txBody>
      </p:sp>
    </p:spTree>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stretch>
              <a:fillRect/>
            </a:stretch>
          </a:blipFill>
        </p:spPr>
        <p:txBody>
          <a:bodyPr>
            <a:normAutofit/>
          </a:bodyPr>
          <a:lstStyle/>
          <a:p>
            <a:r>
              <a:rPr lang="ru-RU" sz="3200" b="1" dirty="0" smtClean="0">
                <a:solidFill>
                  <a:srgbClr val="002060"/>
                </a:solidFill>
                <a:latin typeface="Batang" pitchFamily="18" charset="-127"/>
                <a:ea typeface="Batang" pitchFamily="18" charset="-127"/>
              </a:rPr>
              <a:t>Национальная одежда мордвы</a:t>
            </a:r>
            <a:endParaRPr lang="ru-RU" sz="3200" b="1" dirty="0">
              <a:solidFill>
                <a:srgbClr val="002060"/>
              </a:solidFill>
              <a:latin typeface="Batang" pitchFamily="18" charset="-127"/>
              <a:ea typeface="Batang" pitchFamily="18" charset="-127"/>
            </a:endParaRPr>
          </a:p>
        </p:txBody>
      </p:sp>
      <p:sp>
        <p:nvSpPr>
          <p:cNvPr id="3" name="Содержимое 2"/>
          <p:cNvSpPr>
            <a:spLocks noGrp="1"/>
          </p:cNvSpPr>
          <p:nvPr>
            <p:ph sz="half" idx="1"/>
          </p:nvPr>
        </p:nvSpPr>
        <p:spPr>
          <a:xfrm>
            <a:off x="0" y="1571612"/>
            <a:ext cx="4429124" cy="4929221"/>
          </a:xfrm>
        </p:spPr>
        <p:txBody>
          <a:bodyPr>
            <a:noAutofit/>
          </a:bodyPr>
          <a:lstStyle/>
          <a:p>
            <a:pPr algn="just"/>
            <a:r>
              <a:rPr lang="ru-RU" sz="1600" b="1" dirty="0" smtClean="0">
                <a:latin typeface="Batang" pitchFamily="18" charset="-127"/>
                <a:ea typeface="Batang" pitchFamily="18" charset="-127"/>
              </a:rPr>
              <a:t>Мордовская народная одежда-наиболее яркая и полно сохранившаяся часть художественного наследия наших предков. Самым полнозвучными и в эстетическом, и в историческом смысле являются женские костюмы, особенно праздничные. Вышивка придаёт народной одежде неповторимый колорит и красочность. Мотивы её орнамента вобрали представления народа о мире, о социальных отношениях, магических и эстетических нормах.  Сохранялись и этнические отличия в одежде. Для мокшанской группы был характерен многослойный костюм, состоящий из нечётного, согласно древним традициям.</a:t>
            </a:r>
            <a:endParaRPr lang="ru-RU" sz="1600" b="1" dirty="0">
              <a:latin typeface="Batang" pitchFamily="18" charset="-127"/>
              <a:ea typeface="Batang" pitchFamily="18" charset="-127"/>
            </a:endParaRPr>
          </a:p>
        </p:txBody>
      </p:sp>
      <p:pic>
        <p:nvPicPr>
          <p:cNvPr id="5" name="Picture 7" descr="http://www.ensaj.narod.ru/orn6_1_72.gif"/>
          <p:cNvPicPr>
            <a:picLocks noChangeAspect="1" noChangeArrowheads="1"/>
          </p:cNvPicPr>
          <p:nvPr/>
        </p:nvPicPr>
        <p:blipFill>
          <a:blip r:embed="rId3"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9" descr="http://www.ensaj.narod.ru/orn6_1_72.gif"/>
          <p:cNvPicPr>
            <a:picLocks noChangeAspect="1" noChangeArrowheads="1"/>
          </p:cNvPicPr>
          <p:nvPr/>
        </p:nvPicPr>
        <p:blipFill>
          <a:blip r:embed="rId3"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9" name="Picture 2" descr="http://www.playing-field.ru/img/2015/052222/2457460"/>
          <p:cNvPicPr>
            <a:picLocks noChangeAspect="1" noChangeArrowheads="1"/>
          </p:cNvPicPr>
          <p:nvPr/>
        </p:nvPicPr>
        <p:blipFill>
          <a:blip r:embed="rId3"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9218" name="Picture 2" descr="http://kramatorsk2.info/wp-content/uploads/2015/03/%D0%9C%D0%BE%D1%80%D0%B4%D0%B2%D0%B0-%D0%BF%D0%BE%D1%82%D0%BE%D0%BC%D0%BA%D0%B8-%D1%80%D1%83%D1%81%D1%81%D0%BA%D0%B8%D1%85.jpg"/>
          <p:cNvPicPr>
            <a:picLocks noGrp="1" noChangeAspect="1" noChangeArrowheads="1"/>
          </p:cNvPicPr>
          <p:nvPr>
            <p:ph sz="half" idx="2"/>
          </p:nvPr>
        </p:nvPicPr>
        <p:blipFill>
          <a:blip r:embed="rId4" cstate="print"/>
          <a:srcRect/>
          <a:stretch>
            <a:fillRect/>
          </a:stretch>
        </p:blipFill>
        <p:spPr bwMode="auto">
          <a:xfrm>
            <a:off x="4427984" y="1643050"/>
            <a:ext cx="4097667" cy="4500594"/>
          </a:xfrm>
          <a:prstGeom prst="rect">
            <a:avLst/>
          </a:prstGeom>
          <a:noFill/>
        </p:spPr>
      </p:pic>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4643438" y="1600200"/>
            <a:ext cx="4043362" cy="4525963"/>
          </a:xfrm>
        </p:spPr>
        <p:txBody>
          <a:bodyPr>
            <a:normAutofit fontScale="70000" lnSpcReduction="20000"/>
          </a:bodyPr>
          <a:lstStyle/>
          <a:p>
            <a:pPr algn="just"/>
            <a:r>
              <a:rPr lang="ru-RU" sz="2100" b="1" dirty="0" smtClean="0">
                <a:latin typeface="Batang" pitchFamily="18" charset="-127"/>
                <a:ea typeface="Batang" pitchFamily="18" charset="-127"/>
              </a:rPr>
              <a:t>Женская праздничная одежда мордвы была сложной и состояла из многих элементов, поэтому процесс одевания порой длился несколько часов, и в нем принимали участие 2-3 помощницы. В ансамбле мордовского костюма наиболее интересны два типа рубах: панар и покай, одинаковые по покрою, но отличались декоративном оформлением. Покай-нарядная, чаще свадебная рубаха, украшался богатой плотной орнаментально сложной вышивкой, которая покрывала рукава, грудь и подол. Главным украшением панара, более распространенного типа рубахи, также была кровная, рельефная вышивка. Расположение её было аналогично расположению вышивки на покае, но здесь она занимала значительно меньшие участки, узоры её орнаменты были проще.</a:t>
            </a:r>
          </a:p>
          <a:p>
            <a:endParaRPr lang="ru-RU" sz="1700" b="1" dirty="0" smtClean="0"/>
          </a:p>
          <a:p>
            <a:pPr>
              <a:buNone/>
            </a:pPr>
            <a:endParaRPr lang="ru-RU" sz="2600" dirty="0" smtClean="0"/>
          </a:p>
          <a:p>
            <a:endParaRPr lang="ru-RU" dirty="0"/>
          </a:p>
        </p:txBody>
      </p:sp>
      <p:pic>
        <p:nvPicPr>
          <p:cNvPr id="1030" name="Picture 6" descr="C:\Users\Пользователь\Desktop\Оленька\Мои документы\7777.jpg"/>
          <p:cNvPicPr>
            <a:picLocks noGrp="1" noChangeAspect="1" noChangeArrowheads="1"/>
          </p:cNvPicPr>
          <p:nvPr>
            <p:ph sz="half" idx="1"/>
          </p:nvPr>
        </p:nvPicPr>
        <p:blipFill>
          <a:blip r:embed="rId2" cstate="print"/>
          <a:srcRect/>
          <a:stretch>
            <a:fillRect/>
          </a:stretch>
        </p:blipFill>
        <p:spPr bwMode="auto">
          <a:xfrm>
            <a:off x="539552" y="1484784"/>
            <a:ext cx="2232248" cy="2232248"/>
          </a:xfrm>
          <a:prstGeom prst="rect">
            <a:avLst/>
          </a:prstGeom>
          <a:noFill/>
        </p:spPr>
      </p:pic>
      <p:pic>
        <p:nvPicPr>
          <p:cNvPr id="12" name="Picture 7" descr="http://www.ensaj.narod.ru/orn6_1_72.gif"/>
          <p:cNvPicPr>
            <a:picLocks noChangeAspect="1" noChangeArrowheads="1"/>
          </p:cNvPicPr>
          <p:nvPr/>
        </p:nvPicPr>
        <p:blipFill>
          <a:blip r:embed="rId3"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13" name="Picture 9" descr="http://www.ensaj.narod.ru/orn6_1_72.gif"/>
          <p:cNvPicPr>
            <a:picLocks noChangeAspect="1" noChangeArrowheads="1"/>
          </p:cNvPicPr>
          <p:nvPr/>
        </p:nvPicPr>
        <p:blipFill>
          <a:blip r:embed="rId3"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14" name="Picture 2" descr="http://www.playing-field.ru/img/2015/052222/2457460"/>
          <p:cNvPicPr>
            <a:picLocks noChangeAspect="1" noChangeArrowheads="1"/>
          </p:cNvPicPr>
          <p:nvPr/>
        </p:nvPicPr>
        <p:blipFill>
          <a:blip r:embed="rId3"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cxnSp>
        <p:nvCxnSpPr>
          <p:cNvPr id="18" name="Прямая со стрелкой 17"/>
          <p:cNvCxnSpPr/>
          <p:nvPr/>
        </p:nvCxnSpPr>
        <p:spPr>
          <a:xfrm flipV="1">
            <a:off x="755576" y="4725144"/>
            <a:ext cx="504056" cy="720080"/>
          </a:xfrm>
          <a:prstGeom prst="straightConnector1">
            <a:avLst/>
          </a:prstGeom>
          <a:ln cmpd="sng">
            <a:solidFill>
              <a:schemeClr val="tx1"/>
            </a:solidFill>
            <a:tailEnd type="arrow"/>
          </a:ln>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3528" y="5445224"/>
            <a:ext cx="936104" cy="461665"/>
          </a:xfrm>
          <a:prstGeom prst="rect">
            <a:avLst/>
          </a:prstGeom>
          <a:noFill/>
        </p:spPr>
        <p:txBody>
          <a:bodyPr wrap="square" rtlCol="0">
            <a:spAutoFit/>
          </a:bodyPr>
          <a:lstStyle/>
          <a:p>
            <a:r>
              <a:rPr lang="ru-RU" sz="1200" b="1" dirty="0" smtClean="0"/>
              <a:t> Рубашка</a:t>
            </a:r>
          </a:p>
          <a:p>
            <a:r>
              <a:rPr lang="ru-RU" sz="1200" b="1" dirty="0" smtClean="0"/>
              <a:t>   панар.</a:t>
            </a:r>
            <a:endParaRPr lang="ru-RU" sz="1200" b="1" dirty="0"/>
          </a:p>
        </p:txBody>
      </p:sp>
      <p:pic>
        <p:nvPicPr>
          <p:cNvPr id="1026" name="Picture 2" descr="C:\Users\Пользователь\Desktop\Оленька\Мои документы\орапраоваор.jpg"/>
          <p:cNvPicPr>
            <a:picLocks noChangeAspect="1" noChangeArrowheads="1"/>
          </p:cNvPicPr>
          <p:nvPr/>
        </p:nvPicPr>
        <p:blipFill>
          <a:blip r:embed="rId4" cstate="print"/>
          <a:srcRect/>
          <a:stretch>
            <a:fillRect/>
          </a:stretch>
        </p:blipFill>
        <p:spPr bwMode="auto">
          <a:xfrm>
            <a:off x="2699792" y="1556792"/>
            <a:ext cx="1872208" cy="2892931"/>
          </a:xfrm>
          <a:prstGeom prst="rect">
            <a:avLst/>
          </a:prstGeom>
          <a:noFill/>
        </p:spPr>
      </p:pic>
      <p:pic>
        <p:nvPicPr>
          <p:cNvPr id="15" name="Picture 2" descr="C:\Users\Пользователь\Desktop\Оленька\Мои документы\CCI30092016.jpg"/>
          <p:cNvPicPr>
            <a:picLocks noChangeAspect="1" noChangeArrowheads="1"/>
          </p:cNvPicPr>
          <p:nvPr/>
        </p:nvPicPr>
        <p:blipFill>
          <a:blip r:embed="rId5" cstate="print"/>
          <a:srcRect/>
          <a:stretch>
            <a:fillRect/>
          </a:stretch>
        </p:blipFill>
        <p:spPr bwMode="auto">
          <a:xfrm>
            <a:off x="1259632" y="3717032"/>
            <a:ext cx="1944216" cy="2448273"/>
          </a:xfrm>
          <a:prstGeom prst="rect">
            <a:avLst/>
          </a:prstGeom>
          <a:noFill/>
        </p:spPr>
      </p:pic>
      <p:cxnSp>
        <p:nvCxnSpPr>
          <p:cNvPr id="17" name="Прямая со стрелкой 16"/>
          <p:cNvCxnSpPr/>
          <p:nvPr/>
        </p:nvCxnSpPr>
        <p:spPr>
          <a:xfrm flipH="1" flipV="1">
            <a:off x="4067944" y="4437112"/>
            <a:ext cx="72008" cy="7920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63888" y="5229200"/>
            <a:ext cx="1322221" cy="276999"/>
          </a:xfrm>
          <a:prstGeom prst="rect">
            <a:avLst/>
          </a:prstGeom>
          <a:noFill/>
        </p:spPr>
        <p:txBody>
          <a:bodyPr wrap="none" rtlCol="0">
            <a:spAutoFit/>
          </a:bodyPr>
          <a:lstStyle/>
          <a:p>
            <a:r>
              <a:rPr lang="ru-RU" sz="1200" b="1" dirty="0" smtClean="0"/>
              <a:t>Костюм невесты.</a:t>
            </a:r>
            <a:endParaRPr lang="ru-RU" sz="1200" b="1" dirty="0"/>
          </a:p>
        </p:txBody>
      </p:sp>
      <p:sp>
        <p:nvSpPr>
          <p:cNvPr id="16" name="Заголовок 15"/>
          <p:cNvSpPr>
            <a:spLocks noGrp="1"/>
          </p:cNvSpPr>
          <p:nvPr>
            <p:ph type="title"/>
          </p:nvPr>
        </p:nvSpPr>
        <p:spPr/>
        <p:txBody>
          <a:bodyPr/>
          <a:lstStyle/>
          <a:p>
            <a:r>
              <a:rPr lang="ru-RU" dirty="0" smtClean="0">
                <a:solidFill>
                  <a:srgbClr val="002060"/>
                </a:solidFill>
              </a:rPr>
              <a:t>Женская праздничная одежда</a:t>
            </a:r>
            <a:endParaRPr lang="ru-RU" dirty="0">
              <a:solidFill>
                <a:srgbClr val="002060"/>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cstate="print"/>
            <a:stretch>
              <a:fillRect/>
            </a:stretch>
          </a:blipFill>
        </p:spPr>
        <p:txBody>
          <a:bodyPr>
            <a:normAutofit/>
          </a:bodyPr>
          <a:lstStyle/>
          <a:p>
            <a:r>
              <a:rPr lang="ru-RU" sz="3200" b="1" dirty="0" smtClean="0">
                <a:latin typeface="Batang" pitchFamily="18" charset="-127"/>
                <a:ea typeface="Batang" pitchFamily="18" charset="-127"/>
              </a:rPr>
              <a:t>Головные украшения</a:t>
            </a:r>
            <a:endParaRPr lang="ru-RU" sz="3200" b="1" dirty="0">
              <a:latin typeface="Batang" pitchFamily="18" charset="-127"/>
              <a:ea typeface="Batang" pitchFamily="18" charset="-127"/>
            </a:endParaRPr>
          </a:p>
        </p:txBody>
      </p:sp>
      <p:sp>
        <p:nvSpPr>
          <p:cNvPr id="3" name="Содержимое 2"/>
          <p:cNvSpPr>
            <a:spLocks noGrp="1"/>
          </p:cNvSpPr>
          <p:nvPr>
            <p:ph sz="half" idx="1"/>
          </p:nvPr>
        </p:nvSpPr>
        <p:spPr>
          <a:xfrm>
            <a:off x="0" y="1484784"/>
            <a:ext cx="4429124" cy="4824536"/>
          </a:xfrm>
        </p:spPr>
        <p:txBody>
          <a:bodyPr>
            <a:normAutofit lnSpcReduction="10000"/>
          </a:bodyPr>
          <a:lstStyle/>
          <a:p>
            <a:pPr algn="just"/>
            <a:r>
              <a:rPr lang="ru-RU" sz="1600" b="1" dirty="0" smtClean="0">
                <a:latin typeface="Batang" pitchFamily="18" charset="-127"/>
                <a:ea typeface="Batang" pitchFamily="18" charset="-127"/>
              </a:rPr>
              <a:t>Особая роль в национальном женском костюме отводилась головным уборам. Они строго соответствовали возрасту и семейному положению. Женские головные уборы мордвы( панго, сорока, сорка, шлыган, бабань панга) были высокими делались на твёрдой основе. Остов убора состоял из луба или бересты. Девичий головной убор не закрывал волосы и его надевали девочки девяти-десяти лет на праздники. В четырнадцатилетнем  возрасте он сменялся пышным головным убором из бумажных цветов, бус и бисера. Просватанная девушка носила круглую шапочку перьхтим, украшенную бубенцами и жетонами. После свадьбы девичий головной убор менялся на женский.</a:t>
            </a:r>
          </a:p>
          <a:p>
            <a:endParaRPr lang="ru-RU" sz="1600" b="1" dirty="0"/>
          </a:p>
        </p:txBody>
      </p:sp>
      <p:pic>
        <p:nvPicPr>
          <p:cNvPr id="5" name="Picture 7" descr="http://www.ensaj.narod.ru/orn6_1_72.gif"/>
          <p:cNvPicPr>
            <a:picLocks noChangeAspect="1" noChangeArrowheads="1"/>
          </p:cNvPicPr>
          <p:nvPr/>
        </p:nvPicPr>
        <p:blipFill>
          <a:blip r:embed="rId3"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2" descr="http://www.playing-field.ru/img/2015/052222/2457460"/>
          <p:cNvPicPr>
            <a:picLocks noChangeAspect="1" noChangeArrowheads="1"/>
          </p:cNvPicPr>
          <p:nvPr/>
        </p:nvPicPr>
        <p:blipFill>
          <a:blip r:embed="rId3"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7" name="Picture 9" descr="http://www.ensaj.narod.ru/orn6_1_72.gif"/>
          <p:cNvPicPr>
            <a:picLocks noChangeAspect="1" noChangeArrowheads="1"/>
          </p:cNvPicPr>
          <p:nvPr/>
        </p:nvPicPr>
        <p:blipFill>
          <a:blip r:embed="rId3"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2050" name="Picture 2" descr="C:\Users\Пользователь\Desktop\Оленька\Мои документы\CCI29092016_0001 (2).jpg"/>
          <p:cNvPicPr>
            <a:picLocks noChangeAspect="1" noChangeArrowheads="1"/>
          </p:cNvPicPr>
          <p:nvPr/>
        </p:nvPicPr>
        <p:blipFill>
          <a:blip r:embed="rId4" cstate="print"/>
          <a:srcRect/>
          <a:stretch>
            <a:fillRect/>
          </a:stretch>
        </p:blipFill>
        <p:spPr bwMode="auto">
          <a:xfrm>
            <a:off x="6588224" y="1484784"/>
            <a:ext cx="2160239" cy="3149912"/>
          </a:xfrm>
          <a:prstGeom prst="rect">
            <a:avLst/>
          </a:prstGeom>
          <a:noFill/>
        </p:spPr>
      </p:pic>
      <p:pic>
        <p:nvPicPr>
          <p:cNvPr id="10" name="Содержимое 7" descr="CCI29092016 (3).jpg"/>
          <p:cNvPicPr>
            <a:picLocks noGrp="1" noChangeAspect="1"/>
          </p:cNvPicPr>
          <p:nvPr>
            <p:ph sz="half" idx="2"/>
          </p:nvPr>
        </p:nvPicPr>
        <p:blipFill>
          <a:blip r:embed="rId5" cstate="print"/>
          <a:stretch>
            <a:fillRect/>
          </a:stretch>
        </p:blipFill>
        <p:spPr>
          <a:xfrm>
            <a:off x="4716016" y="1628800"/>
            <a:ext cx="1925123" cy="2903682"/>
          </a:xfrm>
        </p:spPr>
      </p:pic>
      <p:pic>
        <p:nvPicPr>
          <p:cNvPr id="2051" name="Picture 3" descr="C:\Users\Пользователь\Desktop\Оленька\Мои документы\CCI01102016.jpg"/>
          <p:cNvPicPr>
            <a:picLocks noChangeAspect="1" noChangeArrowheads="1"/>
          </p:cNvPicPr>
          <p:nvPr/>
        </p:nvPicPr>
        <p:blipFill>
          <a:blip r:embed="rId6" cstate="print"/>
          <a:srcRect/>
          <a:stretch>
            <a:fillRect/>
          </a:stretch>
        </p:blipFill>
        <p:spPr bwMode="auto">
          <a:xfrm>
            <a:off x="5724128" y="3573016"/>
            <a:ext cx="1800200" cy="2647353"/>
          </a:xfrm>
          <a:prstGeom prst="rect">
            <a:avLst/>
          </a:prstGeom>
          <a:noFill/>
        </p:spPr>
      </p:pic>
      <p:cxnSp>
        <p:nvCxnSpPr>
          <p:cNvPr id="13" name="Прямая со стрелкой 12"/>
          <p:cNvCxnSpPr/>
          <p:nvPr/>
        </p:nvCxnSpPr>
        <p:spPr>
          <a:xfrm flipV="1">
            <a:off x="4860032" y="4509120"/>
            <a:ext cx="360040"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27984" y="5157192"/>
            <a:ext cx="1152128" cy="461665"/>
          </a:xfrm>
          <a:prstGeom prst="rect">
            <a:avLst/>
          </a:prstGeom>
          <a:noFill/>
        </p:spPr>
        <p:txBody>
          <a:bodyPr wrap="square" rtlCol="0">
            <a:spAutoFit/>
          </a:bodyPr>
          <a:lstStyle/>
          <a:p>
            <a:r>
              <a:rPr lang="ru-RU" sz="1200" b="1" dirty="0" smtClean="0"/>
              <a:t>Головной убор </a:t>
            </a:r>
            <a:r>
              <a:rPr lang="ru-RU" sz="1200" b="1" dirty="0" err="1" smtClean="0"/>
              <a:t>Панго</a:t>
            </a:r>
            <a:r>
              <a:rPr lang="ru-RU" sz="1200" b="1" dirty="0" smtClean="0"/>
              <a:t>.</a:t>
            </a:r>
            <a:endParaRPr lang="ru-RU" sz="1200" b="1" dirty="0"/>
          </a:p>
        </p:txBody>
      </p:sp>
      <p:cxnSp>
        <p:nvCxnSpPr>
          <p:cNvPr id="16" name="Прямая со стрелкой 15"/>
          <p:cNvCxnSpPr/>
          <p:nvPr/>
        </p:nvCxnSpPr>
        <p:spPr>
          <a:xfrm flipH="1" flipV="1">
            <a:off x="8100392" y="4581128"/>
            <a:ext cx="144016"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812360" y="4941168"/>
            <a:ext cx="1080120" cy="461665"/>
          </a:xfrm>
          <a:prstGeom prst="rect">
            <a:avLst/>
          </a:prstGeom>
          <a:noFill/>
        </p:spPr>
        <p:txBody>
          <a:bodyPr wrap="square" rtlCol="0">
            <a:spAutoFit/>
          </a:bodyPr>
          <a:lstStyle/>
          <a:p>
            <a:r>
              <a:rPr lang="ru-RU" sz="1200" b="1" dirty="0" smtClean="0"/>
              <a:t>Головной убор Сорока.</a:t>
            </a:r>
            <a:endParaRPr lang="ru-RU" sz="1200" b="1" dirty="0"/>
          </a:p>
        </p:txBody>
      </p:sp>
      <p:cxnSp>
        <p:nvCxnSpPr>
          <p:cNvPr id="19" name="Прямая со стрелкой 18"/>
          <p:cNvCxnSpPr/>
          <p:nvPr/>
        </p:nvCxnSpPr>
        <p:spPr>
          <a:xfrm flipV="1">
            <a:off x="5364088" y="5661248"/>
            <a:ext cx="360040"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9992" y="5877273"/>
            <a:ext cx="1296144" cy="461665"/>
          </a:xfrm>
          <a:prstGeom prst="rect">
            <a:avLst/>
          </a:prstGeom>
          <a:noFill/>
        </p:spPr>
        <p:txBody>
          <a:bodyPr wrap="square" rtlCol="0">
            <a:spAutoFit/>
          </a:bodyPr>
          <a:lstStyle/>
          <a:p>
            <a:r>
              <a:rPr lang="ru-RU" sz="1200" b="1" dirty="0" smtClean="0"/>
              <a:t>Головной убор </a:t>
            </a:r>
            <a:r>
              <a:rPr lang="ru-RU" sz="1200" b="1" dirty="0" err="1" smtClean="0"/>
              <a:t>Бабань</a:t>
            </a:r>
            <a:r>
              <a:rPr lang="ru-RU" sz="1200" b="1" dirty="0" smtClean="0"/>
              <a:t> панга.</a:t>
            </a:r>
            <a:endParaRPr lang="ru-RU" sz="1200" b="1" dirty="0"/>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http://www.ensaj.narod.ru/orn6_1_72.gif"/>
          <p:cNvPicPr>
            <a:picLocks noChangeAspect="1" noChangeArrowheads="1"/>
          </p:cNvPicPr>
          <p:nvPr/>
        </p:nvPicPr>
        <p:blipFill>
          <a:blip r:embed="rId2"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2" descr="http://www.playing-field.ru/img/2015/052222/2457460"/>
          <p:cNvPicPr>
            <a:picLocks noChangeAspect="1" noChangeArrowheads="1"/>
          </p:cNvPicPr>
          <p:nvPr/>
        </p:nvPicPr>
        <p:blipFill>
          <a:blip r:embed="rId2" cstate="print">
            <a:duotone>
              <a:prstClr val="black"/>
              <a:schemeClr val="accent6">
                <a:tint val="45000"/>
                <a:satMod val="400000"/>
              </a:schemeClr>
            </a:duotone>
            <a:lum contrast="100000"/>
          </a:blip>
          <a:srcRect/>
          <a:stretch>
            <a:fillRect/>
          </a:stretch>
        </p:blipFill>
        <p:spPr bwMode="auto">
          <a:xfrm>
            <a:off x="251520" y="6309320"/>
            <a:ext cx="8640960" cy="432048"/>
          </a:xfrm>
          <a:prstGeom prst="rect">
            <a:avLst/>
          </a:prstGeom>
          <a:noFill/>
        </p:spPr>
      </p:pic>
      <p:pic>
        <p:nvPicPr>
          <p:cNvPr id="7" name="Picture 9" descr="http://www.ensaj.narod.ru/orn6_1_72.gif"/>
          <p:cNvPicPr>
            <a:picLocks noChangeAspect="1" noChangeArrowheads="1"/>
          </p:cNvPicPr>
          <p:nvPr/>
        </p:nvPicPr>
        <p:blipFill>
          <a:blip r:embed="rId2"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sp>
        <p:nvSpPr>
          <p:cNvPr id="8" name="Заголовок 7"/>
          <p:cNvSpPr>
            <a:spLocks noGrp="1"/>
          </p:cNvSpPr>
          <p:nvPr>
            <p:ph type="title"/>
          </p:nvPr>
        </p:nvSpPr>
        <p:spPr>
          <a:xfrm>
            <a:off x="467544" y="4869160"/>
            <a:ext cx="8229600" cy="1440160"/>
          </a:xfrm>
        </p:spPr>
        <p:txBody>
          <a:bodyPr>
            <a:noAutofit/>
          </a:bodyPr>
          <a:lstStyle/>
          <a:p>
            <a:r>
              <a:rPr lang="ru-RU" sz="1600" b="1" dirty="0" smtClean="0">
                <a:latin typeface="Batang" pitchFamily="18" charset="-127"/>
                <a:ea typeface="Batang" pitchFamily="18" charset="-127"/>
              </a:rPr>
              <a:t>Прекрасным декоративным дополнением в костюме были нагрудные украшения: бусы, бисерные воротники, фибулы. Среди них выделяется нагрудная застёжка (сюлгам), состоящая из полуовального металлического обруча с незамкнутыми концами, отделанного витой медной проволокой, чёткими рядами стеклянных бус и подвесками из цепочек жетонов. Фибулы  для праздничного костюма декорировались бусами, укреплялись на лубяной или проволочный каркас, с подвесками из монет, жетонов на цепочках.</a:t>
            </a:r>
            <a:r>
              <a:rPr lang="ru-RU" sz="1600" b="1" dirty="0" smtClean="0"/>
              <a:t/>
            </a:r>
            <a:br>
              <a:rPr lang="ru-RU" sz="1600" b="1" dirty="0" smtClean="0"/>
            </a:br>
            <a:endParaRPr lang="ru-RU" sz="1600" b="1" dirty="0"/>
          </a:p>
        </p:txBody>
      </p:sp>
      <p:pic>
        <p:nvPicPr>
          <p:cNvPr id="2050" name="Picture 2" descr="C:\Users\Пользователь\Desktop\Оленька\Мои документы\8595.jpg"/>
          <p:cNvPicPr>
            <a:picLocks noGrp="1" noChangeAspect="1" noChangeArrowheads="1"/>
          </p:cNvPicPr>
          <p:nvPr>
            <p:ph idx="1"/>
          </p:nvPr>
        </p:nvPicPr>
        <p:blipFill>
          <a:blip r:embed="rId3" cstate="print"/>
          <a:srcRect/>
          <a:stretch>
            <a:fillRect/>
          </a:stretch>
        </p:blipFill>
        <p:spPr bwMode="auto">
          <a:xfrm>
            <a:off x="1835697" y="404665"/>
            <a:ext cx="5472608" cy="3528786"/>
          </a:xfrm>
          <a:prstGeom prst="rect">
            <a:avLst/>
          </a:prstGeom>
          <a:noFill/>
        </p:spPr>
      </p:pic>
      <p:pic>
        <p:nvPicPr>
          <p:cNvPr id="2051" name="Picture 3" descr="C:\Users\Пользователь\Desktop\Оленька\Мои документы\578546754.jpg"/>
          <p:cNvPicPr>
            <a:picLocks noChangeAspect="1" noChangeArrowheads="1"/>
          </p:cNvPicPr>
          <p:nvPr/>
        </p:nvPicPr>
        <p:blipFill>
          <a:blip r:embed="rId4" cstate="print"/>
          <a:srcRect/>
          <a:stretch>
            <a:fillRect/>
          </a:stretch>
        </p:blipFill>
        <p:spPr bwMode="auto">
          <a:xfrm rot="21330514">
            <a:off x="683568" y="2060848"/>
            <a:ext cx="1816305" cy="2520280"/>
          </a:xfrm>
          <a:prstGeom prst="rect">
            <a:avLst/>
          </a:prstGeom>
          <a:noFill/>
        </p:spPr>
      </p:pic>
      <p:cxnSp>
        <p:nvCxnSpPr>
          <p:cNvPr id="23" name="Прямая со стрелкой 22"/>
          <p:cNvCxnSpPr/>
          <p:nvPr/>
        </p:nvCxnSpPr>
        <p:spPr>
          <a:xfrm flipV="1">
            <a:off x="4211960" y="3933056"/>
            <a:ext cx="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771800" y="1628800"/>
            <a:ext cx="1440160" cy="2808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15816" y="4365104"/>
            <a:ext cx="1800200" cy="276999"/>
          </a:xfrm>
          <a:prstGeom prst="rect">
            <a:avLst/>
          </a:prstGeom>
          <a:noFill/>
        </p:spPr>
        <p:txBody>
          <a:bodyPr wrap="square" rtlCol="0">
            <a:spAutoFit/>
          </a:bodyPr>
          <a:lstStyle/>
          <a:p>
            <a:r>
              <a:rPr lang="ru-RU" sz="1200" b="1" dirty="0" smtClean="0"/>
              <a:t>Нагрудные   украшения.</a:t>
            </a:r>
            <a:endParaRPr lang="ru-RU" sz="1200" b="1" dirty="0"/>
          </a:p>
        </p:txBody>
      </p:sp>
      <p:cxnSp>
        <p:nvCxnSpPr>
          <p:cNvPr id="31" name="Прямая со стрелкой 30"/>
          <p:cNvCxnSpPr/>
          <p:nvPr/>
        </p:nvCxnSpPr>
        <p:spPr>
          <a:xfrm flipH="1" flipV="1">
            <a:off x="2555776" y="4077072"/>
            <a:ext cx="280831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60" idx="1"/>
          </p:cNvCxnSpPr>
          <p:nvPr/>
        </p:nvCxnSpPr>
        <p:spPr>
          <a:xfrm flipV="1">
            <a:off x="5364088" y="1227531"/>
            <a:ext cx="1855429" cy="32095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V="1">
            <a:off x="5364088" y="4005064"/>
            <a:ext cx="720080"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716016" y="4365104"/>
            <a:ext cx="1567930" cy="276999"/>
          </a:xfrm>
          <a:prstGeom prst="rect">
            <a:avLst/>
          </a:prstGeom>
          <a:noFill/>
        </p:spPr>
        <p:txBody>
          <a:bodyPr wrap="none" rtlCol="0">
            <a:spAutoFit/>
          </a:bodyPr>
          <a:lstStyle/>
          <a:p>
            <a:r>
              <a:rPr lang="ru-RU" sz="1200" b="1" dirty="0" smtClean="0"/>
              <a:t>Сюлгамы (три вида).</a:t>
            </a:r>
            <a:endParaRPr lang="ru-RU" sz="1200" b="1" dirty="0"/>
          </a:p>
        </p:txBody>
      </p:sp>
      <p:sp>
        <p:nvSpPr>
          <p:cNvPr id="18" name="TextBox 17"/>
          <p:cNvSpPr txBox="1"/>
          <p:nvPr/>
        </p:nvSpPr>
        <p:spPr>
          <a:xfrm>
            <a:off x="467544" y="116632"/>
            <a:ext cx="8208912" cy="584775"/>
          </a:xfrm>
          <a:prstGeom prst="rect">
            <a:avLst/>
          </a:prstGeom>
          <a:blipFill>
            <a:blip r:embed="rId5" cstate="print"/>
            <a:stretch>
              <a:fillRect/>
            </a:stretch>
          </a:blipFill>
        </p:spPr>
        <p:txBody>
          <a:bodyPr wrap="square" rtlCol="0">
            <a:spAutoFit/>
          </a:bodyPr>
          <a:lstStyle/>
          <a:p>
            <a:r>
              <a:rPr lang="ru-RU" sz="3200" b="1" dirty="0" smtClean="0"/>
              <a:t>                       </a:t>
            </a:r>
            <a:r>
              <a:rPr lang="ru-RU" sz="3200" b="1" dirty="0" smtClean="0">
                <a:latin typeface="Batang" pitchFamily="18" charset="-127"/>
                <a:ea typeface="Batang" pitchFamily="18" charset="-127"/>
              </a:rPr>
              <a:t>Нагрудные украшения. </a:t>
            </a:r>
            <a:endParaRPr lang="ru-RU" sz="3200" b="1" dirty="0">
              <a:latin typeface="Batang" pitchFamily="18" charset="-127"/>
              <a:ea typeface="Batang" pitchFamily="18" charset="-127"/>
            </a:endParaRPr>
          </a:p>
        </p:txBody>
      </p:sp>
      <p:pic>
        <p:nvPicPr>
          <p:cNvPr id="52" name="Picture 6" descr="C:\Users\Пользователь\Desktop\Оленька\Мои документы\CCI29092016_0002.jpg"/>
          <p:cNvPicPr>
            <a:picLocks noChangeAspect="1" noChangeArrowheads="1"/>
          </p:cNvPicPr>
          <p:nvPr/>
        </p:nvPicPr>
        <p:blipFill>
          <a:blip r:embed="rId6" cstate="print"/>
          <a:srcRect/>
          <a:stretch>
            <a:fillRect/>
          </a:stretch>
        </p:blipFill>
        <p:spPr bwMode="auto">
          <a:xfrm rot="1848823">
            <a:off x="6415270" y="1903841"/>
            <a:ext cx="1511078" cy="2552590"/>
          </a:xfrm>
          <a:prstGeom prst="rect">
            <a:avLst/>
          </a:prstGeom>
          <a:noFill/>
        </p:spPr>
      </p:pic>
      <p:pic>
        <p:nvPicPr>
          <p:cNvPr id="60" name="Picture 4" descr="C:\Users\Пользователь\Desktop\Оленька\Мои документы\CCI29092016_0004.jpg"/>
          <p:cNvPicPr>
            <a:picLocks noChangeAspect="1" noChangeArrowheads="1"/>
          </p:cNvPicPr>
          <p:nvPr/>
        </p:nvPicPr>
        <p:blipFill>
          <a:blip r:embed="rId7" cstate="print"/>
          <a:srcRect/>
          <a:stretch>
            <a:fillRect/>
          </a:stretch>
        </p:blipFill>
        <p:spPr bwMode="auto">
          <a:xfrm rot="182586">
            <a:off x="7218562" y="223120"/>
            <a:ext cx="1354286" cy="2080718"/>
          </a:xfrm>
          <a:prstGeom prst="rect">
            <a:avLst/>
          </a:prstGeom>
          <a:noFill/>
        </p:spPr>
      </p:pic>
      <p:pic>
        <p:nvPicPr>
          <p:cNvPr id="63" name="Picture 5" descr="C:\Users\Пользователь\Desktop\Оленька\Мои документы\CCI30092016 (3).jpg"/>
          <p:cNvPicPr>
            <a:picLocks noChangeAspect="1" noChangeArrowheads="1"/>
          </p:cNvPicPr>
          <p:nvPr/>
        </p:nvPicPr>
        <p:blipFill>
          <a:blip r:embed="rId8" cstate="print"/>
          <a:srcRect/>
          <a:stretch>
            <a:fillRect/>
          </a:stretch>
        </p:blipFill>
        <p:spPr bwMode="auto">
          <a:xfrm rot="20839344">
            <a:off x="734983" y="776069"/>
            <a:ext cx="2224609" cy="1371889"/>
          </a:xfrm>
          <a:prstGeom prst="rect">
            <a:avLst/>
          </a:prstGeom>
          <a:noFill/>
        </p:spPr>
      </p:pic>
    </p:spTree>
  </p:cSld>
  <p:clrMapOvr>
    <a:masterClrMapping/>
  </p:clrMapOvr>
  <p:transition>
    <p:split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a:blipFill>
            <a:blip r:embed="rId2" cstate="print"/>
            <a:stretch>
              <a:fillRect/>
            </a:stretch>
          </a:blipFill>
        </p:spPr>
        <p:txBody>
          <a:bodyPr>
            <a:normAutofit/>
          </a:bodyPr>
          <a:lstStyle/>
          <a:p>
            <a:r>
              <a:rPr lang="ru-RU" sz="3200" b="1" dirty="0" smtClean="0">
                <a:latin typeface="Batang" pitchFamily="18" charset="-127"/>
                <a:ea typeface="Batang" pitchFamily="18" charset="-127"/>
              </a:rPr>
              <a:t>Набедренные и поясные украшения</a:t>
            </a:r>
            <a:endParaRPr lang="ru-RU" sz="3200" b="1" dirty="0">
              <a:latin typeface="Batang" pitchFamily="18" charset="-127"/>
              <a:ea typeface="Batang" pitchFamily="18" charset="-127"/>
            </a:endParaRPr>
          </a:p>
        </p:txBody>
      </p:sp>
      <p:pic>
        <p:nvPicPr>
          <p:cNvPr id="8" name="Содержимое 7" descr="CCI29092016_0007.jpg"/>
          <p:cNvPicPr>
            <a:picLocks noGrp="1" noChangeAspect="1"/>
          </p:cNvPicPr>
          <p:nvPr>
            <p:ph sz="half" idx="1"/>
          </p:nvPr>
        </p:nvPicPr>
        <p:blipFill>
          <a:blip r:embed="rId3" cstate="print"/>
          <a:stretch>
            <a:fillRect/>
          </a:stretch>
        </p:blipFill>
        <p:spPr>
          <a:xfrm>
            <a:off x="467544" y="1556792"/>
            <a:ext cx="2937378" cy="2376264"/>
          </a:xfrm>
        </p:spPr>
      </p:pic>
      <p:sp>
        <p:nvSpPr>
          <p:cNvPr id="4" name="Содержимое 3"/>
          <p:cNvSpPr>
            <a:spLocks noGrp="1"/>
          </p:cNvSpPr>
          <p:nvPr>
            <p:ph sz="half" idx="2"/>
          </p:nvPr>
        </p:nvSpPr>
        <p:spPr>
          <a:xfrm>
            <a:off x="4648200" y="1285860"/>
            <a:ext cx="4210080" cy="4643471"/>
          </a:xfrm>
        </p:spPr>
        <p:txBody>
          <a:bodyPr>
            <a:noAutofit/>
          </a:bodyPr>
          <a:lstStyle/>
          <a:p>
            <a:pPr algn="just"/>
            <a:r>
              <a:rPr lang="ru-RU" sz="1600" b="1" dirty="0" smtClean="0">
                <a:latin typeface="Batang" pitchFamily="18" charset="-127"/>
                <a:ea typeface="Batang" pitchFamily="18" charset="-127"/>
              </a:rPr>
              <a:t>Вместо каркаса мордва могла повязывать пулай - сложное набедренное украшение. В первый раз девушки надевали пулай в день совершеннолетия и носили его до самой старости. В праздничные дни поверх пулая повязывали пояс из бисера с красными кисточками - сэлге пулогай, а по бокам подтыкали похожие на передник боковые полотенца, украшенные вышивкой и лентами. В мокшанском костюме  поясными украшениями были полотенца кеска руцят, их надевали сразу по нескольку штук, а также различные декоративные кисти-подвески из бус, шелка, жетонов, меха.</a:t>
            </a:r>
            <a:endParaRPr lang="ru-RU" sz="1600" b="1" dirty="0">
              <a:latin typeface="Batang" pitchFamily="18" charset="-127"/>
              <a:ea typeface="Batang" pitchFamily="18" charset="-127"/>
            </a:endParaRPr>
          </a:p>
        </p:txBody>
      </p:sp>
      <p:pic>
        <p:nvPicPr>
          <p:cNvPr id="5" name="Picture 7" descr="http://www.ensaj.narod.ru/orn6_1_72.gif"/>
          <p:cNvPicPr>
            <a:picLocks noChangeAspect="1" noChangeArrowheads="1"/>
          </p:cNvPicPr>
          <p:nvPr/>
        </p:nvPicPr>
        <p:blipFill>
          <a:blip r:embed="rId4" cstate="print">
            <a:duotone>
              <a:prstClr val="black"/>
              <a:schemeClr val="accent6">
                <a:tint val="45000"/>
                <a:satMod val="400000"/>
              </a:schemeClr>
            </a:duotone>
            <a:lum bright="-6000" contrast="100000"/>
          </a:blip>
          <a:srcRect/>
          <a:stretch>
            <a:fillRect/>
          </a:stretch>
        </p:blipFill>
        <p:spPr bwMode="auto">
          <a:xfrm rot="5400000">
            <a:off x="-2783922" y="3044565"/>
            <a:ext cx="6035381" cy="467546"/>
          </a:xfrm>
          <a:prstGeom prst="rect">
            <a:avLst/>
          </a:prstGeom>
          <a:noFill/>
        </p:spPr>
      </p:pic>
      <p:pic>
        <p:nvPicPr>
          <p:cNvPr id="6" name="Picture 9" descr="http://www.ensaj.narod.ru/orn6_1_72.gif"/>
          <p:cNvPicPr>
            <a:picLocks noChangeAspect="1" noChangeArrowheads="1"/>
          </p:cNvPicPr>
          <p:nvPr/>
        </p:nvPicPr>
        <p:blipFill>
          <a:blip r:embed="rId4" cstate="print">
            <a:duotone>
              <a:prstClr val="black"/>
              <a:schemeClr val="accent6">
                <a:tint val="45000"/>
                <a:satMod val="400000"/>
              </a:schemeClr>
            </a:duotone>
            <a:lum bright="-3000" contrast="100000"/>
          </a:blip>
          <a:srcRect/>
          <a:stretch>
            <a:fillRect/>
          </a:stretch>
        </p:blipFill>
        <p:spPr bwMode="auto">
          <a:xfrm rot="5400000">
            <a:off x="5885892" y="3051215"/>
            <a:ext cx="6048672" cy="467544"/>
          </a:xfrm>
          <a:prstGeom prst="rect">
            <a:avLst/>
          </a:prstGeom>
          <a:noFill/>
        </p:spPr>
      </p:pic>
      <p:pic>
        <p:nvPicPr>
          <p:cNvPr id="7" name="Picture 2" descr="http://www.playing-field.ru/img/2015/052222/2457460"/>
          <p:cNvPicPr>
            <a:picLocks noChangeAspect="1" noChangeArrowheads="1"/>
          </p:cNvPicPr>
          <p:nvPr/>
        </p:nvPicPr>
        <p:blipFill>
          <a:blip r:embed="rId4" cstate="print">
            <a:duotone>
              <a:prstClr val="black"/>
              <a:schemeClr val="accent6">
                <a:tint val="45000"/>
                <a:satMod val="400000"/>
              </a:schemeClr>
            </a:duotone>
            <a:lum contrast="100000"/>
          </a:blip>
          <a:srcRect/>
          <a:stretch>
            <a:fillRect/>
          </a:stretch>
        </p:blipFill>
        <p:spPr bwMode="auto">
          <a:xfrm>
            <a:off x="503040" y="6143644"/>
            <a:ext cx="8640960" cy="432048"/>
          </a:xfrm>
          <a:prstGeom prst="rect">
            <a:avLst/>
          </a:prstGeom>
          <a:noFill/>
        </p:spPr>
      </p:pic>
      <p:pic>
        <p:nvPicPr>
          <p:cNvPr id="1026" name="Picture 2" descr="C:\Users\Пользователь\Desktop\Оленька\Мои документы\CCI30092016 (5).jpg"/>
          <p:cNvPicPr>
            <a:picLocks noChangeAspect="1" noChangeArrowheads="1"/>
          </p:cNvPicPr>
          <p:nvPr/>
        </p:nvPicPr>
        <p:blipFill>
          <a:blip r:embed="rId5" cstate="print"/>
          <a:srcRect/>
          <a:stretch>
            <a:fillRect/>
          </a:stretch>
        </p:blipFill>
        <p:spPr bwMode="auto">
          <a:xfrm>
            <a:off x="2915816" y="1844824"/>
            <a:ext cx="2028859" cy="2749156"/>
          </a:xfrm>
          <a:prstGeom prst="rect">
            <a:avLst/>
          </a:prstGeom>
          <a:noFill/>
        </p:spPr>
      </p:pic>
      <p:pic>
        <p:nvPicPr>
          <p:cNvPr id="1027" name="Picture 3" descr="C:\Users\Пользователь\Desktop\Оленька\Мои документы\CCI29092016 (8).jpg"/>
          <p:cNvPicPr>
            <a:picLocks noChangeAspect="1" noChangeArrowheads="1"/>
          </p:cNvPicPr>
          <p:nvPr/>
        </p:nvPicPr>
        <p:blipFill>
          <a:blip r:embed="rId6" cstate="print"/>
          <a:srcRect/>
          <a:stretch>
            <a:fillRect/>
          </a:stretch>
        </p:blipFill>
        <p:spPr bwMode="auto">
          <a:xfrm>
            <a:off x="467544" y="3789040"/>
            <a:ext cx="1944216" cy="2448272"/>
          </a:xfrm>
          <a:prstGeom prst="rect">
            <a:avLst/>
          </a:prstGeom>
          <a:noFill/>
        </p:spPr>
      </p:pic>
      <p:cxnSp>
        <p:nvCxnSpPr>
          <p:cNvPr id="14" name="Прямая со стрелкой 13"/>
          <p:cNvCxnSpPr>
            <a:endCxn id="1026" idx="2"/>
          </p:cNvCxnSpPr>
          <p:nvPr/>
        </p:nvCxnSpPr>
        <p:spPr>
          <a:xfrm flipH="1" flipV="1">
            <a:off x="3930246" y="4593980"/>
            <a:ext cx="281714" cy="5632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07904" y="5085184"/>
            <a:ext cx="1152128" cy="646331"/>
          </a:xfrm>
          <a:prstGeom prst="rect">
            <a:avLst/>
          </a:prstGeom>
          <a:noFill/>
        </p:spPr>
        <p:txBody>
          <a:bodyPr wrap="square" rtlCol="0">
            <a:spAutoFit/>
          </a:bodyPr>
          <a:lstStyle/>
          <a:p>
            <a:r>
              <a:rPr lang="ru-RU" sz="1200" b="1" dirty="0" smtClean="0"/>
              <a:t>Набедренное украшение </a:t>
            </a:r>
            <a:r>
              <a:rPr lang="ru-RU" sz="1200" b="1" dirty="0" err="1" smtClean="0"/>
              <a:t>Пулай</a:t>
            </a:r>
            <a:r>
              <a:rPr lang="ru-RU" sz="1200" b="1" dirty="0" smtClean="0"/>
              <a:t>.</a:t>
            </a:r>
            <a:endParaRPr lang="ru-RU" sz="1200" b="1" dirty="0"/>
          </a:p>
        </p:txBody>
      </p:sp>
      <p:cxnSp>
        <p:nvCxnSpPr>
          <p:cNvPr id="17" name="Прямая со стрелкой 16"/>
          <p:cNvCxnSpPr/>
          <p:nvPr/>
        </p:nvCxnSpPr>
        <p:spPr>
          <a:xfrm flipH="1" flipV="1">
            <a:off x="2555776" y="3933056"/>
            <a:ext cx="504056" cy="13681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flipH="1">
            <a:off x="2411760" y="5301208"/>
            <a:ext cx="6480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699792" y="5301208"/>
            <a:ext cx="1080120" cy="461665"/>
          </a:xfrm>
          <a:prstGeom prst="rect">
            <a:avLst/>
          </a:prstGeom>
          <a:noFill/>
        </p:spPr>
        <p:txBody>
          <a:bodyPr wrap="square" rtlCol="0">
            <a:spAutoFit/>
          </a:bodyPr>
          <a:lstStyle/>
          <a:p>
            <a:r>
              <a:rPr lang="ru-RU" sz="1200" b="1" dirty="0" smtClean="0"/>
              <a:t>Поясные украшения.</a:t>
            </a:r>
            <a:endParaRPr lang="ru-RU" sz="1200" b="1" dirty="0"/>
          </a:p>
        </p:txBody>
      </p:sp>
    </p:spTree>
  </p:cSld>
  <p:clrMapOvr>
    <a:masterClrMapping/>
  </p:clrMapOvr>
  <p:transition>
    <p:cover dir="l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926</TotalTime>
  <Words>1003</Words>
  <Application>Microsoft Office PowerPoint</Application>
  <PresentationFormat>Экран (4:3)</PresentationFormat>
  <Paragraphs>64</Paragraphs>
  <Slides>16</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     Классный час: « Музейный экспонат -Мордовский национальный костюм»</vt:lpstr>
      <vt:lpstr>Цель классного часа:</vt:lpstr>
      <vt:lpstr>История образования Мордвы</vt:lpstr>
      <vt:lpstr>                                                                                                                                                         Мордовские коренные племена селились междуречья Оки, Суры, Средней Волги.  Небольшое по численности, редкое население постоянно контролировало огромную территорию и осваивало ее только экстенсивно. Сейчас же мордва живёт не только в России, но и в странах таких как Украина, Казахстан, Узбекистан, Киргизия, Белоруссия, Эстония и Латвия.     </vt:lpstr>
      <vt:lpstr>Национальная одежда мордвы</vt:lpstr>
      <vt:lpstr>Женская праздничная одежда</vt:lpstr>
      <vt:lpstr>Головные украшения</vt:lpstr>
      <vt:lpstr>Прекрасным декоративным дополнением в костюме были нагрудные украшения: бусы, бисерные воротники, фибулы. Среди них выделяется нагрудная застёжка (сюлгам), состоящая из полуовального металлического обруча с незамкнутыми концами, отделанного витой медной проволокой, чёткими рядами стеклянных бус и подвесками из цепочек жетонов. Фибулы  для праздничного костюма декорировались бусами, укреплялись на лубяной или проволочный каркас, с подвесками из монет, жетонов на цепочках. </vt:lpstr>
      <vt:lpstr>Набедренные и поясные украшения</vt:lpstr>
      <vt:lpstr>Мужская одежда</vt:lpstr>
      <vt:lpstr>Мужская одежда мордвы.</vt:lpstr>
      <vt:lpstr>Обувью служили лапти-карьхть так называемого мордовского типа с косым плетением, низкими бортами и специальными петлями из лыка для прикрепления обор. Мордва обвёртывали ноги белыми, мокшанскими-белыми и чёрными онучами (пракстат).  По праздникам одевали сапоги. </vt:lpstr>
      <vt:lpstr>Мордовская национальная вышивка</vt:lpstr>
      <vt:lpstr>Краеведческий уголок в МБОУ «Ударная СОШ» Зубово – Полянского района</vt:lpstr>
      <vt:lpstr>Мордовское национальное женское платье (село Анаево Зубово – Полянского района)</vt:lpstr>
      <vt:lpstr>Источники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Вечерняя школа</cp:lastModifiedBy>
  <cp:revision>116</cp:revision>
  <dcterms:created xsi:type="dcterms:W3CDTF">2016-09-28T12:42:23Z</dcterms:created>
  <dcterms:modified xsi:type="dcterms:W3CDTF">2016-11-01T06:41:34Z</dcterms:modified>
</cp:coreProperties>
</file>