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0" r:id="rId4"/>
    <p:sldId id="271" r:id="rId5"/>
    <p:sldId id="259" r:id="rId6"/>
    <p:sldId id="275" r:id="rId7"/>
    <p:sldId id="272" r:id="rId8"/>
    <p:sldId id="273" r:id="rId9"/>
    <p:sldId id="276" r:id="rId10"/>
    <p:sldId id="278" r:id="rId11"/>
    <p:sldId id="277" r:id="rId12"/>
    <p:sldId id="286" r:id="rId13"/>
    <p:sldId id="281" r:id="rId14"/>
    <p:sldId id="287" r:id="rId15"/>
    <p:sldId id="296" r:id="rId16"/>
    <p:sldId id="288" r:id="rId17"/>
    <p:sldId id="289" r:id="rId18"/>
    <p:sldId id="290" r:id="rId19"/>
    <p:sldId id="291" r:id="rId20"/>
    <p:sldId id="292" r:id="rId21"/>
    <p:sldId id="293" r:id="rId22"/>
    <p:sldId id="266" r:id="rId23"/>
    <p:sldId id="265" r:id="rId24"/>
    <p:sldId id="279" r:id="rId25"/>
    <p:sldId id="294" r:id="rId26"/>
    <p:sldId id="260" r:id="rId27"/>
    <p:sldId id="295" r:id="rId28"/>
    <p:sldId id="264" r:id="rId29"/>
    <p:sldId id="267" r:id="rId30"/>
    <p:sldId id="25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57214"/>
    <a:srgbClr val="99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769" autoAdjust="0"/>
  </p:normalViewPr>
  <p:slideViewPr>
    <p:cSldViewPr>
      <p:cViewPr>
        <p:scale>
          <a:sx n="72" d="100"/>
          <a:sy n="72" d="100"/>
        </p:scale>
        <p:origin x="-132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5D242F-07E5-4D12-8FD5-0DFBAD3F9CBD}" type="datetimeFigureOut">
              <a:rPr lang="ru-RU"/>
              <a:pPr>
                <a:defRPr/>
              </a:pPr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43842E-C0BA-4EE0-9B1A-B54E5AE75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3842E-C0BA-4EE0-9B1A-B54E5AE7507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EF733-CAB4-4001-A721-72F84B935F28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5390-9F99-4ADD-9912-D1D79E8E9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569A-F201-4E6F-8500-052FD69A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506EA-9DF6-494F-ACDD-F29BB2A0C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58042-B2A4-4CD9-AEF8-B614561B3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CD989-AE79-4132-B1FB-9C063F4C3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78EEC-DCD7-494A-A750-4E4FC05CE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5CFDF-4579-456F-B1D7-B09CD9BD3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C0DB6-8BC6-4E42-B22C-67BA9588F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D8BD3-A07E-4D32-8947-6BAF322C4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D808-BAE6-4105-B890-CACA8C096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302E-388B-40B3-A6AD-0B3514045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83C6EDB-F480-4658-96CA-CDA3CD4EA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40%20-%20&#1046;&#1077;&#1083;&#1077;&#1079;&#1085;&#1072;&#1103;%20&#1076;&#1086;&#1088;&#1086;&#1075;&#1072;.%20&#1053;.%20&#1040;.%20&#1053;&#1077;&#1082;&#1088;&#1072;&#1089;&#1086;&#1074;%205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User\Desktop\&#1050;&#1083;&#1072;&#1089;&#1089;&#1080;&#1095;&#1077;&#1089;&#1082;&#1072;&#1103;%20&#1084;&#1091;&#1079;&#1099;&#1082;&#1072;\doga_-_moj_laskovij_i_nezhnij_zver_klassicheskaja_muzika_(zvukoff.ru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0;&#1083;&#1072;&#1089;&#1089;&#1080;&#1095;&#1077;&#1089;&#1082;&#1072;&#1103;%20&#1084;&#1091;&#1079;&#1099;&#1082;&#1072;\grig_-_utrennee_nastroenie_per_gjunt_klassicheskaja_muzika_(zvukoff.ru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0;&#1083;&#1072;&#1089;&#1089;&#1080;&#1095;&#1077;&#1089;&#1082;&#1072;&#1103;%20&#1084;&#1091;&#1079;&#1099;&#1082;&#1072;\vivaldi_-_zima_vremena_goda_rv_315_klassicheskaja_muzika_(zvukoff.ru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88" y="1000125"/>
            <a:ext cx="6843712" cy="31432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Народная тема в лирике </a:t>
            </a:r>
            <a:b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</a:br>
            <a:r>
              <a:rPr lang="ru-RU" sz="6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Н. А. Некрасова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286250"/>
            <a:ext cx="6715125" cy="12557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Урок литературы в 10 классе подготовлен учителем русского языка и литературы </a:t>
            </a:r>
            <a:endParaRPr lang="ru-RU" sz="2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МБОУ «Районная заочная средняя школа»</a:t>
            </a:r>
            <a:endParaRPr lang="ru-RU" sz="2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В. Г. Белинский</a:t>
            </a:r>
            <a:endParaRPr lang="ru-RU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«Да знаете ли Вы, что Вы поэт – и поэт истинный?»</a:t>
            </a:r>
          </a:p>
          <a:p>
            <a:endParaRPr lang="ru-RU" dirty="0"/>
          </a:p>
        </p:txBody>
      </p:sp>
      <p:pic>
        <p:nvPicPr>
          <p:cNvPr id="1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736"/>
            <a:ext cx="3900749" cy="467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Писатели - сотрудники журнала «Современник»</a:t>
            </a:r>
            <a:endParaRPr lang="ru-RU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Тургенев И.С.</a:t>
            </a:r>
          </a:p>
          <a:p>
            <a:r>
              <a:rPr lang="ru-RU" dirty="0" smtClean="0"/>
              <a:t>Соллогуб В.А.</a:t>
            </a:r>
          </a:p>
          <a:p>
            <a:r>
              <a:rPr lang="ru-RU" dirty="0" smtClean="0"/>
              <a:t>Толстой Л.Н.</a:t>
            </a:r>
          </a:p>
          <a:p>
            <a:r>
              <a:rPr lang="ru-RU" dirty="0" smtClean="0"/>
              <a:t>Некрасов Н.А.</a:t>
            </a:r>
          </a:p>
          <a:p>
            <a:r>
              <a:rPr lang="ru-RU" dirty="0" smtClean="0"/>
              <a:t>Григорович Д.В.</a:t>
            </a:r>
          </a:p>
          <a:p>
            <a:r>
              <a:rPr lang="ru-RU" dirty="0" smtClean="0"/>
              <a:t>Панаев И.И.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14488"/>
            <a:ext cx="4114800" cy="4214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290" y="1785926"/>
            <a:ext cx="6872310" cy="321471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990033"/>
                </a:solidFill>
              </a:rPr>
              <a:t>Тест на знание</a:t>
            </a:r>
            <a:br>
              <a:rPr lang="ru-RU" sz="4000" dirty="0" smtClean="0">
                <a:solidFill>
                  <a:srgbClr val="990033"/>
                </a:solidFill>
              </a:rPr>
            </a:br>
            <a:r>
              <a:rPr lang="ru-RU" sz="4000" dirty="0" smtClean="0">
                <a:solidFill>
                  <a:srgbClr val="990033"/>
                </a:solidFill>
              </a:rPr>
              <a:t>средств художественной</a:t>
            </a:r>
            <a:br>
              <a:rPr lang="ru-RU" sz="4000" dirty="0" smtClean="0">
                <a:solidFill>
                  <a:srgbClr val="990033"/>
                </a:solidFill>
              </a:rPr>
            </a:br>
            <a:r>
              <a:rPr lang="ru-RU" sz="4000" dirty="0" smtClean="0">
                <a:solidFill>
                  <a:srgbClr val="990033"/>
                </a:solidFill>
              </a:rPr>
              <a:t>выразительности</a:t>
            </a:r>
            <a:br>
              <a:rPr lang="ru-RU" sz="4000" dirty="0" smtClean="0">
                <a:solidFill>
                  <a:srgbClr val="990033"/>
                </a:solidFill>
              </a:rPr>
            </a:br>
            <a:endParaRPr lang="ru-RU" sz="4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1434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/>
            </a:r>
            <a:br>
              <a:rPr lang="ru-RU" dirty="0" smtClean="0">
                <a:solidFill>
                  <a:srgbClr val="990033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1000100" y="1428736"/>
            <a:ext cx="7286676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А сама-то величава,</a:t>
            </a:r>
          </a:p>
          <a:p>
            <a:pPr algn="ctr"/>
            <a:r>
              <a:rPr lang="ru-RU" b="1" dirty="0">
                <a:latin typeface="Times New Roman" pitchFamily="18" charset="0"/>
              </a:rPr>
              <a:t> выступает, словно </a:t>
            </a:r>
            <a:r>
              <a:rPr lang="ru-RU" b="1" dirty="0" smtClean="0">
                <a:latin typeface="Times New Roman" pitchFamily="18" charset="0"/>
              </a:rPr>
              <a:t>пава.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928662" y="2643182"/>
            <a:ext cx="7272338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b="1" dirty="0"/>
              <a:t>Скоро Осень проснется</a:t>
            </a:r>
          </a:p>
          <a:p>
            <a:pPr algn="ctr"/>
            <a:r>
              <a:rPr lang="ru-RU" b="1" dirty="0"/>
              <a:t>И заплачет спросонья.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990600" y="3857628"/>
            <a:ext cx="7272338" cy="10001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b="1" dirty="0"/>
              <a:t>Осень. Сказочный чертог,</a:t>
            </a:r>
            <a:br>
              <a:rPr lang="ru-RU" b="1" dirty="0"/>
            </a:br>
            <a:r>
              <a:rPr lang="ru-RU" b="1" dirty="0"/>
              <a:t>Всем открытый для обзора.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1000100" y="5072074"/>
            <a:ext cx="7286676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dirty="0"/>
              <a:t> </a:t>
            </a:r>
            <a:r>
              <a:rPr lang="ru-RU" b="1" dirty="0"/>
              <a:t>За окном ветерок веселится,</a:t>
            </a:r>
          </a:p>
          <a:p>
            <a:pPr algn="ctr"/>
            <a:r>
              <a:rPr lang="ru-RU" b="1" dirty="0"/>
              <a:t> То подпрыгнет, то притаится…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14290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Определите в каком предложении использована метафора</a:t>
            </a:r>
            <a: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1434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/>
            </a:r>
            <a:br>
              <a:rPr lang="ru-RU" dirty="0" smtClean="0">
                <a:solidFill>
                  <a:srgbClr val="990033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785786" y="1785926"/>
            <a:ext cx="7272338" cy="15001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Осень. Сказочный чертог,</a:t>
            </a:r>
            <a:br>
              <a:rPr lang="ru-RU" sz="36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36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Всем открытый для обзора.</a:t>
            </a:r>
            <a:br>
              <a:rPr lang="ru-RU" sz="36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14290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14346" y="1428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990033"/>
                </a:solidFill>
              </a:rPr>
              <a:t/>
            </a:r>
            <a:br>
              <a:rPr lang="ru-RU" dirty="0" smtClean="0">
                <a:solidFill>
                  <a:srgbClr val="990033"/>
                </a:solidFill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785786" y="1785926"/>
            <a:ext cx="7272338" cy="150019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Значение слова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Чертог</a:t>
            </a:r>
            <a:r>
              <a:rPr lang="ru-RU" sz="24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по С.И. Ожегову: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b="1" dirty="0" smtClean="0">
                <a:latin typeface="Batang" pitchFamily="18" charset="-127"/>
                <a:ea typeface="Batang" pitchFamily="18" charset="-127"/>
              </a:rPr>
              <a:t>Чертог </a:t>
            </a:r>
            <a:r>
              <a:rPr lang="ru-RU" sz="24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- пышное, великолепное помещение или здание, дворец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14290"/>
            <a:ext cx="71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990033"/>
                </a:solidFill>
                <a:latin typeface="Monotype Corsiva" pitchFamily="66" charset="0"/>
              </a:rPr>
              <a:t>С л о в а </a:t>
            </a:r>
            <a:r>
              <a:rPr lang="ru-RU" sz="4000" dirty="0" err="1" smtClean="0">
                <a:solidFill>
                  <a:srgbClr val="990033"/>
                </a:solidFill>
                <a:latin typeface="Monotype Corsiva" pitchFamily="66" charset="0"/>
              </a:rPr>
              <a:t>р</a:t>
            </a:r>
            <a:r>
              <a:rPr lang="ru-RU" sz="4000" dirty="0" smtClean="0">
                <a:solidFill>
                  <a:srgbClr val="990033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990033"/>
                </a:solidFill>
                <a:latin typeface="Monotype Corsiva" pitchFamily="66" charset="0"/>
              </a:rPr>
              <a:t>н</a:t>
            </a:r>
            <a:r>
              <a:rPr lang="ru-RU" sz="4000" dirty="0" smtClean="0">
                <a:solidFill>
                  <a:srgbClr val="990033"/>
                </a:solidFill>
                <a:latin typeface="Monotype Corsiva" pitchFamily="66" charset="0"/>
              </a:rPr>
              <a:t> </a:t>
            </a:r>
            <a:r>
              <a:rPr lang="ru-RU" sz="4000" dirty="0" err="1" smtClean="0">
                <a:solidFill>
                  <a:srgbClr val="990033"/>
                </a:solidFill>
                <a:latin typeface="Monotype Corsiva" pitchFamily="66" charset="0"/>
              </a:rPr>
              <a:t>а</a:t>
            </a:r>
            <a:r>
              <a:rPr lang="ru-RU" sz="4000" dirty="0" smtClean="0">
                <a:solidFill>
                  <a:srgbClr val="990033"/>
                </a:solidFill>
                <a:latin typeface="Monotype Corsiva" pitchFamily="66" charset="0"/>
              </a:rPr>
              <a:t> я   </a:t>
            </a:r>
            <a:r>
              <a:rPr lang="ru-RU" sz="4000" dirty="0" err="1" smtClean="0">
                <a:solidFill>
                  <a:srgbClr val="990033"/>
                </a:solidFill>
                <a:latin typeface="Monotype Corsiva" pitchFamily="66" charset="0"/>
              </a:rPr>
              <a:t>р</a:t>
            </a:r>
            <a:r>
              <a:rPr lang="ru-RU" sz="4000" dirty="0" smtClean="0">
                <a:solidFill>
                  <a:srgbClr val="990033"/>
                </a:solidFill>
                <a:latin typeface="Monotype Corsiva" pitchFamily="66" charset="0"/>
              </a:rPr>
              <a:t> а б о т а</a:t>
            </a:r>
            <a:br>
              <a:rPr lang="ru-RU" sz="40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990033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86658" cy="571504"/>
          </a:xfrm>
        </p:spPr>
        <p:txBody>
          <a:bodyPr/>
          <a:lstStyle/>
          <a:p>
            <a:r>
              <a:rPr lang="ru-RU" sz="2800" dirty="0" smtClean="0">
                <a:solidFill>
                  <a:srgbClr val="990033"/>
                </a:solidFill>
              </a:rPr>
              <a:t/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Липы обруч золотой-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Как венец на новобрачной.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Определите средство художественной выразительности</a:t>
            </a:r>
            <a:endParaRPr lang="ru-RU" sz="2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85728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992188" y="1571612"/>
            <a:ext cx="7272337" cy="85725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Метафора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Метонимия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Оксюморон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86658" cy="1071570"/>
          </a:xfrm>
        </p:spPr>
        <p:txBody>
          <a:bodyPr/>
          <a:lstStyle/>
          <a:p>
            <a:r>
              <a:rPr lang="ru-RU" sz="2800" dirty="0" smtClean="0">
                <a:solidFill>
                  <a:srgbClr val="990033"/>
                </a:solidFill>
              </a:rPr>
              <a:t/>
            </a:r>
            <a:br>
              <a:rPr lang="ru-RU" sz="2800" dirty="0" smtClean="0">
                <a:solidFill>
                  <a:srgbClr val="990033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Липы обруч золотой-</a:t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Как венец на новобрачной.</a:t>
            </a:r>
            <a:b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00100" y="214290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857224" y="2000240"/>
            <a:ext cx="7272337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Сравнение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428728" y="35716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990033"/>
                </a:solidFill>
                <a:latin typeface="Monotype Corsiva" pitchFamily="66" charset="0"/>
              </a:rPr>
              <a:t>3. Мы листики осенние на веточках сидели .</a:t>
            </a:r>
            <a:br>
              <a:rPr lang="ru-RU" sz="2400" b="1" dirty="0" smtClean="0">
                <a:solidFill>
                  <a:srgbClr val="990033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990033"/>
                </a:solidFill>
                <a:latin typeface="Monotype Corsiva" pitchFamily="66" charset="0"/>
              </a:rPr>
              <a:t>Дунул ветер – полетели. Какой троп автор использует в данном  предложении?</a:t>
            </a:r>
            <a:endParaRPr lang="ru-RU" sz="2400" b="1" dirty="0">
              <a:solidFill>
                <a:srgbClr val="990033"/>
              </a:solidFill>
              <a:latin typeface="Monotype Corsiva" pitchFamily="66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992188" y="1341438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Сравнение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914400" y="2590800"/>
            <a:ext cx="72723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Олицетворение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992188" y="3789363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Антитеза </a:t>
            </a:r>
          </a:p>
        </p:txBody>
      </p:sp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Анафора</a:t>
            </a: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428728" y="35716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3. Мы листики осенние на веточках сидели .</a:t>
            </a:r>
            <a:b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Дунул ветер – полетели</a:t>
            </a:r>
            <a:endParaRPr lang="ru-RU" sz="28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928662" y="2643182"/>
            <a:ext cx="7143800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90033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Олицетворение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Цели: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928813"/>
            <a:ext cx="7643813" cy="3643327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раскрыть особенности эпохи, в </a:t>
            </a:r>
            <a:r>
              <a:rPr lang="ru-RU" sz="2400" b="1" dirty="0" err="1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которойжил</a:t>
            </a:r>
            <a:r>
              <a:rPr lang="ru-RU" sz="24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 и работал Н.А. Некрасов;</a:t>
            </a:r>
          </a:p>
          <a:p>
            <a:r>
              <a:rPr lang="ru-RU" sz="24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охарактеризовать его произведения, написанные о народе и для народа;</a:t>
            </a:r>
          </a:p>
          <a:p>
            <a:r>
              <a:rPr lang="ru-RU" sz="24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вызвать эмоциональный отклик на его стихи;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14818"/>
            <a:ext cx="193834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428728" y="35716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4.  В красном закате плыли и плыли величавые лебеди - розовато-золотые в солнце. Отзывался пустынный их крик в парке. Определите средство выразительности в данном отрывке?</a:t>
            </a:r>
            <a:endParaRPr lang="ru-RU" sz="2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992188" y="1428736"/>
            <a:ext cx="7272337" cy="84932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Эпитет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992188" y="256540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Градация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928662" y="3786190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Инверсия </a:t>
            </a: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992188" y="5013325"/>
            <a:ext cx="727233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b="1" dirty="0">
                <a:latin typeface="Times New Roman" pitchFamily="18" charset="0"/>
              </a:rPr>
              <a:t>Эпифора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428728" y="35716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990033"/>
                </a:solidFill>
                <a:latin typeface="Monotype Corsiva" pitchFamily="66" charset="0"/>
              </a:rPr>
            </a:b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4.  В красном заката плыли и плыли величавые лебеди - розовато-золотые в солнце. Отзывался пустынный их крик в парке. </a:t>
            </a:r>
            <a:endParaRPr lang="ru-RU" sz="24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714348" y="2000240"/>
            <a:ext cx="7272337" cy="1857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588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 cmpd="tri">
            <a:noFill/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 algn="ctr"/>
            <a:r>
              <a:rPr lang="ru-RU" sz="3200" b="1" dirty="0">
                <a:solidFill>
                  <a:srgbClr val="990033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Эпитет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Железная дорога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3786188" cy="462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Оценка труда строителей: труд рабский, изнуряющий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Соотношение описаний природы и картин народного  труда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Символический смысл образа дороги</a:t>
            </a:r>
          </a:p>
        </p:txBody>
      </p:sp>
      <p:pic>
        <p:nvPicPr>
          <p:cNvPr id="11268" name="Picture 4" descr="C:\Users\User\Desktop\Иллюстрации\000csds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285875"/>
            <a:ext cx="3263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0 - Железная дорога. Н. А. Некрасов 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Железная дорога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5875"/>
            <a:ext cx="7643813" cy="4840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Композиция: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1 часть – лирический герой рассказывает сыну генерала о строителях железной дороги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2 часть – поэтизация творческой силы «масс народных»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3 часть – протест генерала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4 часть описание награды за «труды роковые»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u="sng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Идея стихотворения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: народ является главным создателем и материальных, и духовных ценностей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Еду ли ночью по улице темной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Особенность стихотворения - сюжетность, и сам выбор сюжета - судьба женщины в бесчеловечных социальных условиях, приводящих ее к падению;</a:t>
            </a:r>
          </a:p>
          <a:p>
            <a:endParaRPr lang="ru-RU" sz="2000" b="1" dirty="0" smtClean="0">
              <a:solidFill>
                <a:srgbClr val="990033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0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Другая характерная особенность этого стихотворения - обилие отрицаний</a:t>
            </a:r>
          </a:p>
          <a:p>
            <a:endParaRPr lang="ru-RU" sz="2400" b="1" dirty="0">
              <a:solidFill>
                <a:srgbClr val="990033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00174"/>
            <a:ext cx="3781452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doga_-_moj_laskovij_i_nezhnij_zver_klassicheskaja_muzika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6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План разбора лирического стихотворения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285875"/>
            <a:ext cx="7643813" cy="4840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1. Дата написания.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2. Ведущая тема.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3. Основная мысль.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4. Эмоциональная окраска чувств, выраженных в стихотворении.</a:t>
            </a:r>
          </a:p>
          <a:p>
            <a:pPr eaLnBrk="1" hangingPunct="1">
              <a:buFontTx/>
              <a:buNone/>
              <a:defRPr/>
            </a:pPr>
            <a:r>
              <a:rPr lang="ru-RU" sz="24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5. Основные изобразительные средства выразительности, используемые автором: эпитет, олицетворение, метафора, сравнение, символ, анафора, антитеза, риторический вопрос, обращение и восклицание.</a:t>
            </a:r>
            <a:endParaRPr lang="ru-RU" sz="24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Тройка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4071938" cy="462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Образ главной героини – символическое представление судьбы русской крестьянки.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Образ тройки и дороги – метафорическое воплощение представлений автора.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rial Unicode MS" pitchFamily="34" charset="-128"/>
              </a:rPr>
              <a:t>Автор противопоставляет красоту героини и ее горькую судьбу (усиление трагизма переживаний).</a:t>
            </a:r>
          </a:p>
        </p:txBody>
      </p:sp>
      <p:pic>
        <p:nvPicPr>
          <p:cNvPr id="5124" name="Picture 4" descr="C:\Users\User\Desktop\Иллюстрации\Losin0003-420x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428750"/>
            <a:ext cx="3214687" cy="422433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grig_-_utrennee_nastroenie_per_gjunt_klassicheskaja_muzika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13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Словарная работа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Корнет – 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лицо, имеющий этот чин( по С.И.Ожегову)</a:t>
            </a:r>
          </a:p>
          <a:p>
            <a:pPr>
              <a:buNone/>
            </a:pP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Размышления у парадного подъезда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3929063" cy="4625975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Центральный образ стихотворения – «деревенские русские люди», жизнь которых – сплошной стон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Финальные строки содержат осуждение покорности народа</a:t>
            </a:r>
          </a:p>
          <a:p>
            <a:pPr eaLnBrk="1" hangingPunct="1">
              <a:defRPr/>
            </a:pP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Особую роль в восприятии стихотворения играют повторы однокоренных слов, усиливающих эмоциональное воздействие, и восклицательных предложений</a:t>
            </a:r>
          </a:p>
        </p:txBody>
      </p:sp>
      <p:pic>
        <p:nvPicPr>
          <p:cNvPr id="9220" name="Picture 4" descr="C:\Users\User\Desktop\Иллюстрации\115_282665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428750"/>
            <a:ext cx="3027363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vivaldi_-_zima_vremena_goda_rv_315_klassicheskaja_muzika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Выводы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500188"/>
            <a:ext cx="7643813" cy="462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 основе изображений Некрасовым народа лежит реалистический принцип.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Описывая тяжелые условия труда народа, бесправное положение, каторжный труд крестьян, поэт раскрывает и особенности национального характера, в котором долготерпение, невежество и покорность сочетаются с добротой, стремлением к красоте и надеждой на лучшее будущее.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Задачи: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3" y="1571612"/>
            <a:ext cx="7215238" cy="407195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увидеть художественные приемы, используемые поэтом для создания психологических портретов героев;</a:t>
            </a:r>
          </a:p>
          <a:p>
            <a:pPr>
              <a:buNone/>
            </a:pPr>
            <a:endParaRPr lang="ru-RU" sz="2400" b="1" dirty="0" smtClean="0">
              <a:solidFill>
                <a:srgbClr val="990033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ru-RU" sz="2400" b="1" dirty="0" smtClean="0">
                <a:solidFill>
                  <a:srgbClr val="990033"/>
                </a:solidFill>
                <a:latin typeface="Batang" pitchFamily="18" charset="-127"/>
                <a:ea typeface="Batang" pitchFamily="18" charset="-127"/>
              </a:rPr>
              <a:t>выявить авторское отношение к народной теме. </a:t>
            </a:r>
            <a:endParaRPr lang="ru-RU" sz="2400" b="1" dirty="0">
              <a:solidFill>
                <a:srgbClr val="990033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14300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Урок окончен!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7859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</a:rPr>
              <a:t>Спасибо за внимание!!!</a:t>
            </a:r>
            <a:endParaRPr lang="ru-RU" sz="3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Эпиграф к уроку: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3" y="1571612"/>
            <a:ext cx="7215238" cy="4071955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Я лиру посвятил народу своему…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 Быть может, я умру, неведомый ему,</a:t>
            </a:r>
          </a:p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Но я ему служил – и сердцем я спокоен…</a:t>
            </a:r>
          </a:p>
          <a:p>
            <a:pPr algn="r">
              <a:buNone/>
            </a:pPr>
            <a:r>
              <a:rPr lang="ru-RU" dirty="0" smtClean="0">
                <a:latin typeface="Monotype Corsiva" pitchFamily="66" charset="0"/>
              </a:rPr>
              <a:t>Н.А. Некрасов «Элегия»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256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Основной тезис урока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357313"/>
            <a:ext cx="7643813" cy="47688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Некрасов – «печальник народного горя»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Народная тема – центральная в творчестве поэта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Его интересует не только внешняя сторона жизни народа, но и особенности национального характера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Немного из биографии поэта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Имение отца  </a:t>
            </a:r>
            <a:r>
              <a:rPr lang="ru-RU" dirty="0" err="1" smtClean="0">
                <a:solidFill>
                  <a:srgbClr val="00B0F0"/>
                </a:solidFill>
                <a:latin typeface="Monotype Corsiva" pitchFamily="66" charset="0"/>
              </a:rPr>
              <a:t>Грешнево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57214"/>
                </a:solidFill>
                <a:latin typeface="Monotype Corsiva" pitchFamily="66" charset="0"/>
              </a:rPr>
              <a:t>Замечательным местом в имении является большой сад</a:t>
            </a:r>
            <a:endParaRPr lang="ru-RU" dirty="0">
              <a:solidFill>
                <a:srgbClr val="657214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4143403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85992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На Волге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357313"/>
            <a:ext cx="7643813" cy="476885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85794"/>
            <a:ext cx="8072494" cy="54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Отец поэта - Некрасов Алексей Сергеевич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571612"/>
            <a:ext cx="4672045" cy="455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" pitchFamily="18" charset="-127"/>
              </a:rPr>
              <a:t>Первый сборник юношеских стихов Н. А. Некрасова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500174"/>
            <a:ext cx="45005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701</Words>
  <Application>Microsoft Office PowerPoint</Application>
  <PresentationFormat>Экран (4:3)</PresentationFormat>
  <Paragraphs>117</Paragraphs>
  <Slides>30</Slides>
  <Notes>2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Оформление по умолчанию</vt:lpstr>
      <vt:lpstr>Народная тема в лирике  Н. А. Некрасова</vt:lpstr>
      <vt:lpstr>Цели: </vt:lpstr>
      <vt:lpstr>Задачи: </vt:lpstr>
      <vt:lpstr>Эпиграф к уроку:</vt:lpstr>
      <vt:lpstr>Основной тезис урока</vt:lpstr>
      <vt:lpstr>Немного из биографии поэта</vt:lpstr>
      <vt:lpstr>На Волге</vt:lpstr>
      <vt:lpstr>Отец поэта - Некрасов Алексей Сергеевич</vt:lpstr>
      <vt:lpstr>Первый сборник юношеских стихов Н. А. Некрасова</vt:lpstr>
      <vt:lpstr>В. Г. Белинский</vt:lpstr>
      <vt:lpstr>Писатели - сотрудники журнала «Современник»</vt:lpstr>
      <vt:lpstr>Тест на знание средств художественной выразительности </vt:lpstr>
      <vt:lpstr> </vt:lpstr>
      <vt:lpstr> </vt:lpstr>
      <vt:lpstr> </vt:lpstr>
      <vt:lpstr> Липы обруч золотой- Как венец на новобрачной. Определите средство художественной выразительности</vt:lpstr>
      <vt:lpstr> Липы обруч золотой- Как венец на новобрачной. </vt:lpstr>
      <vt:lpstr>3. Мы листики осенние на веточках сидели . Дунул ветер – полетели. Какой троп автор использует в данном  предложении?</vt:lpstr>
      <vt:lpstr>3. Мы листики осенние на веточках сидели . Дунул ветер – полетели</vt:lpstr>
      <vt:lpstr>4.  В красном закате плыли и плыли величавые лебеди - розовато-золотые в солнце. Отзывался пустынный их крик в парке. Определите средство выразительности в данном отрывке?</vt:lpstr>
      <vt:lpstr>4.  В красном заката плыли и плыли величавые лебеди - розовато-золотые в солнце. Отзывался пустынный их крик в парке. </vt:lpstr>
      <vt:lpstr>Железная дорога</vt:lpstr>
      <vt:lpstr>Железная дорога</vt:lpstr>
      <vt:lpstr>Еду ли ночью по улице темной</vt:lpstr>
      <vt:lpstr>План разбора лирического стихотворения</vt:lpstr>
      <vt:lpstr>Тройка  </vt:lpstr>
      <vt:lpstr>Словарная работа  </vt:lpstr>
      <vt:lpstr>Размышления у парадного подъезда</vt:lpstr>
      <vt:lpstr>Выводы </vt:lpstr>
      <vt:lpstr>Урок окончен!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Ogorchitel</dc:creator>
  <cp:lastModifiedBy>User</cp:lastModifiedBy>
  <cp:revision>87</cp:revision>
  <dcterms:created xsi:type="dcterms:W3CDTF">2009-08-29T05:39:47Z</dcterms:created>
  <dcterms:modified xsi:type="dcterms:W3CDTF">2016-10-31T19:31:06Z</dcterms:modified>
</cp:coreProperties>
</file>