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410" r:id="rId2"/>
    <p:sldId id="386" r:id="rId3"/>
    <p:sldId id="266" r:id="rId4"/>
    <p:sldId id="388" r:id="rId5"/>
    <p:sldId id="405" r:id="rId6"/>
    <p:sldId id="392" r:id="rId7"/>
    <p:sldId id="390" r:id="rId8"/>
    <p:sldId id="411" r:id="rId9"/>
    <p:sldId id="389" r:id="rId10"/>
    <p:sldId id="394" r:id="rId11"/>
    <p:sldId id="401" r:id="rId12"/>
    <p:sldId id="396" r:id="rId13"/>
    <p:sldId id="402" r:id="rId14"/>
    <p:sldId id="409" r:id="rId15"/>
    <p:sldId id="406" r:id="rId16"/>
    <p:sldId id="267" r:id="rId17"/>
    <p:sldId id="399" r:id="rId18"/>
    <p:sldId id="400" r:id="rId19"/>
    <p:sldId id="403" r:id="rId20"/>
    <p:sldId id="404" r:id="rId21"/>
    <p:sldId id="398" r:id="rId22"/>
    <p:sldId id="40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B16E83-5359-4CDF-8C03-904E03E0FBD4}" type="datetimeFigureOut">
              <a:rPr lang="ru-RU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51C4DF4-6193-4398-8431-4729F369E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108FB6-56C3-48ED-99C9-3E3A9D68905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108FB6-56C3-48ED-99C9-3E3A9D68905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90B64-2060-4CEC-AA78-ECE8619036A9}" type="slidenum">
              <a:rPr lang="ru-RU"/>
              <a:pPr/>
              <a:t>22</a:t>
            </a:fld>
            <a:endParaRPr 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E0D255D-B23A-474A-B9C5-860955EED08A}" type="datetimeFigureOut">
              <a:rPr lang="ru-RU" smtClean="0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2C2FBE-E2C3-4134-AE54-D6EA5B6029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5980590-420C-44E4-A8E9-FA71EC504839}" type="datetimeFigureOut">
              <a:rPr lang="ru-RU" smtClean="0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113690-9DD3-4907-8CF3-9FB640B01C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15C02F2-0A6D-4903-8E83-BCB4D9711ED2}" type="datetimeFigureOut">
              <a:rPr lang="ru-RU" smtClean="0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C0EA52-FFAA-46E3-AC92-2136C655BF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A4D4B87-B1B2-4252-B787-364EA7B96E04}" type="datetimeFigureOut">
              <a:rPr lang="ru-RU" smtClean="0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720BBF6-BB2C-478C-8AF3-935984F0D2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2E5E1D2-1DE7-4DF7-ACF2-857BBC30B205}" type="datetimeFigureOut">
              <a:rPr lang="ru-RU" smtClean="0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B932B5-E6B4-4444-BFF4-316E517D2D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2E810A-F772-46AD-BC84-B012365335C8}" type="datetimeFigureOut">
              <a:rPr lang="ru-RU" smtClean="0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BBA4F3-E547-4746-828C-97B4B2F677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5A128A-9A81-4DB2-AA59-2887FBC3D637}" type="datetimeFigureOut">
              <a:rPr lang="ru-RU" smtClean="0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5FD990-1FC2-49DD-A9F1-9776D88AD7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CEC5CE5-4309-45BF-9A04-835C586A32CC}" type="datetimeFigureOut">
              <a:rPr lang="ru-RU" smtClean="0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0C15B17-7A72-4D9C-9711-8F1C8D896E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892642-D065-4BFE-834E-65ECD35184F7}" type="datetimeFigureOut">
              <a:rPr lang="ru-RU" smtClean="0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0E8681-17F6-497E-9992-F4D7C20BA4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D8D250-6D94-46A2-BB99-A528EC42D832}" type="datetimeFigureOut">
              <a:rPr lang="ru-RU" smtClean="0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B7192F1-0AD5-46FA-8B36-14EB794474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98DBC8-F451-4A1C-A899-D18C2CD36F50}" type="datetimeFigureOut">
              <a:rPr lang="ru-RU" smtClean="0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5B67FD-7B67-4AD1-8C18-BFDE36A5D5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8112BAFD-C5C0-4CAD-993F-10F6D0C34A8C}" type="datetimeFigureOut">
              <a:rPr lang="ru-RU" smtClean="0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EEF6FF91-C958-4608-8544-080B9884EA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1214446"/>
          </a:xfrm>
        </p:spPr>
        <p:txBody>
          <a:bodyPr/>
          <a:lstStyle/>
          <a:p>
            <a:pPr algn="ctr"/>
            <a:r>
              <a:rPr lang="ru-RU" dirty="0" smtClean="0"/>
              <a:t>Тема урока: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214554"/>
            <a:ext cx="70009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«Что значит быть патриотом»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050" name="Picture 2" descr="C:\Users\User\Desktop\ОКСАНА 2\ОКСАНА\для сайта\фото Леплей\getIm 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3857627"/>
            <a:ext cx="4143403" cy="2071685"/>
          </a:xfrm>
          <a:prstGeom prst="rect">
            <a:avLst/>
          </a:prstGeom>
          <a:noFill/>
        </p:spPr>
      </p:pic>
      <p:pic>
        <p:nvPicPr>
          <p:cNvPr id="2051" name="Picture 3" descr="C:\Users\User\Desktop\ОКСАНА 2\ОКСАНА\для сайта\фото Леплей\x_885200d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857628"/>
            <a:ext cx="3967150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2484438" y="0"/>
            <a:ext cx="6911975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7858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786058"/>
            <a:ext cx="8183880" cy="3571900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latin typeface="Arial Black" pitchFamily="34" charset="0"/>
              </a:rPr>
              <a:t>Субъект Российской Федерации </a:t>
            </a:r>
            <a:r>
              <a:rPr lang="ru-RU" dirty="0" smtClean="0">
                <a:solidFill>
                  <a:srgbClr val="002060"/>
                </a:solidFill>
              </a:rPr>
              <a:t>– это «равноправный член, полноправный участник»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5135" y="642918"/>
            <a:ext cx="51937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Словарная работа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5762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Book Antiqua" pitchFamily="18" charset="0"/>
              </a:rPr>
              <a:t>Типы субъектов Российской Федерации: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</a:br>
            <a:endParaRPr lang="ru-RU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692150"/>
            <a:ext cx="4826000" cy="61658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C00000"/>
                </a:solidFill>
              </a:rPr>
              <a:t>- 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республики</a:t>
            </a:r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(Адыгея, Карелия, Хакасия и др.)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- 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края</a:t>
            </a:r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(Краснодарский, Пермский, Приморский Хабаровский и др.)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- 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области</a:t>
            </a:r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(Брянская, Вологодская, Кировская, Ростовская и др.)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- 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города</a:t>
            </a:r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– Москва и Санкт-Петербург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- 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автономная область</a:t>
            </a:r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– Еврейская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- автономные округа</a:t>
            </a:r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(Ханты-Мансийский, Ямало-Ненецкий и др.).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500042"/>
            <a:ext cx="3786214" cy="587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14356"/>
            <a:ext cx="818388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Для каждого субъекта Российской Федерации характерно: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857364"/>
            <a:ext cx="8183880" cy="371477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 каждого субъекта </a:t>
            </a:r>
            <a:r>
              <a:rPr lang="ru-RU" b="1" i="1" u="sng" dirty="0" smtClean="0">
                <a:solidFill>
                  <a:srgbClr val="002060"/>
                </a:solidFill>
              </a:rPr>
              <a:t>равные права. </a:t>
            </a:r>
            <a:r>
              <a:rPr lang="ru-RU" dirty="0" smtClean="0">
                <a:solidFill>
                  <a:srgbClr val="002060"/>
                </a:solidFill>
              </a:rPr>
              <a:t>Есть: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своя территория;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 свои органы власти и управления;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 свой герб;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 свой высший закон (Конституция или Устав);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люди разных национальностей.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Мои документы\Мои рисунки\x_59f7be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00042"/>
            <a:ext cx="5143536" cy="35719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4143381"/>
            <a:ext cx="864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Глава 1. Статья 5. п.1</a:t>
            </a:r>
            <a:r>
              <a:rPr lang="ru-RU" sz="2000" dirty="0" smtClean="0"/>
              <a:t>. – Российская Федерация состоит из </a:t>
            </a:r>
            <a:r>
              <a:rPr lang="ru-RU" sz="2000" i="1" u="sng" dirty="0" smtClean="0"/>
              <a:t>республик</a:t>
            </a:r>
            <a:r>
              <a:rPr lang="ru-RU" sz="2000" dirty="0" smtClean="0"/>
              <a:t>, </a:t>
            </a:r>
            <a:r>
              <a:rPr lang="ru-RU" sz="2000" i="1" u="sng" dirty="0" smtClean="0"/>
              <a:t>краев, областей, городов федерального значения, автономной области, автономных округов </a:t>
            </a:r>
            <a:r>
              <a:rPr lang="ru-RU" sz="2000" dirty="0" smtClean="0"/>
              <a:t>– равноправных субъектов Российской Федерации.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5500702"/>
            <a:ext cx="8358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Глава 1. Статья 5. п.2. </a:t>
            </a:r>
            <a:r>
              <a:rPr lang="ru-RU" sz="2000" dirty="0" smtClean="0"/>
              <a:t>– </a:t>
            </a:r>
            <a:r>
              <a:rPr lang="ru-RU" sz="2000" i="1" u="sng" dirty="0" smtClean="0"/>
              <a:t>Республика</a:t>
            </a:r>
            <a:r>
              <a:rPr lang="ru-RU" sz="2000" dirty="0" smtClean="0"/>
              <a:t> имеет свою </a:t>
            </a:r>
            <a:r>
              <a:rPr lang="ru-RU" sz="2000" u="sng" dirty="0" smtClean="0"/>
              <a:t>конституцию и законодательство</a:t>
            </a:r>
            <a:r>
              <a:rPr lang="ru-RU" sz="2000" dirty="0" smtClean="0"/>
              <a:t>. </a:t>
            </a:r>
            <a:r>
              <a:rPr lang="ru-RU" sz="2000" i="1" u="sng" dirty="0" smtClean="0"/>
              <a:t>Край, область, город федерального значения, автономная область, автономный округ </a:t>
            </a:r>
            <a:r>
              <a:rPr lang="ru-RU" sz="2000" dirty="0" smtClean="0"/>
              <a:t>имеет свой </a:t>
            </a:r>
            <a:r>
              <a:rPr lang="ru-RU" sz="2000" i="1" u="sng" dirty="0" smtClean="0"/>
              <a:t>устав и законодательство.</a:t>
            </a:r>
            <a:endParaRPr lang="ru-RU" sz="20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6127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Русский язык является общим государственным языком всех россиян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28"/>
            <a:ext cx="914400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85776"/>
            <a:ext cx="9358346" cy="11430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2143116"/>
            <a:ext cx="6868996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Словарная работа: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Патриот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патриотизм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Отчизна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714356"/>
            <a:ext cx="9156700" cy="58896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8370" name="Содержимое 2"/>
          <p:cNvSpPr>
            <a:spLocks noGrp="1"/>
          </p:cNvSpPr>
          <p:nvPr>
            <p:ph idx="1"/>
          </p:nvPr>
        </p:nvSpPr>
        <p:spPr>
          <a:xfrm>
            <a:off x="4021138" y="1628775"/>
            <a:ext cx="5122862" cy="45259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«Патриот – это человек, любящий свое Отечество, преданный своему народу, готовый на жертвы и совершающий подвиг во имя интересов своей Родины»</a:t>
            </a:r>
          </a:p>
          <a:p>
            <a:endParaRPr lang="ru-RU" dirty="0" smtClean="0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Но что значит любить свою Родину?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</a:br>
            <a:endParaRPr lang="ru-RU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59394" name="Содержимое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r>
              <a:rPr lang="ru-RU" sz="4000" b="1" i="1" smtClean="0">
                <a:solidFill>
                  <a:srgbClr val="002060"/>
                </a:solidFill>
                <a:latin typeface="Book Antiqua" pitchFamily="18" charset="0"/>
              </a:rPr>
              <a:t>-действовать для ее блага</a:t>
            </a:r>
          </a:p>
          <a:p>
            <a:r>
              <a:rPr lang="ru-RU" sz="4000" b="1" i="1" smtClean="0">
                <a:solidFill>
                  <a:srgbClr val="002060"/>
                </a:solidFill>
                <a:latin typeface="Book Antiqua" pitchFamily="18" charset="0"/>
              </a:rPr>
              <a:t>- гордиться ею</a:t>
            </a:r>
          </a:p>
          <a:p>
            <a:r>
              <a:rPr lang="ru-RU" sz="4000" b="1" i="1" smtClean="0">
                <a:solidFill>
                  <a:srgbClr val="002060"/>
                </a:solidFill>
                <a:latin typeface="Book Antiqua" pitchFamily="18" charset="0"/>
              </a:rPr>
              <a:t>- не совершать того, что может ей навредить.</a:t>
            </a:r>
          </a:p>
          <a:p>
            <a:endParaRPr lang="ru-RU" sz="4000" b="1" i="1" smtClean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786190"/>
            <a:ext cx="338140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Великая Отечественная война 1941-1945 гг.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714488"/>
            <a:ext cx="8183880" cy="428628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714488"/>
            <a:ext cx="8183880" cy="421484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* Как называлась наша страна в прошлом?</a:t>
            </a:r>
            <a:br>
              <a:rPr lang="ru-RU" sz="2800" dirty="0" smtClean="0"/>
            </a:br>
            <a:r>
              <a:rPr lang="ru-RU" sz="2800" dirty="0" smtClean="0"/>
              <a:t>* Как она сейчас называется?</a:t>
            </a:r>
            <a:br>
              <a:rPr lang="ru-RU" sz="2800" dirty="0" smtClean="0"/>
            </a:br>
            <a:r>
              <a:rPr lang="ru-RU" sz="2800" dirty="0" smtClean="0"/>
              <a:t>* Какие войны нашей страны назывались Отечественными?</a:t>
            </a:r>
            <a:br>
              <a:rPr lang="ru-RU" sz="2800" dirty="0" smtClean="0"/>
            </a:br>
            <a:r>
              <a:rPr lang="ru-RU" sz="2800" dirty="0" smtClean="0"/>
              <a:t>* Какие стихи о Родине вы помните наизусть?</a:t>
            </a:r>
            <a:br>
              <a:rPr lang="ru-RU" sz="2800" dirty="0" smtClean="0"/>
            </a:br>
            <a:r>
              <a:rPr lang="ru-RU" sz="2800" dirty="0" smtClean="0"/>
              <a:t>* Какие пословицы о Родине вы знаете?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18413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3248" y="714356"/>
            <a:ext cx="60975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Вспомни…</a:t>
            </a: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5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200024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928694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Отечественная война 1812 г.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357430"/>
            <a:ext cx="8183880" cy="35719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4356100" y="274638"/>
            <a:ext cx="4330700" cy="1143000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Book Antiqua" pitchFamily="18" charset="0"/>
              </a:rPr>
              <a:t>В. И. Даль</a:t>
            </a:r>
          </a:p>
        </p:txBody>
      </p:sp>
      <p:sp>
        <p:nvSpPr>
          <p:cNvPr id="57346" name="Содержимое 2"/>
          <p:cNvSpPr>
            <a:spLocks noGrp="1"/>
          </p:cNvSpPr>
          <p:nvPr>
            <p:ph idx="1"/>
          </p:nvPr>
        </p:nvSpPr>
        <p:spPr>
          <a:xfrm>
            <a:off x="4500563" y="2060575"/>
            <a:ext cx="4268787" cy="1978025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600" b="1" i="1" smtClean="0">
                <a:solidFill>
                  <a:srgbClr val="002060"/>
                </a:solidFill>
                <a:latin typeface="Book Antiqua" pitchFamily="18" charset="0"/>
              </a:rPr>
              <a:t>«Любитель Отечества, ревнитель о благе его, отчизнолюб, отечественник или отчизник».</a:t>
            </a:r>
            <a:endParaRPr lang="ru-RU" sz="3600" b="1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ru-RU" sz="3600" smtClean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378621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endParaRPr lang="ru-RU" b="1" dirty="0">
              <a:latin typeface="Monotype Corsiva" pitchFamily="66" charset="0"/>
            </a:endParaRPr>
          </a:p>
          <a:p>
            <a:pPr>
              <a:buFontTx/>
              <a:buNone/>
            </a:pPr>
            <a:r>
              <a:rPr lang="ru-RU" b="1" dirty="0">
                <a:latin typeface="Times New Roman" pitchFamily="18" charset="0"/>
              </a:rPr>
              <a:t>           </a:t>
            </a:r>
            <a:r>
              <a:rPr lang="ru-RU" sz="4000" b="1" dirty="0" smtClean="0">
                <a:latin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</a:rPr>
              <a:t>. </a:t>
            </a:r>
            <a:r>
              <a:rPr lang="ru-RU" sz="4000" b="1" dirty="0" smtClean="0">
                <a:latin typeface="Monotype Corsiva" pitchFamily="66" charset="0"/>
              </a:rPr>
              <a:t>В </a:t>
            </a:r>
            <a:r>
              <a:rPr lang="ru-RU" sz="4000" b="1" dirty="0" smtClean="0">
                <a:latin typeface="Monotype Corsiva" pitchFamily="66" charset="0"/>
              </a:rPr>
              <a:t>контурной карте найти  и раскрасить  в границах субъекты РФ (на выбор край, область, республику, округ) ,и подписать названия столиц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2484438" y="333375"/>
            <a:ext cx="56165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Домашнее задание:</a:t>
            </a:r>
          </a:p>
        </p:txBody>
      </p:sp>
      <p:pic>
        <p:nvPicPr>
          <p:cNvPr id="43013" name="Picture 5" descr="book35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0"/>
            <a:ext cx="1655763" cy="1366838"/>
          </a:xfrm>
          <a:noFill/>
          <a:ln/>
        </p:spPr>
      </p:pic>
      <p:pic>
        <p:nvPicPr>
          <p:cNvPr id="43014" name="Picture 6" descr="05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5357826"/>
            <a:ext cx="6985000" cy="114300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План урока: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357298"/>
            <a:ext cx="8229600" cy="3213115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1. Наша Родина – Россия, Российская Федерация</a:t>
            </a:r>
            <a:endParaRPr lang="ru-RU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2. Русский язык - государственный</a:t>
            </a:r>
            <a:endParaRPr lang="ru-RU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3. За что человек любит свою Родину?</a:t>
            </a:r>
            <a:endParaRPr lang="ru-RU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357166"/>
            <a:ext cx="8229600" cy="4213247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rgbClr val="00B050"/>
                </a:solidFill>
              </a:rPr>
              <a:t>Ответьте на вопросы: 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smtClean="0">
                <a:solidFill>
                  <a:srgbClr val="C00000"/>
                </a:solidFill>
              </a:rPr>
              <a:t>Что такое Родина?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 Что для вас является Родиной?</a:t>
            </a:r>
          </a:p>
          <a:p>
            <a:endParaRPr lang="ru-RU" b="1" dirty="0" smtClean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Моя малая Родина – поселок Леплей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ОКСАНА 2\ОКСАНА\для сайта\фото Леплей\P73102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3214710" cy="2928958"/>
          </a:xfrm>
          <a:prstGeom prst="rect">
            <a:avLst/>
          </a:prstGeom>
          <a:noFill/>
        </p:spPr>
      </p:pic>
      <p:pic>
        <p:nvPicPr>
          <p:cNvPr id="1027" name="Picture 3" descr="C:\Users\User\Desktop\ОКСАНА 2\ОКСАНА\для сайта\фото Леплей\9494342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643050"/>
            <a:ext cx="4798591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58282" cy="6858000"/>
          </a:xfrm>
        </p:spPr>
      </p:pic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4427538" y="4149725"/>
            <a:ext cx="4546600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Book Antiqua" pitchFamily="18" charset="0"/>
              </a:rPr>
              <a:t>Российская Федерация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500306"/>
            <a:ext cx="818388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Федерация</a:t>
            </a:r>
            <a:r>
              <a:rPr lang="ru-RU" dirty="0" smtClean="0"/>
              <a:t>  - это союз, объединение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5413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16813" y="357166"/>
            <a:ext cx="55555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Словарная работа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57166"/>
            <a:ext cx="818388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Российская Федерация –страна многих национальностей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8183880" cy="418795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Мои документы\Мои рисунки\administrative_map_of_russia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501122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152</TotalTime>
  <Words>403</Words>
  <Application>Microsoft Office PowerPoint</Application>
  <PresentationFormat>Экран (4:3)</PresentationFormat>
  <Paragraphs>59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Тема урока:</vt:lpstr>
      <vt:lpstr>* Как называлась наша страна в прошлом? * Как она сейчас называется? * Какие войны нашей страны назывались Отечественными? * Какие стихи о Родине вы помните наизусть? * Какие пословицы о Родине вы знаете?  </vt:lpstr>
      <vt:lpstr>План урока:</vt:lpstr>
      <vt:lpstr>Слайд 4</vt:lpstr>
      <vt:lpstr>Моя малая Родина – поселок Леплей</vt:lpstr>
      <vt:lpstr>Российская Федерация</vt:lpstr>
      <vt:lpstr>Федерация  - это союз, объединение</vt:lpstr>
      <vt:lpstr>Российская Федерация –страна многих национальностей</vt:lpstr>
      <vt:lpstr>Слайд 9</vt:lpstr>
      <vt:lpstr>Слайд 10</vt:lpstr>
      <vt:lpstr>Слайд 11</vt:lpstr>
      <vt:lpstr>Типы субъектов Российской Федерации: </vt:lpstr>
      <vt:lpstr>Для каждого субъекта Российской Федерации характерно:</vt:lpstr>
      <vt:lpstr>Слайд 14</vt:lpstr>
      <vt:lpstr>Слайд 15</vt:lpstr>
      <vt:lpstr>Слайд 16</vt:lpstr>
      <vt:lpstr>Слайд 17</vt:lpstr>
      <vt:lpstr>Но что значит любить свою Родину? </vt:lpstr>
      <vt:lpstr>Великая Отечественная война 1941-1945 гг.</vt:lpstr>
      <vt:lpstr>Отечественная война 1812 г.</vt:lpstr>
      <vt:lpstr>В. И. Даль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17</cp:revision>
  <dcterms:created xsi:type="dcterms:W3CDTF">2014-02-13T06:09:50Z</dcterms:created>
  <dcterms:modified xsi:type="dcterms:W3CDTF">2016-10-31T19:24:48Z</dcterms:modified>
</cp:coreProperties>
</file>