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914400"/>
          </a:xfrm>
        </p:spPr>
        <p:txBody>
          <a:bodyPr/>
          <a:lstStyle/>
          <a:p>
            <a:pPr algn="ctr"/>
            <a:r>
              <a:rPr lang="ru-RU" dirty="0" smtClean="0"/>
              <a:t>Швейцария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7854696" cy="1752600"/>
          </a:xfrm>
        </p:spPr>
        <p:txBody>
          <a:bodyPr/>
          <a:lstStyle/>
          <a:p>
            <a:r>
              <a:rPr lang="ru-RU" dirty="0" smtClean="0"/>
              <a:t>Подготовила: учитель географии МБОУ «Районная заочная средняя общеобразовательная школа»</a:t>
            </a:r>
          </a:p>
          <a:p>
            <a:r>
              <a:rPr lang="ru-RU" dirty="0" smtClean="0"/>
              <a:t>Маскаева Р. П. </a:t>
            </a:r>
            <a:endParaRPr lang="ru-RU" dirty="0"/>
          </a:p>
        </p:txBody>
      </p:sp>
      <p:pic>
        <p:nvPicPr>
          <p:cNvPr id="50178" name="Picture 2" descr="http://trafic-a.ru/images/stories/flagshve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52600"/>
            <a:ext cx="3124200" cy="2082800"/>
          </a:xfrm>
          <a:prstGeom prst="rect">
            <a:avLst/>
          </a:prstGeom>
          <a:noFill/>
        </p:spPr>
      </p:pic>
      <p:pic>
        <p:nvPicPr>
          <p:cNvPr id="50180" name="Picture 4" descr="http://www.svali.ru/pic/pictures/99/r_p_6db76115cfe49b7d50976f551028fe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2743200" cy="2057400"/>
          </a:xfrm>
          <a:prstGeom prst="rect">
            <a:avLst/>
          </a:prstGeom>
          <a:noFill/>
        </p:spPr>
      </p:pic>
      <p:pic>
        <p:nvPicPr>
          <p:cNvPr id="50182" name="Picture 6" descr="http://continenttour.ru/news_im/1277471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8040" y="1752600"/>
            <a:ext cx="319596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352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Сельское хозяйство Швейцарии  основано на животноводстве. Особенно развито здесь мясомолочное животноводство. Характерно преобладание мелких хозяйств. Швейцария уже давно прославилась на весь мир своим  сыром.  </a:t>
            </a:r>
          </a:p>
          <a:p>
            <a:r>
              <a:rPr lang="ru-RU" dirty="0" smtClean="0"/>
              <a:t>Сельское хозяйство обеспечивает потребности страны в продуктах питания на 56-57 %.</a:t>
            </a:r>
          </a:p>
          <a:p>
            <a:r>
              <a:rPr lang="ru-RU" dirty="0" smtClean="0"/>
              <a:t>Главные очаги земледелия расположены в кантонах Берн, Во, Цюрих, </a:t>
            </a:r>
            <a:r>
              <a:rPr lang="ru-RU" dirty="0" err="1" smtClean="0"/>
              <a:t>Фрибур</a:t>
            </a:r>
            <a:r>
              <a:rPr lang="ru-RU" dirty="0" smtClean="0"/>
              <a:t> и </a:t>
            </a:r>
            <a:r>
              <a:rPr lang="ru-RU" dirty="0" err="1" smtClean="0"/>
              <a:t>Аргау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Основные сельскохозяйственные культуры:  пшеница, картофель и сахарная свекла. Достаточно хорошо развита в стране лесоперерабатывающая промышленность.</a:t>
            </a:r>
            <a:endParaRPr lang="ru-RU" dirty="0"/>
          </a:p>
        </p:txBody>
      </p:sp>
      <p:pic>
        <p:nvPicPr>
          <p:cNvPr id="68610" name="Picture 2" descr="http://www.agroacadem.ru/wp-content/uploads/2012/07/103613-400x300-SwissCh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400550"/>
            <a:ext cx="3276600" cy="2457450"/>
          </a:xfrm>
          <a:prstGeom prst="rect">
            <a:avLst/>
          </a:prstGeom>
          <a:noFill/>
        </p:spPr>
      </p:pic>
      <p:pic>
        <p:nvPicPr>
          <p:cNvPr id="68612" name="Picture 4" descr="http://novostink.ru/uploads/posts/2014-05/1401350281_211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19600"/>
            <a:ext cx="3258116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2895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Транспорт Швейцарии обладает самой большой густотой сети в Европе. В грузообороте и в пассажирообороте ведущая роль принадлежит железнодорожному и автомобильному транспорту. Авиационный транспорт внутри страны практически не используется.</a:t>
            </a:r>
            <a:endParaRPr lang="ru-RU" dirty="0"/>
          </a:p>
        </p:txBody>
      </p:sp>
      <p:pic>
        <p:nvPicPr>
          <p:cNvPr id="67586" name="Picture 2" descr="http://incterra.ru/thumb_cut.php?dir=content&amp;file=546564564564564564564564.jpg&amp;qual=90&amp;thumb_height=285&amp;thumb_width=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143374"/>
            <a:ext cx="3905250" cy="2714626"/>
          </a:xfrm>
          <a:prstGeom prst="rect">
            <a:avLst/>
          </a:prstGeom>
          <a:noFill/>
        </p:spPr>
      </p:pic>
      <p:pic>
        <p:nvPicPr>
          <p:cNvPr id="67588" name="Picture 4" descr="http://www.tui.ua/images/geos/325/%D0%9E%D1%82%D0%B5%D0%BB%D1%8C_%D0%A8%D0%B2%D0%B5%D0%B9%D1%86%D0%B0%D1%80%D0%B8%D1%8F_%D0%A2%D1%80%D0%B0%D0%BD%D1%81%D0%BF%D0%BE%D1%80%D1%82_TRAIN_3-23-344382_700x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21657"/>
            <a:ext cx="4343400" cy="2736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Непроизводственная сфера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Сфера услуг в стране Швейцарии в первую очередь представлена банками, которые считаются самыми лучшими в Европе, и уступают по количеству хранящихся в них капиталов только банкам США и Японии. На втором месте находится сфера туризма, которая представлена здесь не только всемирно известными горнолыжными курортами, но и бальнеологическими центрами, отдыхом в Швейцарии на красивейших озерах.</a:t>
            </a:r>
            <a:endParaRPr lang="ru-RU" dirty="0"/>
          </a:p>
        </p:txBody>
      </p:sp>
      <p:pic>
        <p:nvPicPr>
          <p:cNvPr id="66562" name="Picture 2" descr="http://newpix.ru/wp-content/uploads/2013/10/Zermatt-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41367"/>
            <a:ext cx="4114800" cy="2316633"/>
          </a:xfrm>
          <a:prstGeom prst="rect">
            <a:avLst/>
          </a:prstGeom>
          <a:noFill/>
        </p:spPr>
      </p:pic>
      <p:pic>
        <p:nvPicPr>
          <p:cNvPr id="66564" name="Picture 4" descr="http://go2.imgsmail.ru/imgpreview?key=4f4b6588bbb6d639&amp;mb=imgdb_preview_1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18231"/>
            <a:ext cx="3124200" cy="233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Внешние экономические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3505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Швейцария поддерживает внешнеторговые связи практически со всеми странами мира. Экономика страны в значительной степени зависит от внешней торговли — как в импорте сырья и полуфабрикатов, так и в экспорте изделий промышленности (на экспорт идет более 50 % продукции текстильной, около 70 % машиностроительной, свыше 90 % химической и фармацевтической, 98 % часовой промышленности).</a:t>
            </a:r>
          </a:p>
          <a:p>
            <a:r>
              <a:rPr lang="ru-RU" dirty="0" smtClean="0"/>
              <a:t>На развитые индустриальные страны приходится 80 % оборота внешней торговли Швейцарии. Основными её партнерами являются страны ЕС — свыше 3/4 экспорта и импорта. Среди крупнейших внешнеторговых партнеров — Германия, Франция, США, Италия, Великобритания, страны Бенилюкса.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Региональная 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Новая региональная политика (НРП) Швейцарии - это многолетняя программа, которая осуществляется в рамках федерального закона в соответствии с принятой в 2006 г. </a:t>
            </a:r>
            <a:br>
              <a:rPr lang="ru-RU" dirty="0" smtClean="0"/>
            </a:br>
            <a:r>
              <a:rPr lang="ru-RU" dirty="0" smtClean="0"/>
              <a:t>В этой программе Швейцарская конфедерация ставит перед собой несколько целей: развитие региональной конкурентоспособности Швейцарии, а также создание и сохранение рабочих мест и их сбалансированное развитие. Развивая предпринимательство, разрабатывая инновационные технологии и системы создания добавленной стоимости в соответствующих областях, новая региональная политика стремится также к улучшению приспособляемости предприятий и учреждений к перемене в структуре экономики.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История. Столица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066800"/>
            <a:ext cx="4800600" cy="5791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Датой образования Швейцарии считается 1 августа 1291 года, когда 3 кантона объединились в конфедерацию, и только согласно конституции 1848 года союз государств превратился в единое государство - федеративную Швейцарию. Столицей Швейцарии является город Берн, но более знаменитым является другой город – Женева, известная как центр международной деятельности (Дворец наций).</a:t>
            </a:r>
            <a:endParaRPr lang="ru-RU" dirty="0"/>
          </a:p>
        </p:txBody>
      </p:sp>
      <p:pic>
        <p:nvPicPr>
          <p:cNvPr id="100354" name="Picture 2" descr="http://www.intourgo.ru/sites/default/files/karta_shveycar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11402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Экономико-географическое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066800"/>
            <a:ext cx="5257800" cy="563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ЭГП Швейцарии включает в себя расположение на перекрестке дорог, соединяющих северную и южную Европу, соседство с пятью государствами (Германия, Франция, Италия, Австрия, Лихтенштейн), а также начинающиеся в Швейцарии Рейн, Рона, Инн и Аре.</a:t>
            </a:r>
            <a:endParaRPr lang="ru-RU" dirty="0"/>
          </a:p>
        </p:txBody>
      </p:sp>
      <p:sp>
        <p:nvSpPr>
          <p:cNvPr id="74754" name="AutoShape 2" descr="http://rialemon.com.ua/public/images/kartinki/44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4756" name="Picture 4" descr="http://miry-mir.com/wp-content/uploads/2012/10/%D0%BA%D0%B0%D1%80%D1%82%D0%B0-%D0%A8%D0%B2%D0%B5%D0%B9%D1%86%D0%B0%D1%80%D0%B8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3751916" cy="331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Форма 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309403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Швейцария — федеративная республика. Законодательная власть - двухпалатное Федеральное собрание, состоящее из Национального совета и Совета кантонов, причём в законодательном процессе обе палаты равноправны.  Исполнительный орган — Федеральный совет</a:t>
            </a:r>
            <a:r>
              <a:rPr lang="en-US" dirty="0" smtClean="0"/>
              <a:t>, </a:t>
            </a:r>
            <a:r>
              <a:rPr lang="ru-RU" dirty="0" smtClean="0"/>
              <a:t>состоящий из 7 федеральных советников</a:t>
            </a:r>
            <a:r>
              <a:rPr lang="en-US" dirty="0" smtClean="0"/>
              <a:t>, </a:t>
            </a:r>
            <a:r>
              <a:rPr lang="ru-RU" dirty="0" smtClean="0"/>
              <a:t>каждый из которых возглавляет один из департаментов (министерств).</a:t>
            </a:r>
            <a:endParaRPr lang="ru-RU" dirty="0"/>
          </a:p>
        </p:txBody>
      </p:sp>
      <p:pic>
        <p:nvPicPr>
          <p:cNvPr id="73730" name="Picture 2" descr="http://businessmir.ch/wp212/wp-content/uploads/00Fed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038600"/>
            <a:ext cx="3759200" cy="2819400"/>
          </a:xfrm>
          <a:prstGeom prst="rect">
            <a:avLst/>
          </a:prstGeom>
          <a:noFill/>
        </p:spPr>
      </p:pic>
      <p:pic>
        <p:nvPicPr>
          <p:cNvPr id="73732" name="Picture 4" descr="http://forexaw.com/TERMs/Society/Politics/fimg1990106_Parlament_SHveytsar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4267200" cy="3075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Административно-территориальное устройство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143000"/>
            <a:ext cx="5257800" cy="5715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Швейцария — федерация, состоящая из 26 кантонов (20 кантонов и 6 полукантонов), кантоны могут делится на округа, округа на города и общины, некоторые общины на городские районы. Каждый кантон имеет собственную конституцию и законодательство. Законодательные органы кантонов — кантональные советы, избираемые населением, исполнительные органы — правящие советы, состоящие из премьер-министров (или земельных </a:t>
            </a:r>
            <a:r>
              <a:rPr lang="ru-RU" sz="2000" dirty="0" err="1" smtClean="0"/>
              <a:t>амманов</a:t>
            </a:r>
            <a:r>
              <a:rPr lang="ru-RU" sz="2000" dirty="0" smtClean="0"/>
              <a:t>), </a:t>
            </a:r>
            <a:r>
              <a:rPr lang="ru-RU" sz="2000" dirty="0" err="1" smtClean="0"/>
              <a:t>вице-премьер-министров</a:t>
            </a:r>
            <a:r>
              <a:rPr lang="ru-RU" sz="2000" dirty="0" smtClean="0"/>
              <a:t> (или земельных штатгальтеров и правительственных советников, избираемые кантональными советами.</a:t>
            </a:r>
            <a:endParaRPr lang="ru-RU" sz="2000" dirty="0"/>
          </a:p>
        </p:txBody>
      </p:sp>
      <p:pic>
        <p:nvPicPr>
          <p:cNvPr id="72708" name="Picture 4" descr="https://upload.wikimedia.org/wikipedia/ru/thumb/4/46/%D0%A8%D0%B2%D0%B5%D0%B9%D1%86%D0%B0%D1%80%D0%B8%D1%8F_%D0%90%D0%A2%D0%94.png/350px-%D0%A8%D0%B2%D0%B5%D0%B9%D1%86%D0%B0%D1%80%D0%B8%D1%8F_%D0%90%D0%A2%D0%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963" y="1295400"/>
            <a:ext cx="385863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Население и его размещение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Население Швейцарии составляет 7996 тысяч человек. Последние несколько лет в Швейцарии низкий естественный прирост.</a:t>
            </a:r>
          </a:p>
          <a:p>
            <a:r>
              <a:rPr lang="ru-RU" dirty="0" smtClean="0"/>
              <a:t>Плотность населения – 188 человек/кв.км. Степень урбанизации около 75%. Однако лишь Цюрих, Базель, Женева, Берн и Лозанна имеют население более 100 тысяч человек. Основная часть городов насчитывает меньше 20 тысяч жителей.</a:t>
            </a:r>
            <a:endParaRPr lang="ru-RU" dirty="0"/>
          </a:p>
        </p:txBody>
      </p:sp>
      <p:pic>
        <p:nvPicPr>
          <p:cNvPr id="71682" name="Picture 2" descr="http://upload.wikimedia.org/wikipedia/commons/thumb/e/ef/Switzerland_demography_1970-2005.png/450px-Switzerland_demography_1970-2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428625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066800"/>
            <a:ext cx="4800600" cy="56387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Хозяйство Швейцарии достигло высокого уровня развития. Хотя по общему объему ВВП Швейцария находится на 19-м месте, по ВВП на душу населения она занимает 6-е место       (после Монако, Лихтенштейна, Люксембурга, Норвегии и Катара). Структура ВВП говорит о нахождении на постиндустриальной стадии развития(3-29-68). Ведущую роль экономики страны играют ТНК.</a:t>
            </a:r>
            <a:endParaRPr lang="ru-RU" dirty="0"/>
          </a:p>
        </p:txBody>
      </p:sp>
      <p:pic>
        <p:nvPicPr>
          <p:cNvPr id="70658" name="Picture 2" descr="http://statinfo.biz/Charts/107/vvp_na_dushu_naseleniya_doll_ssha_shveycariya_2131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3962400" cy="264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1"/>
            <a:ext cx="8686800" cy="312420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В промышленности доминируют крупные объединения транснационального характера, как правило, успешно выдерживающие конкуренцию на мировом рынке и занимающие на нём ведущие позиции: концерны «</a:t>
            </a:r>
            <a:r>
              <a:rPr lang="ru-RU" sz="2200" dirty="0" err="1" smtClean="0"/>
              <a:t>Нестле</a:t>
            </a:r>
            <a:r>
              <a:rPr lang="ru-RU" sz="2200" dirty="0" smtClean="0"/>
              <a:t>» (пищевые продукты, фармацевтические и косметические изделия, детское питание), «</a:t>
            </a:r>
            <a:r>
              <a:rPr lang="ru-RU" sz="2200" dirty="0" err="1" smtClean="0"/>
              <a:t>Новартис</a:t>
            </a:r>
            <a:r>
              <a:rPr lang="ru-RU" sz="2200" dirty="0" smtClean="0"/>
              <a:t>» и «</a:t>
            </a:r>
            <a:r>
              <a:rPr lang="ru-RU" sz="2200" dirty="0" err="1" smtClean="0"/>
              <a:t>Хоффман-ла-Рош</a:t>
            </a:r>
            <a:r>
              <a:rPr lang="ru-RU" sz="2200" dirty="0" smtClean="0"/>
              <a:t>» (химико-фармацевтическая продукция), «</a:t>
            </a:r>
            <a:r>
              <a:rPr lang="ru-RU" sz="2200" dirty="0" err="1" smtClean="0"/>
              <a:t>Алюсюисс</a:t>
            </a:r>
            <a:r>
              <a:rPr lang="ru-RU" sz="2200" dirty="0" smtClean="0"/>
              <a:t>» (алюминий), шведско-швейцарский концерн АББ — «</a:t>
            </a:r>
            <a:r>
              <a:rPr lang="ru-RU" sz="2200" dirty="0" err="1" smtClean="0"/>
              <a:t>Асеа</a:t>
            </a:r>
            <a:r>
              <a:rPr lang="ru-RU" sz="2200" dirty="0" smtClean="0"/>
              <a:t> Браун </a:t>
            </a:r>
            <a:r>
              <a:rPr lang="ru-RU" sz="2200" dirty="0" err="1" smtClean="0"/>
              <a:t>Бовери</a:t>
            </a:r>
            <a:r>
              <a:rPr lang="ru-RU" sz="2200" dirty="0" smtClean="0"/>
              <a:t>» (электротехника и </a:t>
            </a:r>
            <a:r>
              <a:rPr lang="ru-RU" sz="2200" dirty="0" err="1" smtClean="0"/>
              <a:t>турбиностроение</a:t>
            </a:r>
            <a:r>
              <a:rPr lang="ru-RU" sz="2200" dirty="0" smtClean="0"/>
              <a:t>). Швейцарию часто ассоциируют с часовой фабрикой мира. В опоре на старые традиции и высокую техническую культуру здесь производят часы и ювелирные изделия самых престижных марок: </a:t>
            </a:r>
            <a:r>
              <a:rPr lang="ru-RU" sz="2200" dirty="0" err="1" smtClean="0"/>
              <a:t>Rolex</a:t>
            </a:r>
            <a:r>
              <a:rPr lang="ru-RU" sz="2200" dirty="0" smtClean="0"/>
              <a:t>, </a:t>
            </a:r>
            <a:r>
              <a:rPr lang="ru-RU" sz="2200" dirty="0" err="1" smtClean="0"/>
              <a:t>Chopard</a:t>
            </a:r>
            <a:r>
              <a:rPr lang="ru-RU" sz="2200" dirty="0" smtClean="0"/>
              <a:t>, </a:t>
            </a:r>
            <a:r>
              <a:rPr lang="ru-RU" sz="2200" dirty="0" err="1" smtClean="0"/>
              <a:t>Breguet</a:t>
            </a:r>
            <a:r>
              <a:rPr lang="ru-RU" sz="2200" dirty="0" smtClean="0"/>
              <a:t>, </a:t>
            </a:r>
            <a:r>
              <a:rPr lang="ru-RU" sz="2200" dirty="0" err="1" smtClean="0"/>
              <a:t>Patek</a:t>
            </a:r>
            <a:r>
              <a:rPr lang="ru-RU" sz="2200" dirty="0" smtClean="0"/>
              <a:t> </a:t>
            </a:r>
            <a:r>
              <a:rPr lang="ru-RU" sz="2200" dirty="0" err="1" smtClean="0"/>
              <a:t>Philippe</a:t>
            </a:r>
            <a:r>
              <a:rPr lang="ru-RU" sz="2200" dirty="0" smtClean="0"/>
              <a:t>, </a:t>
            </a:r>
            <a:r>
              <a:rPr lang="ru-RU" sz="2200" dirty="0" err="1" smtClean="0"/>
              <a:t>Vacheron</a:t>
            </a:r>
            <a:r>
              <a:rPr lang="ru-RU" sz="2200" dirty="0" smtClean="0"/>
              <a:t> </a:t>
            </a:r>
            <a:r>
              <a:rPr lang="ru-RU" sz="2200" dirty="0" err="1" smtClean="0"/>
              <a:t>Constantin</a:t>
            </a:r>
            <a:r>
              <a:rPr lang="ru-RU" sz="2200" dirty="0" smtClean="0"/>
              <a:t> и др.</a:t>
            </a:r>
            <a:endParaRPr lang="ru-RU" sz="2200" dirty="0"/>
          </a:p>
        </p:txBody>
      </p:sp>
      <p:pic>
        <p:nvPicPr>
          <p:cNvPr id="69634" name="Picture 2" descr="http://snabzhenca.net/newsimg/12/13559080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962400"/>
            <a:ext cx="3457575" cy="2743201"/>
          </a:xfrm>
          <a:prstGeom prst="rect">
            <a:avLst/>
          </a:prstGeom>
          <a:noFill/>
        </p:spPr>
      </p:pic>
      <p:pic>
        <p:nvPicPr>
          <p:cNvPr id="69636" name="Picture 4" descr="http://www.brandreport.ru/wp-content/uploads/2013/11/18507464-e1384874664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052" y="3962400"/>
            <a:ext cx="5640947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Энергетика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1"/>
            <a:ext cx="8686800" cy="31241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Около 42 % электроэнергии в </a:t>
            </a:r>
            <a:r>
              <a:rPr lang="ru-RU" i="1" dirty="0" smtClean="0"/>
              <a:t>Швейцарии</a:t>
            </a:r>
            <a:r>
              <a:rPr lang="ru-RU" dirty="0" smtClean="0"/>
              <a:t> вырабатывается на АЭС, 50 % на ГЭС, а остальные 8 % на ТЭС из импортируемой нефти. Большинство ГЭС находится в Альпах, где создано более 40 искусственных озёр — водохранилищ. По инициативе «зеленых» строительство новых АЭС временно прекращено, однако в перспективе Швейцария не собирается пока сворачивать программу атомной энергетики.</a:t>
            </a:r>
            <a:endParaRPr lang="ru-RU" dirty="0"/>
          </a:p>
        </p:txBody>
      </p:sp>
      <p:pic>
        <p:nvPicPr>
          <p:cNvPr id="101378" name="Picture 2" descr="http://www.nashagazeta.ch/sites/default/files/articles0/2012_juli_kkl-aus-der-luft-011-700x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891759" cy="2590800"/>
          </a:xfrm>
          <a:prstGeom prst="rect">
            <a:avLst/>
          </a:prstGeom>
          <a:noFill/>
        </p:spPr>
      </p:pic>
      <p:pic>
        <p:nvPicPr>
          <p:cNvPr id="101380" name="Picture 4" descr="http://novostienergetiki.ru/wp-content/uploads/2014/01/1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4249126"/>
            <a:ext cx="3648075" cy="2608874"/>
          </a:xfrm>
          <a:prstGeom prst="rect">
            <a:avLst/>
          </a:prstGeom>
          <a:noFill/>
        </p:spPr>
      </p:pic>
      <p:pic>
        <p:nvPicPr>
          <p:cNvPr id="101382" name="Picture 6" descr="http://www.atomic-energy.ru/files/imagecache/front/images/2011/10/220px-Leibstadt_power_plant%5B1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259407"/>
            <a:ext cx="1759048" cy="259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450</Words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Трек</vt:lpstr>
      <vt:lpstr>Швейцария</vt:lpstr>
      <vt:lpstr>История. Столица</vt:lpstr>
      <vt:lpstr>Экономико-географическое положение</vt:lpstr>
      <vt:lpstr>Форма правления</vt:lpstr>
      <vt:lpstr>Административно-территориальное устройство</vt:lpstr>
      <vt:lpstr>Население и его размещение</vt:lpstr>
      <vt:lpstr>Хозяйство</vt:lpstr>
      <vt:lpstr>Промышленность</vt:lpstr>
      <vt:lpstr>Энергетика</vt:lpstr>
      <vt:lpstr>Сельское хозяйство</vt:lpstr>
      <vt:lpstr>Транспорт</vt:lpstr>
      <vt:lpstr>Непроизводственная сфера</vt:lpstr>
      <vt:lpstr>Внешние экономические связи</vt:lpstr>
      <vt:lpstr>Региональная политика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Швейцария</dc:title>
  <cp:lastModifiedBy>User</cp:lastModifiedBy>
  <cp:revision>38</cp:revision>
  <dcterms:modified xsi:type="dcterms:W3CDTF">2016-10-31T19:00:05Z</dcterms:modified>
</cp:coreProperties>
</file>