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9" r:id="rId11"/>
    <p:sldId id="270" r:id="rId12"/>
    <p:sldId id="271" r:id="rId13"/>
    <p:sldId id="272" r:id="rId14"/>
    <p:sldId id="273" r:id="rId15"/>
    <p:sldId id="263" r:id="rId16"/>
    <p:sldId id="264" r:id="rId17"/>
    <p:sldId id="274" r:id="rId18"/>
    <p:sldId id="277" r:id="rId19"/>
    <p:sldId id="278" r:id="rId20"/>
    <p:sldId id="266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1"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04" autoAdjust="0"/>
    <p:restoredTop sz="94660" autoAdjust="0"/>
  </p:normalViewPr>
  <p:slideViewPr>
    <p:cSldViewPr>
      <p:cViewPr>
        <p:scale>
          <a:sx n="100" d="100"/>
          <a:sy n="100" d="100"/>
        </p:scale>
        <p:origin x="-30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D9548-6586-40B7-90C7-371260ACD593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C19D26A-6F28-41F3-B85B-BBDFFB184918}">
      <dgm:prSet custT="1"/>
      <dgm:spPr/>
      <dgm:t>
        <a:bodyPr/>
        <a:lstStyle/>
        <a:p>
          <a:pPr rtl="0"/>
          <a:r>
            <a:rPr lang="ru-RU" sz="1200" b="1" i="1" dirty="0" smtClean="0"/>
            <a:t>Расширить знания детей о домашних животных</a:t>
          </a:r>
          <a:r>
            <a:rPr lang="ru-RU" sz="800" b="1" i="1" dirty="0" smtClean="0"/>
            <a:t>.</a:t>
          </a:r>
          <a:endParaRPr lang="ru-RU" sz="800" dirty="0"/>
        </a:p>
      </dgm:t>
    </dgm:pt>
    <dgm:pt modelId="{69DC047D-4DF6-4FF6-8D9C-22A2D3564040}" type="parTrans" cxnId="{122E8784-1234-4A80-9054-B5A3424DFB66}">
      <dgm:prSet/>
      <dgm:spPr/>
      <dgm:t>
        <a:bodyPr/>
        <a:lstStyle/>
        <a:p>
          <a:endParaRPr lang="ru-RU"/>
        </a:p>
      </dgm:t>
    </dgm:pt>
    <dgm:pt modelId="{67E49D8D-789E-47C4-88C6-63F992F4A6EE}" type="sibTrans" cxnId="{122E8784-1234-4A80-9054-B5A3424DFB66}">
      <dgm:prSet/>
      <dgm:spPr/>
      <dgm:t>
        <a:bodyPr/>
        <a:lstStyle/>
        <a:p>
          <a:endParaRPr lang="ru-RU"/>
        </a:p>
      </dgm:t>
    </dgm:pt>
    <dgm:pt modelId="{349A7A47-4F47-4423-AC16-2017F82678A8}">
      <dgm:prSet custT="1"/>
      <dgm:spPr/>
      <dgm:t>
        <a:bodyPr/>
        <a:lstStyle/>
        <a:p>
          <a:pPr rtl="0"/>
          <a:r>
            <a:rPr lang="ru-RU" sz="1200" b="1" i="1" dirty="0" smtClean="0"/>
            <a:t>Развивать поисковую деятельность детей с помощью родителей: </a:t>
          </a:r>
          <a:endParaRPr lang="ru-RU" sz="1200" dirty="0"/>
        </a:p>
      </dgm:t>
    </dgm:pt>
    <dgm:pt modelId="{18DC3EB8-7972-46CC-9E13-4D1C14A981EA}" type="parTrans" cxnId="{B213D986-2C79-4074-9C76-4403FC1E113A}">
      <dgm:prSet/>
      <dgm:spPr/>
      <dgm:t>
        <a:bodyPr/>
        <a:lstStyle/>
        <a:p>
          <a:endParaRPr lang="ru-RU"/>
        </a:p>
      </dgm:t>
    </dgm:pt>
    <dgm:pt modelId="{B23EEA97-8186-45C3-B259-1665AD62D182}" type="sibTrans" cxnId="{B213D986-2C79-4074-9C76-4403FC1E113A}">
      <dgm:prSet/>
      <dgm:spPr/>
      <dgm:t>
        <a:bodyPr/>
        <a:lstStyle/>
        <a:p>
          <a:endParaRPr lang="ru-RU"/>
        </a:p>
      </dgm:t>
    </dgm:pt>
    <dgm:pt modelId="{E89EA824-EE63-4BD0-8ACC-A3224D73C079}">
      <dgm:prSet custT="1"/>
      <dgm:spPr/>
      <dgm:t>
        <a:bodyPr/>
        <a:lstStyle/>
        <a:p>
          <a:pPr rtl="0"/>
          <a:r>
            <a:rPr lang="ru-RU" sz="1000" b="0" i="1" dirty="0" smtClean="0"/>
            <a:t>способствовать к определению задач на основе поставленной проблемы умение планировать этапы своих действий, аргументировать свой выбор</a:t>
          </a:r>
          <a:endParaRPr lang="ru-RU" sz="1000" b="0" dirty="0"/>
        </a:p>
      </dgm:t>
    </dgm:pt>
    <dgm:pt modelId="{778713E4-1DAD-4F32-838C-BAA6FDACAF2B}" type="parTrans" cxnId="{56278105-1C7A-43D1-8B4B-815497EAFEFB}">
      <dgm:prSet/>
      <dgm:spPr/>
      <dgm:t>
        <a:bodyPr/>
        <a:lstStyle/>
        <a:p>
          <a:endParaRPr lang="ru-RU"/>
        </a:p>
      </dgm:t>
    </dgm:pt>
    <dgm:pt modelId="{41B4B2AB-F7E2-43A4-A883-F5BC7F29C1A7}" type="sibTrans" cxnId="{56278105-1C7A-43D1-8B4B-815497EAFEFB}">
      <dgm:prSet/>
      <dgm:spPr/>
      <dgm:t>
        <a:bodyPr/>
        <a:lstStyle/>
        <a:p>
          <a:endParaRPr lang="ru-RU"/>
        </a:p>
      </dgm:t>
    </dgm:pt>
    <dgm:pt modelId="{EAAC8ABB-59AC-4B70-9BD0-57285651DC0E}">
      <dgm:prSet/>
      <dgm:spPr/>
      <dgm:t>
        <a:bodyPr/>
        <a:lstStyle/>
        <a:p>
          <a:r>
            <a:rPr lang="ru-RU" b="1" i="1" dirty="0" smtClean="0"/>
            <a:t>Прививать любовь к природе и воспитывать бережное отношение к ней.</a:t>
          </a:r>
        </a:p>
      </dgm:t>
    </dgm:pt>
    <dgm:pt modelId="{5D524582-73C8-4604-BA5F-7270C75BF433}" type="parTrans" cxnId="{3EA57D79-5117-486B-8C88-06AA7548B7DD}">
      <dgm:prSet/>
      <dgm:spPr/>
      <dgm:t>
        <a:bodyPr/>
        <a:lstStyle/>
        <a:p>
          <a:endParaRPr lang="ru-RU"/>
        </a:p>
      </dgm:t>
    </dgm:pt>
    <dgm:pt modelId="{B5E03EAB-7B06-4DB4-99B5-197D18C8B959}" type="sibTrans" cxnId="{3EA57D79-5117-486B-8C88-06AA7548B7DD}">
      <dgm:prSet/>
      <dgm:spPr/>
      <dgm:t>
        <a:bodyPr/>
        <a:lstStyle/>
        <a:p>
          <a:endParaRPr lang="ru-RU"/>
        </a:p>
      </dgm:t>
    </dgm:pt>
    <dgm:pt modelId="{28237782-44F2-4BED-8DE5-81B693B9C343}" type="pres">
      <dgm:prSet presAssocID="{594D9548-6586-40B7-90C7-371260ACD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C15871-D534-4E3E-A2D1-A6D58EC7B00F}" type="pres">
      <dgm:prSet presAssocID="{3C19D26A-6F28-41F3-B85B-BBDFFB184918}" presName="linNode" presStyleCnt="0"/>
      <dgm:spPr/>
    </dgm:pt>
    <dgm:pt modelId="{434B0AB9-47F8-4045-8776-A3FE3AE90374}" type="pres">
      <dgm:prSet presAssocID="{3C19D26A-6F28-41F3-B85B-BBDFFB184918}" presName="parentText" presStyleLbl="node1" presStyleIdx="0" presStyleCnt="4" custScaleY="69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8AC7F-DB73-4C0A-A172-E10F18385461}" type="pres">
      <dgm:prSet presAssocID="{67E49D8D-789E-47C4-88C6-63F992F4A6EE}" presName="sp" presStyleCnt="0"/>
      <dgm:spPr/>
    </dgm:pt>
    <dgm:pt modelId="{4B529FB8-E1E5-4F97-9A51-05BD05640C16}" type="pres">
      <dgm:prSet presAssocID="{349A7A47-4F47-4423-AC16-2017F82678A8}" presName="linNode" presStyleCnt="0"/>
      <dgm:spPr/>
    </dgm:pt>
    <dgm:pt modelId="{3371DF70-353F-4369-97A1-511A49115A8C}" type="pres">
      <dgm:prSet presAssocID="{349A7A47-4F47-4423-AC16-2017F82678A8}" presName="parentText" presStyleLbl="node1" presStyleIdx="1" presStyleCnt="4" custScaleY="678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9256B-89BD-4975-9D11-FED26726AF47}" type="pres">
      <dgm:prSet presAssocID="{B23EEA97-8186-45C3-B259-1665AD62D182}" presName="sp" presStyleCnt="0"/>
      <dgm:spPr/>
    </dgm:pt>
    <dgm:pt modelId="{652D0D33-EC36-4224-96E3-3F82DD086353}" type="pres">
      <dgm:prSet presAssocID="{E89EA824-EE63-4BD0-8ACC-A3224D73C079}" presName="linNode" presStyleCnt="0"/>
      <dgm:spPr/>
    </dgm:pt>
    <dgm:pt modelId="{EC3C8C02-6B16-488B-938B-9E300817D40B}" type="pres">
      <dgm:prSet presAssocID="{E89EA824-EE63-4BD0-8ACC-A3224D73C079}" presName="parentText" presStyleLbl="node1" presStyleIdx="2" presStyleCnt="4" custScaleY="1106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87C6F-BEA9-49AB-A3DF-83D3ABDF5937}" type="pres">
      <dgm:prSet presAssocID="{41B4B2AB-F7E2-43A4-A883-F5BC7F29C1A7}" presName="sp" presStyleCnt="0"/>
      <dgm:spPr/>
    </dgm:pt>
    <dgm:pt modelId="{C2D57579-A864-44D3-BC49-79295B6615A9}" type="pres">
      <dgm:prSet presAssocID="{EAAC8ABB-59AC-4B70-9BD0-57285651DC0E}" presName="linNode" presStyleCnt="0"/>
      <dgm:spPr/>
    </dgm:pt>
    <dgm:pt modelId="{683A658A-EC08-4C67-88D8-7C7C8FAC9775}" type="pres">
      <dgm:prSet presAssocID="{EAAC8ABB-59AC-4B70-9BD0-57285651DC0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0A5D66-EDA4-46D8-99CA-4EE0F636CF04}" type="presOf" srcId="{E89EA824-EE63-4BD0-8ACC-A3224D73C079}" destId="{EC3C8C02-6B16-488B-938B-9E300817D40B}" srcOrd="0" destOrd="0" presId="urn:microsoft.com/office/officeart/2005/8/layout/vList5"/>
    <dgm:cxn modelId="{16AF6429-E380-4CCF-AE64-510230CBF6F6}" type="presOf" srcId="{349A7A47-4F47-4423-AC16-2017F82678A8}" destId="{3371DF70-353F-4369-97A1-511A49115A8C}" srcOrd="0" destOrd="0" presId="urn:microsoft.com/office/officeart/2005/8/layout/vList5"/>
    <dgm:cxn modelId="{56278105-1C7A-43D1-8B4B-815497EAFEFB}" srcId="{594D9548-6586-40B7-90C7-371260ACD593}" destId="{E89EA824-EE63-4BD0-8ACC-A3224D73C079}" srcOrd="2" destOrd="0" parTransId="{778713E4-1DAD-4F32-838C-BAA6FDACAF2B}" sibTransId="{41B4B2AB-F7E2-43A4-A883-F5BC7F29C1A7}"/>
    <dgm:cxn modelId="{9036A105-6275-49AC-A0D4-8BB5660C21B1}" type="presOf" srcId="{3C19D26A-6F28-41F3-B85B-BBDFFB184918}" destId="{434B0AB9-47F8-4045-8776-A3FE3AE90374}" srcOrd="0" destOrd="0" presId="urn:microsoft.com/office/officeart/2005/8/layout/vList5"/>
    <dgm:cxn modelId="{122E8784-1234-4A80-9054-B5A3424DFB66}" srcId="{594D9548-6586-40B7-90C7-371260ACD593}" destId="{3C19D26A-6F28-41F3-B85B-BBDFFB184918}" srcOrd="0" destOrd="0" parTransId="{69DC047D-4DF6-4FF6-8D9C-22A2D3564040}" sibTransId="{67E49D8D-789E-47C4-88C6-63F992F4A6EE}"/>
    <dgm:cxn modelId="{B213D986-2C79-4074-9C76-4403FC1E113A}" srcId="{594D9548-6586-40B7-90C7-371260ACD593}" destId="{349A7A47-4F47-4423-AC16-2017F82678A8}" srcOrd="1" destOrd="0" parTransId="{18DC3EB8-7972-46CC-9E13-4D1C14A981EA}" sibTransId="{B23EEA97-8186-45C3-B259-1665AD62D182}"/>
    <dgm:cxn modelId="{03394D27-57B5-48C3-AE12-F43A6F243C6A}" type="presOf" srcId="{EAAC8ABB-59AC-4B70-9BD0-57285651DC0E}" destId="{683A658A-EC08-4C67-88D8-7C7C8FAC9775}" srcOrd="0" destOrd="0" presId="urn:microsoft.com/office/officeart/2005/8/layout/vList5"/>
    <dgm:cxn modelId="{E572CC97-4ABB-426F-8E54-3269AF38CC81}" type="presOf" srcId="{594D9548-6586-40B7-90C7-371260ACD593}" destId="{28237782-44F2-4BED-8DE5-81B693B9C343}" srcOrd="0" destOrd="0" presId="urn:microsoft.com/office/officeart/2005/8/layout/vList5"/>
    <dgm:cxn modelId="{3EA57D79-5117-486B-8C88-06AA7548B7DD}" srcId="{594D9548-6586-40B7-90C7-371260ACD593}" destId="{EAAC8ABB-59AC-4B70-9BD0-57285651DC0E}" srcOrd="3" destOrd="0" parTransId="{5D524582-73C8-4604-BA5F-7270C75BF433}" sibTransId="{B5E03EAB-7B06-4DB4-99B5-197D18C8B959}"/>
    <dgm:cxn modelId="{CE4364EE-AC3F-432B-9719-2EBC61E588DC}" type="presParOf" srcId="{28237782-44F2-4BED-8DE5-81B693B9C343}" destId="{1DC15871-D534-4E3E-A2D1-A6D58EC7B00F}" srcOrd="0" destOrd="0" presId="urn:microsoft.com/office/officeart/2005/8/layout/vList5"/>
    <dgm:cxn modelId="{C27BA530-F980-464F-A1EF-8D212D01D205}" type="presParOf" srcId="{1DC15871-D534-4E3E-A2D1-A6D58EC7B00F}" destId="{434B0AB9-47F8-4045-8776-A3FE3AE90374}" srcOrd="0" destOrd="0" presId="urn:microsoft.com/office/officeart/2005/8/layout/vList5"/>
    <dgm:cxn modelId="{C0DA230F-36CF-4728-BD03-1FB6B5E1DD4A}" type="presParOf" srcId="{28237782-44F2-4BED-8DE5-81B693B9C343}" destId="{7E48AC7F-DB73-4C0A-A172-E10F18385461}" srcOrd="1" destOrd="0" presId="urn:microsoft.com/office/officeart/2005/8/layout/vList5"/>
    <dgm:cxn modelId="{DEDF0FBC-7C5C-4C5A-908D-9CEACE4D39B5}" type="presParOf" srcId="{28237782-44F2-4BED-8DE5-81B693B9C343}" destId="{4B529FB8-E1E5-4F97-9A51-05BD05640C16}" srcOrd="2" destOrd="0" presId="urn:microsoft.com/office/officeart/2005/8/layout/vList5"/>
    <dgm:cxn modelId="{BF68FA19-C819-4824-9E03-274DC81812CB}" type="presParOf" srcId="{4B529FB8-E1E5-4F97-9A51-05BD05640C16}" destId="{3371DF70-353F-4369-97A1-511A49115A8C}" srcOrd="0" destOrd="0" presId="urn:microsoft.com/office/officeart/2005/8/layout/vList5"/>
    <dgm:cxn modelId="{D7275549-41A2-4801-A6E4-8C43002FF02A}" type="presParOf" srcId="{28237782-44F2-4BED-8DE5-81B693B9C343}" destId="{7C89256B-89BD-4975-9D11-FED26726AF47}" srcOrd="3" destOrd="0" presId="urn:microsoft.com/office/officeart/2005/8/layout/vList5"/>
    <dgm:cxn modelId="{E09B77F2-8511-41B3-97E7-C4D091F00B33}" type="presParOf" srcId="{28237782-44F2-4BED-8DE5-81B693B9C343}" destId="{652D0D33-EC36-4224-96E3-3F82DD086353}" srcOrd="4" destOrd="0" presId="urn:microsoft.com/office/officeart/2005/8/layout/vList5"/>
    <dgm:cxn modelId="{1FCF7861-6EE0-49AD-8FA9-CFE111E77AF8}" type="presParOf" srcId="{652D0D33-EC36-4224-96E3-3F82DD086353}" destId="{EC3C8C02-6B16-488B-938B-9E300817D40B}" srcOrd="0" destOrd="0" presId="urn:microsoft.com/office/officeart/2005/8/layout/vList5"/>
    <dgm:cxn modelId="{2A5880C6-3CAF-4C92-A666-E2308A6633B9}" type="presParOf" srcId="{28237782-44F2-4BED-8DE5-81B693B9C343}" destId="{08C87C6F-BEA9-49AB-A3DF-83D3ABDF5937}" srcOrd="5" destOrd="0" presId="urn:microsoft.com/office/officeart/2005/8/layout/vList5"/>
    <dgm:cxn modelId="{6C001F88-71AF-413B-8308-8FADBFF481E9}" type="presParOf" srcId="{28237782-44F2-4BED-8DE5-81B693B9C343}" destId="{C2D57579-A864-44D3-BC49-79295B6615A9}" srcOrd="6" destOrd="0" presId="urn:microsoft.com/office/officeart/2005/8/layout/vList5"/>
    <dgm:cxn modelId="{43F9AB1F-0B37-42C0-92C8-6E146E6512B7}" type="presParOf" srcId="{C2D57579-A864-44D3-BC49-79295B6615A9}" destId="{683A658A-EC08-4C67-88D8-7C7C8FAC9775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368DA0-6847-4500-A902-525E8EBCB12E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C5A2E11C-9512-400C-BF9D-AB28E271BE6D}">
      <dgm:prSet custT="1"/>
      <dgm:spPr/>
      <dgm:t>
        <a:bodyPr/>
        <a:lstStyle/>
        <a:p>
          <a:pPr rtl="0"/>
          <a:r>
            <a:rPr lang="ru-RU" sz="1200" b="1" i="1" dirty="0" smtClean="0"/>
            <a:t>Развивать связную речь, обогащать словарь детей.</a:t>
          </a:r>
          <a:endParaRPr lang="ru-RU" sz="1200" b="1" dirty="0"/>
        </a:p>
      </dgm:t>
    </dgm:pt>
    <dgm:pt modelId="{B18242B6-4550-487A-B5A1-9C96C816E95C}" type="parTrans" cxnId="{392EAE36-5347-4183-8A23-E4138EFE7B02}">
      <dgm:prSet/>
      <dgm:spPr/>
      <dgm:t>
        <a:bodyPr/>
        <a:lstStyle/>
        <a:p>
          <a:endParaRPr lang="ru-RU"/>
        </a:p>
      </dgm:t>
    </dgm:pt>
    <dgm:pt modelId="{09F3A948-C2BC-49E6-B01A-F9F19AAAD8B3}" type="sibTrans" cxnId="{392EAE36-5347-4183-8A23-E4138EFE7B02}">
      <dgm:prSet/>
      <dgm:spPr/>
      <dgm:t>
        <a:bodyPr/>
        <a:lstStyle/>
        <a:p>
          <a:endParaRPr lang="ru-RU"/>
        </a:p>
      </dgm:t>
    </dgm:pt>
    <dgm:pt modelId="{4C64E82B-1894-46A1-9AD2-40DFD208D442}">
      <dgm:prSet custT="1"/>
      <dgm:spPr/>
      <dgm:t>
        <a:bodyPr/>
        <a:lstStyle/>
        <a:p>
          <a:r>
            <a:rPr lang="ru-RU" sz="1200" b="1" dirty="0" smtClean="0"/>
            <a:t>Пополнить предметно-развивающую среду по теме проекта.</a:t>
          </a:r>
        </a:p>
      </dgm:t>
    </dgm:pt>
    <dgm:pt modelId="{A3D3A270-4E6A-4B80-B802-CE1523CD8F75}" type="parTrans" cxnId="{AB4DB0C6-C9DB-405C-9E45-78F7E7FC1324}">
      <dgm:prSet/>
      <dgm:spPr/>
      <dgm:t>
        <a:bodyPr/>
        <a:lstStyle/>
        <a:p>
          <a:endParaRPr lang="ru-RU"/>
        </a:p>
      </dgm:t>
    </dgm:pt>
    <dgm:pt modelId="{CD0B5765-568C-4AE3-AB41-52BEBCFA5BA2}" type="sibTrans" cxnId="{AB4DB0C6-C9DB-405C-9E45-78F7E7FC1324}">
      <dgm:prSet/>
      <dgm:spPr/>
      <dgm:t>
        <a:bodyPr/>
        <a:lstStyle/>
        <a:p>
          <a:endParaRPr lang="ru-RU"/>
        </a:p>
      </dgm:t>
    </dgm:pt>
    <dgm:pt modelId="{A54EB4EC-0B1E-41B2-9CFC-F95221DCB46A}" type="pres">
      <dgm:prSet presAssocID="{8E368DA0-6847-4500-A902-525E8EBCB1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CF3F1F-27B7-4FD7-89D9-B6CF7274AD69}" type="pres">
      <dgm:prSet presAssocID="{4C64E82B-1894-46A1-9AD2-40DFD208D442}" presName="linNode" presStyleCnt="0"/>
      <dgm:spPr/>
    </dgm:pt>
    <dgm:pt modelId="{DAA36F1D-90B7-4C04-B99B-C03312B6BA06}" type="pres">
      <dgm:prSet presAssocID="{4C64E82B-1894-46A1-9AD2-40DFD208D442}" presName="parentText" presStyleLbl="node1" presStyleIdx="0" presStyleCnt="2" custScaleY="455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69D03-5AB6-480E-8598-BBC98A809ACC}" type="pres">
      <dgm:prSet presAssocID="{CD0B5765-568C-4AE3-AB41-52BEBCFA5BA2}" presName="sp" presStyleCnt="0"/>
      <dgm:spPr/>
    </dgm:pt>
    <dgm:pt modelId="{0E46D965-3088-4CF8-B09D-6CC27D1F26F1}" type="pres">
      <dgm:prSet presAssocID="{C5A2E11C-9512-400C-BF9D-AB28E271BE6D}" presName="linNode" presStyleCnt="0"/>
      <dgm:spPr/>
    </dgm:pt>
    <dgm:pt modelId="{3C27A9DE-E565-46E3-9CD5-31BAC68FA6BE}" type="pres">
      <dgm:prSet presAssocID="{C5A2E11C-9512-400C-BF9D-AB28E271BE6D}" presName="parentText" presStyleLbl="node1" presStyleIdx="1" presStyleCnt="2" custScaleY="35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492821-0BC4-424B-9AA5-4A4F913B3E89}" type="presOf" srcId="{4C64E82B-1894-46A1-9AD2-40DFD208D442}" destId="{DAA36F1D-90B7-4C04-B99B-C03312B6BA06}" srcOrd="0" destOrd="0" presId="urn:microsoft.com/office/officeart/2005/8/layout/vList5"/>
    <dgm:cxn modelId="{AB4DB0C6-C9DB-405C-9E45-78F7E7FC1324}" srcId="{8E368DA0-6847-4500-A902-525E8EBCB12E}" destId="{4C64E82B-1894-46A1-9AD2-40DFD208D442}" srcOrd="0" destOrd="0" parTransId="{A3D3A270-4E6A-4B80-B802-CE1523CD8F75}" sibTransId="{CD0B5765-568C-4AE3-AB41-52BEBCFA5BA2}"/>
    <dgm:cxn modelId="{FCB87BE0-D80D-432B-AD05-7A6903582239}" type="presOf" srcId="{C5A2E11C-9512-400C-BF9D-AB28E271BE6D}" destId="{3C27A9DE-E565-46E3-9CD5-31BAC68FA6BE}" srcOrd="0" destOrd="0" presId="urn:microsoft.com/office/officeart/2005/8/layout/vList5"/>
    <dgm:cxn modelId="{4B110355-6230-4ACD-B6C4-2AB8896094BA}" type="presOf" srcId="{8E368DA0-6847-4500-A902-525E8EBCB12E}" destId="{A54EB4EC-0B1E-41B2-9CFC-F95221DCB46A}" srcOrd="0" destOrd="0" presId="urn:microsoft.com/office/officeart/2005/8/layout/vList5"/>
    <dgm:cxn modelId="{392EAE36-5347-4183-8A23-E4138EFE7B02}" srcId="{8E368DA0-6847-4500-A902-525E8EBCB12E}" destId="{C5A2E11C-9512-400C-BF9D-AB28E271BE6D}" srcOrd="1" destOrd="0" parTransId="{B18242B6-4550-487A-B5A1-9C96C816E95C}" sibTransId="{09F3A948-C2BC-49E6-B01A-F9F19AAAD8B3}"/>
    <dgm:cxn modelId="{8A526EBA-38EC-43BB-B6F3-5CA7EE7BFD9E}" type="presParOf" srcId="{A54EB4EC-0B1E-41B2-9CFC-F95221DCB46A}" destId="{5DCF3F1F-27B7-4FD7-89D9-B6CF7274AD69}" srcOrd="0" destOrd="0" presId="urn:microsoft.com/office/officeart/2005/8/layout/vList5"/>
    <dgm:cxn modelId="{43500AD5-2D5A-4544-A029-EE339F099C67}" type="presParOf" srcId="{5DCF3F1F-27B7-4FD7-89D9-B6CF7274AD69}" destId="{DAA36F1D-90B7-4C04-B99B-C03312B6BA06}" srcOrd="0" destOrd="0" presId="urn:microsoft.com/office/officeart/2005/8/layout/vList5"/>
    <dgm:cxn modelId="{73D086CA-17A9-4692-9B74-A240B85B1CF5}" type="presParOf" srcId="{A54EB4EC-0B1E-41B2-9CFC-F95221DCB46A}" destId="{07269D03-5AB6-480E-8598-BBC98A809ACC}" srcOrd="1" destOrd="0" presId="urn:microsoft.com/office/officeart/2005/8/layout/vList5"/>
    <dgm:cxn modelId="{A9909F1F-1FE4-4983-9D04-D5D1E1B3AC12}" type="presParOf" srcId="{A54EB4EC-0B1E-41B2-9CFC-F95221DCB46A}" destId="{0E46D965-3088-4CF8-B09D-6CC27D1F26F1}" srcOrd="2" destOrd="0" presId="urn:microsoft.com/office/officeart/2005/8/layout/vList5"/>
    <dgm:cxn modelId="{76ED73AB-2465-41A4-907E-E028158B4E9D}" type="presParOf" srcId="{0E46D965-3088-4CF8-B09D-6CC27D1F26F1}" destId="{3C27A9DE-E565-46E3-9CD5-31BAC68FA6BE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051956-026F-4CD4-8F6F-396BD9608292}" type="doc">
      <dgm:prSet loTypeId="urn:microsoft.com/office/officeart/2005/8/layout/default" loCatId="list" qsTypeId="urn:microsoft.com/office/officeart/2005/8/quickstyle/simple1#3" qsCatId="simple" csTypeId="urn:microsoft.com/office/officeart/2005/8/colors/accent1_2#3" csCatId="accent1" phldr="0"/>
      <dgm:spPr/>
      <dgm:t>
        <a:bodyPr/>
        <a:lstStyle/>
        <a:p>
          <a:endParaRPr lang="ru-RU"/>
        </a:p>
      </dgm:t>
    </dgm:pt>
    <dgm:pt modelId="{C2017BF4-68D8-4F4B-A940-572EFA176461}" type="pres">
      <dgm:prSet presAssocID="{64051956-026F-4CD4-8F6F-396BD96082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A930A47-EEA6-40A0-824F-273E1CBE7A96}" type="presOf" srcId="{64051956-026F-4CD4-8F6F-396BD9608292}" destId="{C2017BF4-68D8-4F4B-A940-572EFA176461}" srcOrd="0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780B46-7E8A-4886-BA21-D674534F019E}" type="datetimeFigureOut">
              <a:rPr lang="ru-RU"/>
              <a:pPr>
                <a:defRPr/>
              </a:pPr>
              <a:t>16.11.2016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41B041-E4ED-46D0-AD83-FB6FBF2C3A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AFFCFA-AE04-4561-BD78-3F515C843C3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04F9-AA96-4479-B95D-0B63BCDBB99B}" type="datetimeFigureOut">
              <a:rPr lang="ru-RU"/>
              <a:pPr>
                <a:defRPr/>
              </a:pPr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816D-1C0A-41C5-A594-57D5B971FC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79A5-D76D-4DC3-87DF-C377605E425F}" type="datetimeFigureOut">
              <a:rPr lang="ru-RU"/>
              <a:pPr>
                <a:defRPr/>
              </a:pPr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E4B71-336F-434E-B479-ADA16FEEB3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7616-5B0C-4AB3-BF2F-E93065B9435B}" type="datetimeFigureOut">
              <a:rPr lang="ru-RU"/>
              <a:pPr>
                <a:defRPr/>
              </a:pPr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3334-EF9B-46D6-A73F-B04494C7F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5E6-00C5-45E5-90F7-EE7D35634949}" type="datetimeFigureOut">
              <a:rPr lang="ru-RU"/>
              <a:pPr>
                <a:defRPr/>
              </a:pPr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7F1B-6398-4AC0-B392-9B8B143438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58758-B55A-4BA3-AC8A-CE6E0984B0AF}" type="datetimeFigureOut">
              <a:rPr lang="ru-RU"/>
              <a:pPr>
                <a:defRPr/>
              </a:pPr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3FCD-999A-478A-805E-04C94901D4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B7550-A360-4A88-B4A7-23115CF12B90}" type="datetimeFigureOut">
              <a:rPr lang="ru-RU"/>
              <a:pPr>
                <a:defRPr/>
              </a:pPr>
              <a:t>16.11.2016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AFD1-4749-4713-B4E9-267D638FBA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742C-BDBC-4690-BC4F-62BE03014E57}" type="datetimeFigureOut">
              <a:rPr lang="ru-RU"/>
              <a:pPr>
                <a:defRPr/>
              </a:pPr>
              <a:t>16.11.2016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9B0A-A1ED-44BB-8899-1CA728D7A0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74B6-241B-4F32-8C82-8D3A99C6F136}" type="datetimeFigureOut">
              <a:rPr lang="ru-RU"/>
              <a:pPr>
                <a:defRPr/>
              </a:pPr>
              <a:t>16.11.2016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B5F0C-E45B-45D1-9981-33A306514E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2FA4-4CE0-43F6-8C7E-11AACCCF3E42}" type="datetimeFigureOut">
              <a:rPr lang="ru-RU"/>
              <a:pPr>
                <a:defRPr/>
              </a:pPr>
              <a:t>16.11.2016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51A59-5FDD-4682-9C33-24E0E0A2F2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70069-17FC-4EAC-A4CB-24A9B1B0ADB0}" type="datetimeFigureOut">
              <a:rPr lang="ru-RU"/>
              <a:pPr>
                <a:defRPr/>
              </a:pPr>
              <a:t>16.11.2016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4BB2-8F2D-4D20-8D4C-07C7077520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0DC7-C669-49F0-ABBF-62FE799E0F0E}" type="datetimeFigureOut">
              <a:rPr lang="ru-RU"/>
              <a:pPr>
                <a:defRPr/>
              </a:pPr>
              <a:t>16.11.2016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5669-179A-4E6E-912C-0D542A66B5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07A852-3A87-47BD-ADF6-E2F39AEA45C6}" type="datetimeFigureOut">
              <a:rPr lang="ru-RU"/>
              <a:pPr>
                <a:defRPr/>
              </a:pPr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71637F-59A2-4018-A199-0A26DF7B78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Orkestrovaya_muzyka-Uvertyura_quotV_mire_zhivotnyh_quot(vmusice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image" Target="../media/image3.png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gif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Александр\Desktop\92540039_large_zhivotnuye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385763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ЦРР -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/с«Сказка»Детский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сад «Светлячок» 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Ковылкинский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район</a:t>
            </a: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dirty="0"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214422"/>
            <a:ext cx="7643866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Gabriola" pitchFamily="82" charset="0"/>
                <a:cs typeface="+mn-cs"/>
              </a:rPr>
              <a:t>         </a:t>
            </a:r>
            <a:r>
              <a:rPr lang="ru-RU" sz="3200" b="1" i="1" dirty="0">
                <a:solidFill>
                  <a:srgbClr val="00B0F0"/>
                </a:solidFill>
                <a:latin typeface="Book Antiqua" pitchFamily="18" charset="0"/>
                <a:ea typeface="DotumChe" pitchFamily="49" charset="-127"/>
                <a:cs typeface="+mn-cs"/>
              </a:rPr>
              <a:t>Экологический краткосрочный проект</a:t>
            </a: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</a:br>
            <a:r>
              <a:rPr lang="ru-RU" sz="3200" b="1" i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«Мир домашних животных»</a:t>
            </a:r>
            <a:r>
              <a:rPr lang="ru-RU" sz="3200" dirty="0">
                <a:solidFill>
                  <a:srgbClr val="0070C0"/>
                </a:solidFill>
                <a:latin typeface="+mn-lt"/>
                <a:cs typeface="+mn-cs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+mn-lt"/>
                <a:cs typeface="+mn-cs"/>
              </a:rPr>
            </a:br>
            <a:r>
              <a:rPr lang="ru-RU" sz="1400" b="1" i="1" dirty="0">
                <a:solidFill>
                  <a:srgbClr val="0070C0"/>
                </a:solidFill>
                <a:latin typeface="+mn-lt"/>
                <a:cs typeface="+mn-cs"/>
              </a:rPr>
              <a:t/>
            </a:r>
            <a:br>
              <a:rPr lang="ru-RU" sz="1400" b="1" i="1" dirty="0">
                <a:solidFill>
                  <a:srgbClr val="0070C0"/>
                </a:solidFill>
                <a:latin typeface="+mn-lt"/>
                <a:cs typeface="+mn-cs"/>
              </a:rPr>
            </a:br>
            <a:r>
              <a:rPr lang="ru-RU" sz="1400" i="1" dirty="0">
                <a:latin typeface="+mn-lt"/>
                <a:cs typeface="+mn-cs"/>
              </a:rPr>
              <a:t/>
            </a:r>
            <a:br>
              <a:rPr lang="ru-RU" sz="1400" i="1" dirty="0">
                <a:latin typeface="+mn-lt"/>
                <a:cs typeface="+mn-cs"/>
              </a:rPr>
            </a:br>
            <a:r>
              <a:rPr lang="ru-RU" sz="1400" i="1" dirty="0">
                <a:latin typeface="+mn-lt"/>
                <a:cs typeface="+mn-cs"/>
              </a:rPr>
              <a:t>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n-lt"/>
                <a:cs typeface="+mn-cs"/>
              </a:rPr>
              <a:t>                                                          </a:t>
            </a:r>
            <a:br>
              <a:rPr lang="ru-RU" sz="1400" i="1" dirty="0">
                <a:latin typeface="+mn-lt"/>
                <a:cs typeface="+mn-cs"/>
              </a:rPr>
            </a:br>
            <a:r>
              <a:rPr lang="ru-RU" sz="1400" i="1" dirty="0">
                <a:latin typeface="+mn-lt"/>
                <a:cs typeface="+mn-cs"/>
              </a:rPr>
              <a:t/>
            </a:r>
            <a:br>
              <a:rPr lang="ru-RU" sz="1400" i="1" dirty="0">
                <a:latin typeface="+mn-lt"/>
                <a:cs typeface="+mn-cs"/>
              </a:rPr>
            </a:br>
            <a:r>
              <a:rPr lang="ru-RU" sz="1400" i="1" dirty="0">
                <a:latin typeface="+mn-lt"/>
                <a:cs typeface="+mn-cs"/>
              </a:rPr>
              <a:t>                                                                                                                     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+mn-lt"/>
                <a:cs typeface="+mn-cs"/>
              </a:rPr>
              <a:t>Автор проекта:</a:t>
            </a:r>
            <a:br>
              <a:rPr lang="ru-RU" i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ru-RU" i="1" dirty="0">
                <a:solidFill>
                  <a:srgbClr val="002060"/>
                </a:solidFill>
                <a:latin typeface="+mn-lt"/>
                <a:cs typeface="+mn-cs"/>
              </a:rPr>
              <a:t>                                                                                               Белоусова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2060"/>
                </a:solidFill>
                <a:latin typeface="+mn-lt"/>
                <a:cs typeface="+mn-cs"/>
              </a:rPr>
              <a:t>                                                                                              Юлия Николаевна</a:t>
            </a:r>
          </a:p>
        </p:txBody>
      </p:sp>
      <p:pic>
        <p:nvPicPr>
          <p:cNvPr id="7" name="Orkestrovaya_muzyka-Uvertyura_quotV_mire_zhivotnyh_quot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625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Александр\Downloads\92540039_large_zhivotnuy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C:\Users\Александр\Desktop\Фото\SDC143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513" y="928688"/>
            <a:ext cx="4649787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srgbClr val="FF0000"/>
                </a:solidFill>
              </a:rPr>
              <a:t>Рисование домашних животных по трафарету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Александр\Downloads\92540039_large_zhivotnuy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Рассматривание иллюстраций.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579" name="Picture 2" descr="C:\Users\Александр\Desktop\Фото\SDC143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4688" y="1062038"/>
            <a:ext cx="5397500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Александр\Downloads\92540039_large_zhivotnuy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6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800" b="1" i="1" smtClean="0">
                <a:solidFill>
                  <a:srgbClr val="FF0000"/>
                </a:solidFill>
              </a:rPr>
              <a:t>Лепка фигурок домашних животных из пластилина.</a:t>
            </a:r>
          </a:p>
        </p:txBody>
      </p:sp>
      <p:pic>
        <p:nvPicPr>
          <p:cNvPr id="25603" name="Picture 2" descr="C:\Users\Александр\Desktop\Фото\SDC14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341438"/>
            <a:ext cx="33337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Александр\Downloads\92540039_large_zhivotnuy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6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857250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800" b="1" i="1" smtClean="0">
                <a:solidFill>
                  <a:srgbClr val="FF0000"/>
                </a:solidFill>
              </a:rPr>
              <a:t>Создание уголка «</a:t>
            </a:r>
            <a:r>
              <a:rPr lang="ru-RU" sz="2800" b="1" i="1" smtClean="0">
                <a:solidFill>
                  <a:srgbClr val="FF0000"/>
                </a:solidFill>
                <a:latin typeface="Arial" charset="0"/>
              </a:rPr>
              <a:t>Домашние животные</a:t>
            </a:r>
            <a:r>
              <a:rPr lang="ru-RU" sz="2800" b="1" i="1" smtClean="0">
                <a:solidFill>
                  <a:srgbClr val="FF0000"/>
                </a:solidFill>
              </a:rPr>
              <a:t>».</a:t>
            </a:r>
          </a:p>
        </p:txBody>
      </p:sp>
      <p:pic>
        <p:nvPicPr>
          <p:cNvPr id="26627" name="Picture 2" descr="D:\Фото\27.05.2013\SDC14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285875"/>
            <a:ext cx="45005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Александр\Downloads\92540039_large_zhivotnuy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6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857250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800" b="1" i="1" smtClean="0">
                <a:solidFill>
                  <a:srgbClr val="FF0000"/>
                </a:solidFill>
              </a:rPr>
              <a:t>Раскрашивание домашних животных.</a:t>
            </a:r>
            <a:endParaRPr lang="ru-RU" sz="2800" smtClean="0">
              <a:solidFill>
                <a:srgbClr val="FF0000"/>
              </a:solidFill>
            </a:endParaRPr>
          </a:p>
        </p:txBody>
      </p:sp>
      <p:pic>
        <p:nvPicPr>
          <p:cNvPr id="27651" name="Picture 3" descr="C:\Users\Александр\Desktop\Фото\SDC143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052513"/>
            <a:ext cx="4572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Александр\Downloads\92540040_large_zhivotnuy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5"/>
          <p:cNvSpPr>
            <a:spLocks noChangeArrowheads="1"/>
          </p:cNvSpPr>
          <p:nvPr/>
        </p:nvSpPr>
        <p:spPr bwMode="auto">
          <a:xfrm>
            <a:off x="1285875" y="571500"/>
            <a:ext cx="65722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 b="1" u="sng">
                <a:solidFill>
                  <a:srgbClr val="FF0000"/>
                </a:solidFill>
                <a:latin typeface="Calibri" pitchFamily="34" charset="0"/>
              </a:rPr>
              <a:t>Музыкально-театрализованная деятельность: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800">
              <a:solidFill>
                <a:srgbClr val="6600CC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>
                <a:solidFill>
                  <a:srgbClr val="00B050"/>
                </a:solidFill>
                <a:latin typeface="Calibri" pitchFamily="34" charset="0"/>
              </a:rPr>
              <a:t>Слушание «Кот Васька» (муз. Г. Лобачева), « Два веселых гуся».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>
                <a:solidFill>
                  <a:srgbClr val="00B050"/>
                </a:solidFill>
                <a:latin typeface="Calibri" pitchFamily="34" charset="0"/>
              </a:rPr>
              <a:t>Цель: развитие эмоциональной отзывчивости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>
                <a:solidFill>
                  <a:srgbClr val="00B050"/>
                </a:solidFill>
                <a:latin typeface="Calibri" pitchFamily="34" charset="0"/>
              </a:rPr>
              <a:t>«Серенькая кошечка» (муз. В. Вейлина, сл.Н.Найденовой), «Собачка» (муз. М . Раухвергера, сл. Н.Комиссаровой)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>
                <a:solidFill>
                  <a:srgbClr val="00B050"/>
                </a:solidFill>
                <a:latin typeface="Calibri" pitchFamily="34" charset="0"/>
              </a:rPr>
              <a:t>Пение: «Кот Васька» (муз. Г.Лобачева, сл.народные), «Котик» (муз . И.Лукониной, сл  . Л.Чадовой)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>
                <a:solidFill>
                  <a:srgbClr val="00B050"/>
                </a:solidFill>
                <a:latin typeface="Calibri" pitchFamily="34" charset="0"/>
              </a:rPr>
              <a:t>Музыкально-дидактические игры «Кошка и собака», «Мамы и детки»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>
                <a:solidFill>
                  <a:srgbClr val="00B050"/>
                </a:solidFill>
                <a:latin typeface="Calibri" pitchFamily="34" charset="0"/>
              </a:rPr>
              <a:t>Импровизация движений животных.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>
                <a:solidFill>
                  <a:srgbClr val="00B050"/>
                </a:solidFill>
                <a:latin typeface="Calibri" pitchFamily="34" charset="0"/>
              </a:rPr>
              <a:t>Изготовление масок животных из бумаги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solidFill>
                  <a:srgbClr val="00B050"/>
                </a:solidFill>
                <a:latin typeface="Calibri" pitchFamily="34" charset="0"/>
              </a:rPr>
              <a:t>Демонстрация сказки-драматизации «Репка</a:t>
            </a:r>
            <a:r>
              <a:rPr lang="ru-RU" sz="2000">
                <a:solidFill>
                  <a:srgbClr val="00B050"/>
                </a:solidFill>
                <a:latin typeface="Calibri" pitchFamily="34" charset="0"/>
              </a:rPr>
              <a:t>».</a:t>
            </a:r>
            <a:endParaRPr lang="ru-RU" sz="2000" b="1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Александр\Downloads\92540040_large_zhivotnuy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5"/>
          <p:cNvSpPr>
            <a:spLocks noChangeArrowheads="1"/>
          </p:cNvSpPr>
          <p:nvPr/>
        </p:nvSpPr>
        <p:spPr bwMode="auto">
          <a:xfrm>
            <a:off x="714375" y="642938"/>
            <a:ext cx="7572375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ru-RU" sz="2800" b="1" u="sng">
                <a:solidFill>
                  <a:srgbClr val="FF0000"/>
                </a:solidFill>
                <a:latin typeface="Times New Roman" pitchFamily="18" charset="0"/>
              </a:rPr>
              <a:t>Физическое развитие: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</a:pPr>
            <a:endParaRPr lang="ru-RU" sz="2800">
              <a:solidFill>
                <a:srgbClr val="6600CC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ru-RU" sz="2400" b="1">
                <a:latin typeface="Times New Roman" pitchFamily="18" charset="0"/>
              </a:rPr>
              <a:t>  </a:t>
            </a:r>
            <a:r>
              <a:rPr lang="ru-RU" sz="2000" b="1">
                <a:solidFill>
                  <a:srgbClr val="00B050"/>
                </a:solidFill>
                <a:latin typeface="Times New Roman" pitchFamily="18" charset="0"/>
              </a:rPr>
              <a:t>Подвижные игры: 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ru-RU" sz="2000" b="1">
                <a:solidFill>
                  <a:srgbClr val="00B050"/>
                </a:solidFill>
                <a:latin typeface="Times New Roman" pitchFamily="18" charset="0"/>
              </a:rPr>
              <a:t>с бегом: «Кот и мыши», «Птички и кошка», «Лохматый пёс»;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ru-RU" sz="2000" b="1">
                <a:solidFill>
                  <a:srgbClr val="00B050"/>
                </a:solidFill>
                <a:latin typeface="Times New Roman" pitchFamily="18" charset="0"/>
              </a:rPr>
              <a:t>с прыжками: «Воробышки и кот», «Котята и щенята», 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ru-RU" sz="2000" b="1">
                <a:solidFill>
                  <a:srgbClr val="00B050"/>
                </a:solidFill>
                <a:latin typeface="Times New Roman" pitchFamily="18" charset="0"/>
              </a:rPr>
              <a:t>с лазанием: «Кролики»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ru-RU" sz="2000" b="1">
                <a:solidFill>
                  <a:srgbClr val="00B050"/>
                </a:solidFill>
                <a:latin typeface="Times New Roman" pitchFamily="18" charset="0"/>
              </a:rPr>
              <a:t>  Цель: разучить игры, героями которых являются животные.  </a:t>
            </a:r>
          </a:p>
        </p:txBody>
      </p:sp>
      <p:pic>
        <p:nvPicPr>
          <p:cNvPr id="29699" name="Picture 2" descr="C:\Users\Александр\Desktop\Фото\SDC14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9125">
            <a:off x="4537075" y="3529013"/>
            <a:ext cx="43418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Александр\Downloads\92540040_large_zhivotnuy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285875" y="500063"/>
            <a:ext cx="6715125" cy="10715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i="1" smtClean="0">
                <a:solidFill>
                  <a:srgbClr val="FF0000"/>
                </a:solidFill>
              </a:rPr>
              <a:t>Демонстрация сказки-драматизации «Репка»;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30723" name="Picture 2" descr="C:\Users\Александр\Desktop\SDC142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500188"/>
            <a:ext cx="60007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Александр\Downloads\92540040_large_zhivotnuy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Александр\Desktop\SDC143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14942" y="3500438"/>
            <a:ext cx="2411032" cy="2857520"/>
          </a:xfrm>
          <a:prstGeom prst="roundRect">
            <a:avLst/>
          </a:prstGeom>
          <a:noFill/>
        </p:spPr>
      </p:pic>
      <p:pic>
        <p:nvPicPr>
          <p:cNvPr id="7" name="Picture 2" descr="C:\Users\Александр\Desktop\SDC1430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71802" y="1571612"/>
            <a:ext cx="2786081" cy="3143272"/>
          </a:xfrm>
          <a:prstGeom prst="roundRect">
            <a:avLst/>
          </a:prstGeom>
          <a:noFill/>
        </p:spPr>
      </p:pic>
      <p:pic>
        <p:nvPicPr>
          <p:cNvPr id="8" name="Picture 3" descr="D:\Фото\27.05.2013\SDC1423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5400000">
            <a:off x="5697153" y="946525"/>
            <a:ext cx="3000363" cy="2678901"/>
          </a:xfrm>
          <a:prstGeom prst="roundRect">
            <a:avLst/>
          </a:prstGeom>
          <a:noFill/>
        </p:spPr>
      </p:pic>
      <p:pic>
        <p:nvPicPr>
          <p:cNvPr id="9" name="Picture 3" descr="D:\Фото\27.05.2013\SDC14235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5400000">
            <a:off x="714348" y="2714620"/>
            <a:ext cx="3643338" cy="3071834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2771" name="Picture 2" descr="C:\Users\Александр\Downloads\92540040_large_zhivotnuy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C:\Users\Александр\Downloads\92540040_large_zhivotnuy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7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2286000" y="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Презентация</a:t>
            </a:r>
          </a:p>
          <a:p>
            <a:pPr algn="ctr"/>
            <a:r>
              <a:rPr lang="ru-RU" sz="2800" b="1">
                <a:solidFill>
                  <a:srgbClr val="FF0000"/>
                </a:solidFill>
              </a:rPr>
              <a:t>«Домашние животные»</a:t>
            </a:r>
          </a:p>
        </p:txBody>
      </p:sp>
      <p:pic>
        <p:nvPicPr>
          <p:cNvPr id="32774" name="Рисунок 1" descr="соба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852738"/>
            <a:ext cx="352901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1" descr="щено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581525"/>
            <a:ext cx="41052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1" descr="co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2852738"/>
            <a:ext cx="489743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Рисунок 1" descr="1349762076_teleno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4581525"/>
            <a:ext cx="47529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Рисунок 3" descr="1334387_origina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836613"/>
            <a:ext cx="49688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Рисунок 2" descr="Свинья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6375" y="6858000"/>
            <a:ext cx="47879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Рисунок 1" descr="поросенок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16013" y="9190038"/>
            <a:ext cx="496887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Александр\Downloads\92540040_large_zhivotnuy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1214438" y="357188"/>
            <a:ext cx="67151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06450" algn="ctr"/>
            <a:r>
              <a:rPr lang="ru-RU" sz="2000" b="1" u="sng">
                <a:solidFill>
                  <a:srgbClr val="00B0F0"/>
                </a:solidFill>
                <a:latin typeface="Segoe Print" pitchFamily="2" charset="0"/>
              </a:rPr>
              <a:t>ОБОСНОВАНИЕ ВЫБОРА ТЕМЫ.</a:t>
            </a:r>
          </a:p>
          <a:p>
            <a:pPr indent="806450" algn="ctr"/>
            <a:endParaRPr lang="ru-RU" sz="2000">
              <a:solidFill>
                <a:srgbClr val="FF0066"/>
              </a:solidFill>
              <a:latin typeface="Calibri" pitchFamily="34" charset="0"/>
            </a:endParaRPr>
          </a:p>
          <a:p>
            <a:pPr indent="806450"/>
            <a:r>
              <a:rPr lang="ru-RU" sz="1600">
                <a:latin typeface="Calibri" pitchFamily="34" charset="0"/>
              </a:rPr>
              <a:t>     </a:t>
            </a:r>
            <a:r>
              <a:rPr lang="ru-RU" sz="16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Одним из перспективных методов в работе нашего коллектива, позволяющих решить проблему развития творческих способностей детей служит метод проектной деятельности.</a:t>
            </a:r>
          </a:p>
          <a:p>
            <a:pPr indent="806450"/>
            <a:r>
              <a:rPr lang="ru-RU" sz="16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Любой проект – продукт сотрудничества детей, воспитателей и родителей.</a:t>
            </a:r>
          </a:p>
          <a:p>
            <a:pPr indent="806450"/>
            <a:r>
              <a:rPr lang="ru-RU" sz="16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Чтобы маленьким детям было интересно, идеи, темы проектов должны исходить именно от них.</a:t>
            </a:r>
          </a:p>
          <a:p>
            <a:pPr indent="806450"/>
            <a:r>
              <a:rPr lang="ru-RU" sz="16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Мир животных необычайно разнообразен и привлекателен для детей.</a:t>
            </a:r>
          </a:p>
          <a:p>
            <a:pPr indent="806450"/>
            <a:r>
              <a:rPr lang="ru-RU" sz="16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Еще в самом раннем детстве многие из ребят имеют такую нужную возможность контактов с домашними животными – кошками, собаками.</a:t>
            </a:r>
          </a:p>
          <a:p>
            <a:pPr indent="806450"/>
            <a:r>
              <a:rPr lang="ru-RU" sz="16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Животные становятся такой же неотъемлемой частью детства, как и любимые игрушки.</a:t>
            </a:r>
          </a:p>
          <a:p>
            <a:pPr indent="806450"/>
            <a:r>
              <a:rPr lang="ru-RU" sz="16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Разнообразные ситуации общения с домашними животными дают большой запас представлений об  их особенностях, повадках, пробуждают интерес, любознательность, формируют навык взаимодействия с ними.</a:t>
            </a:r>
          </a:p>
          <a:p>
            <a:pPr indent="806450"/>
            <a:r>
              <a:rPr lang="ru-RU" sz="16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Вот почему и был составлен проект «Мир животных» (познавательный, краткосрочный, тематический).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Александр\Downloads\92540040_large_zhivotnuye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2124075" y="549275"/>
            <a:ext cx="457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FF0000"/>
                </a:solidFill>
                <a:latin typeface="Calibri" pitchFamily="34" charset="0"/>
              </a:rPr>
              <a:t>Работа с родителями.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latin typeface="Calibri" pitchFamily="34" charset="0"/>
              </a:rPr>
              <a:t> </a:t>
            </a:r>
            <a:r>
              <a:rPr lang="ru-RU" sz="2000" i="1">
                <a:solidFill>
                  <a:srgbClr val="00B050"/>
                </a:solidFill>
                <a:latin typeface="Calibri" pitchFamily="34" charset="0"/>
              </a:rPr>
              <a:t>Привлечение к оказанию помощи в сборе иллюстративного материала, раскрасок, мультфильмов, презентаций по теме проекта.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rgbClr val="00B050"/>
                </a:solidFill>
                <a:latin typeface="Calibri" pitchFamily="34" charset="0"/>
              </a:rPr>
              <a:t> Консультации на темы:</a:t>
            </a:r>
          </a:p>
          <a:p>
            <a:r>
              <a:rPr lang="ru-RU" sz="2000" i="1">
                <a:solidFill>
                  <a:srgbClr val="00B050"/>
                </a:solidFill>
                <a:latin typeface="Calibri" pitchFamily="34" charset="0"/>
              </a:rPr>
              <a:t>«Домашнее животное и ребёнок»</a:t>
            </a:r>
          </a:p>
          <a:p>
            <a:r>
              <a:rPr lang="ru-RU" sz="2000" i="1">
                <a:solidFill>
                  <a:srgbClr val="00B050"/>
                </a:solidFill>
                <a:latin typeface="Calibri" pitchFamily="34" charset="0"/>
              </a:rPr>
              <a:t>«Зачем ребёнку домашнее животное?»</a:t>
            </a:r>
          </a:p>
          <a:p>
            <a:r>
              <a:rPr lang="ru-RU" sz="2000" i="1">
                <a:solidFill>
                  <a:srgbClr val="00B050"/>
                </a:solidFill>
                <a:latin typeface="Calibri" pitchFamily="34" charset="0"/>
              </a:rPr>
              <a:t>«Дети и домашние животные. Кто, когда и зачем»</a:t>
            </a:r>
          </a:p>
          <a:p>
            <a:pPr>
              <a:buFont typeface="Wingdings" pitchFamily="2" charset="2"/>
              <a:buNone/>
            </a:pPr>
            <a:endParaRPr lang="ru-RU" sz="2000" i="1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ru-RU" sz="2000" b="1" u="sng">
                <a:solidFill>
                  <a:srgbClr val="FF0000"/>
                </a:solidFill>
                <a:latin typeface="Calibri" pitchFamily="34" charset="0"/>
              </a:rPr>
              <a:t>Постановка новой проблемы: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 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Кто они – эти дикие животные?</a:t>
            </a:r>
            <a:endParaRPr lang="ru-RU" sz="24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Александр\Downloads\92540040_large_zhivotnuy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4"/>
          <p:cNvSpPr>
            <a:spLocks noChangeArrowheads="1"/>
          </p:cNvSpPr>
          <p:nvPr/>
        </p:nvSpPr>
        <p:spPr bwMode="auto">
          <a:xfrm>
            <a:off x="714375" y="1285875"/>
            <a:ext cx="771525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i="1">
                <a:solidFill>
                  <a:srgbClr val="00B050"/>
                </a:solidFill>
                <a:latin typeface="Calibri" pitchFamily="34" charset="0"/>
              </a:rPr>
              <a:t>Проект “Мир домашних животных» был направлен на знакомство детей с домашними животными, их связью со средой обитания, осознанно-правильное отношение к представителям животного мира.</a:t>
            </a:r>
          </a:p>
          <a:p>
            <a:pPr algn="just"/>
            <a:endParaRPr lang="ru-RU" sz="1600" b="1" i="1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ru-RU" sz="1600" b="1" i="1">
                <a:solidFill>
                  <a:srgbClr val="00B050"/>
                </a:solidFill>
                <a:latin typeface="Calibri" pitchFamily="34" charset="0"/>
              </a:rPr>
              <a:t>В результате проведенной работы дошкольники понимают и знают:</a:t>
            </a:r>
          </a:p>
          <a:p>
            <a:r>
              <a:rPr lang="ru-RU" sz="1600" b="1" i="1">
                <a:solidFill>
                  <a:srgbClr val="00B050"/>
                </a:solidFill>
                <a:latin typeface="Calibri" pitchFamily="34" charset="0"/>
              </a:rPr>
              <a:t>что домашние животные играют  в  жизни человека важную роль. </a:t>
            </a:r>
          </a:p>
          <a:p>
            <a:r>
              <a:rPr lang="ru-RU" sz="1600" b="1" i="1">
                <a:solidFill>
                  <a:srgbClr val="00B050"/>
                </a:solidFill>
                <a:latin typeface="Calibri" pitchFamily="34" charset="0"/>
              </a:rPr>
              <a:t>как ухаживать за домашними животными, где живут, чем питаются.</a:t>
            </a:r>
          </a:p>
          <a:p>
            <a:endParaRPr lang="ru-RU" sz="1600" b="1" i="1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ru-RU" sz="1600" b="1" i="1">
                <a:solidFill>
                  <a:srgbClr val="00B050"/>
                </a:solidFill>
                <a:latin typeface="Calibri" pitchFamily="34" charset="0"/>
              </a:rPr>
              <a:t>В результате проведенной работы отмечено: </a:t>
            </a:r>
          </a:p>
          <a:p>
            <a:r>
              <a:rPr lang="ru-RU" sz="1600" b="1" i="1">
                <a:solidFill>
                  <a:srgbClr val="00B050"/>
                </a:solidFill>
                <a:latin typeface="Calibri" pitchFamily="34" charset="0"/>
              </a:rPr>
              <a:t>Развитие у детей устойчивого интереса к представителям животного мира – домашним животным.</a:t>
            </a:r>
          </a:p>
          <a:p>
            <a:r>
              <a:rPr lang="ru-RU" sz="1600" b="1" i="1">
                <a:solidFill>
                  <a:srgbClr val="00B050"/>
                </a:solidFill>
                <a:latin typeface="Calibri" pitchFamily="34" charset="0"/>
              </a:rPr>
              <a:t>Активное включение родителей в педагогический процесс ДОУ, укрепление заинтересованности в сотрудничестве с детским садом.</a:t>
            </a:r>
          </a:p>
          <a:p>
            <a:endParaRPr lang="ru-RU" sz="1600" b="1" i="1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r>
              <a:rPr lang="ru-RU" sz="1600" b="1" i="1">
                <a:solidFill>
                  <a:srgbClr val="00B050"/>
                </a:solidFill>
                <a:latin typeface="Calibri" pitchFamily="34" charset="0"/>
              </a:rPr>
              <a:t>Можно сделать вывод, что благодаря проведённым занятиям, беседам, </a:t>
            </a:r>
          </a:p>
          <a:p>
            <a:pPr algn="ctr"/>
            <a:r>
              <a:rPr lang="ru-RU" sz="1600" b="1" i="1">
                <a:solidFill>
                  <a:srgbClr val="00B050"/>
                </a:solidFill>
                <a:latin typeface="Calibri" pitchFamily="34" charset="0"/>
              </a:rPr>
              <a:t>игровой деятельности произошло закрепление и улучшение знаний</a:t>
            </a:r>
          </a:p>
          <a:p>
            <a:pPr algn="ctr"/>
            <a:r>
              <a:rPr lang="ru-RU" sz="1600" b="1" i="1">
                <a:solidFill>
                  <a:srgbClr val="00B050"/>
                </a:solidFill>
                <a:latin typeface="Calibri" pitchFamily="34" charset="0"/>
              </a:rPr>
              <a:t>детей по данной теме.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500042"/>
            <a:ext cx="1960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Выводы:</a:t>
            </a:r>
            <a:endParaRPr lang="ru-RU" sz="3600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Александр\Downloads\92540040_large_zhivotnuy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1928813" y="500063"/>
            <a:ext cx="5072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>
              <a:latin typeface="Calibri" pitchFamily="34" charset="0"/>
            </a:endParaRPr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2214563" y="2000250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B0F0"/>
                </a:solidFill>
                <a:latin typeface="Calibri" pitchFamily="34" charset="0"/>
              </a:rPr>
              <a:t>КТО ОНИ – ЭТИ ДОМАШНИЕ</a:t>
            </a:r>
          </a:p>
          <a:p>
            <a:pPr algn="ctr"/>
            <a:r>
              <a:rPr lang="ru-RU" sz="2800" b="1" i="1">
                <a:solidFill>
                  <a:srgbClr val="00B0F0"/>
                </a:solidFill>
                <a:latin typeface="Calibri" pitchFamily="34" charset="0"/>
              </a:rPr>
              <a:t> ЖИВОТНЫЕ ?</a:t>
            </a:r>
            <a:endParaRPr lang="ru-RU" sz="28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1142976" y="2857496"/>
            <a:ext cx="67865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002060"/>
                </a:solidFill>
                <a:latin typeface="Calibri" pitchFamily="34" charset="0"/>
              </a:rPr>
              <a:t>Цель проекта:</a:t>
            </a:r>
          </a:p>
          <a:p>
            <a:pPr algn="ctr"/>
            <a:r>
              <a:rPr lang="ru-RU" sz="3200" b="1" i="1" dirty="0">
                <a:solidFill>
                  <a:srgbClr val="00B0F0"/>
                </a:solidFill>
                <a:latin typeface="Calibri" pitchFamily="34" charset="0"/>
              </a:rPr>
              <a:t>Знакомить детей с домашними животными, их связью со средой обитания, осознанно-правильное отношение к представителям животного мира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Александр\Downloads\92540040_large_zhivotnuy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1615043" y="1142984"/>
          <a:ext cx="6917769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1571604" y="3714752"/>
          <a:ext cx="6985048" cy="2071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412" name="Picture 2" descr="http://gifanimation.ru/images/predmetyi_new/001-5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231776" y="1697037"/>
            <a:ext cx="17907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://gifanimation.ru/images/predmetyi_new/001-5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231776" y="4340225"/>
            <a:ext cx="17907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2286000" y="357188"/>
            <a:ext cx="5072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554163" y="14906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Александр\Downloads\92540040_large_zhivotnuy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Объект 10"/>
          <p:cNvSpPr>
            <a:spLocks noGrp="1"/>
          </p:cNvSpPr>
          <p:nvPr>
            <p:ph idx="1"/>
          </p:nvPr>
        </p:nvSpPr>
        <p:spPr>
          <a:xfrm>
            <a:off x="755650" y="2349500"/>
            <a:ext cx="7481888" cy="25923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600" b="1" smtClean="0">
                <a:solidFill>
                  <a:srgbClr val="FF0000"/>
                </a:solidFill>
              </a:rPr>
              <a:t>Участники проекта:</a:t>
            </a:r>
            <a:r>
              <a:rPr lang="ru-RU" sz="2600" smtClean="0">
                <a:solidFill>
                  <a:srgbClr val="0070C0"/>
                </a:solidFill>
              </a:rPr>
              <a:t> 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600" b="1" i="1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600" b="1" i="1" smtClean="0">
                <a:latin typeface="Arial" charset="0"/>
                <a:cs typeface="Arial" charset="0"/>
              </a:rPr>
              <a:t> </a:t>
            </a:r>
            <a:r>
              <a:rPr lang="ru-RU" sz="2600" b="1" i="1" smtClean="0">
                <a:solidFill>
                  <a:srgbClr val="00B050"/>
                </a:solidFill>
                <a:latin typeface="Arial" charset="0"/>
                <a:cs typeface="Arial" charset="0"/>
              </a:rPr>
              <a:t>Дети средней группы 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600" b="1" i="1" smtClean="0">
                <a:solidFill>
                  <a:srgbClr val="00B050"/>
                </a:solidFill>
                <a:latin typeface="Arial" charset="0"/>
                <a:cs typeface="Arial" charset="0"/>
              </a:rPr>
              <a:t> Воспитатели группы,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600" b="1" i="1" smtClean="0">
                <a:solidFill>
                  <a:srgbClr val="00B050"/>
                </a:solidFill>
                <a:latin typeface="Arial" charset="0"/>
                <a:cs typeface="Arial" charset="0"/>
              </a:rPr>
              <a:t>Родители.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600" smtClean="0">
              <a:solidFill>
                <a:srgbClr val="00B050"/>
              </a:solidFill>
            </a:endParaRPr>
          </a:p>
        </p:txBody>
      </p:sp>
      <p:sp>
        <p:nvSpPr>
          <p:cNvPr id="18435" name="Объект 11"/>
          <p:cNvSpPr>
            <a:spLocks noGrp="1"/>
          </p:cNvSpPr>
          <p:nvPr>
            <p:ph sz="half" idx="4294967295"/>
          </p:nvPr>
        </p:nvSpPr>
        <p:spPr>
          <a:xfrm>
            <a:off x="4392613" y="620713"/>
            <a:ext cx="4751387" cy="2159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600" b="1" smtClean="0">
                <a:solidFill>
                  <a:srgbClr val="FF0000"/>
                </a:solidFill>
              </a:rPr>
              <a:t>Длительность проекта:</a:t>
            </a:r>
            <a:r>
              <a:rPr lang="ru-RU" sz="2600" smtClean="0">
                <a:solidFill>
                  <a:srgbClr val="FF0000"/>
                </a:solidFill>
              </a:rPr>
              <a:t> 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600" smtClean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600" b="1" i="1" smtClean="0">
                <a:solidFill>
                  <a:srgbClr val="00B050"/>
                </a:solidFill>
                <a:latin typeface="Arial" charset="0"/>
                <a:cs typeface="Arial" charset="0"/>
              </a:rPr>
              <a:t>1 неделя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Александр\Downloads\92540040_large_zhivotnuy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27088" y="620713"/>
            <a:ext cx="7632700" cy="87947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Выполнение проекта</a:t>
            </a:r>
          </a:p>
        </p:txBody>
      </p:sp>
      <p:sp>
        <p:nvSpPr>
          <p:cNvPr id="19459" name="Прямоугольник 7"/>
          <p:cNvSpPr>
            <a:spLocks noChangeArrowheads="1"/>
          </p:cNvSpPr>
          <p:nvPr/>
        </p:nvSpPr>
        <p:spPr bwMode="auto">
          <a:xfrm>
            <a:off x="1000125" y="1397000"/>
            <a:ext cx="69294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indent="-538163"/>
            <a:r>
              <a:rPr lang="ru-RU" sz="2400" b="1" i="1" u="sng">
                <a:solidFill>
                  <a:srgbClr val="6600CC"/>
                </a:solidFill>
                <a:latin typeface="Calibri" pitchFamily="34" charset="0"/>
              </a:rPr>
              <a:t>Познавательное развитие.</a:t>
            </a:r>
            <a:endParaRPr lang="ru-RU" sz="2400" i="1">
              <a:solidFill>
                <a:srgbClr val="6600CC"/>
              </a:solidFill>
              <a:latin typeface="Calibri" pitchFamily="34" charset="0"/>
            </a:endParaRPr>
          </a:p>
          <a:p>
            <a:pPr marL="538163" indent="-538163"/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Познавательные занятия:</a:t>
            </a:r>
          </a:p>
          <a:p>
            <a:pPr marL="538163" indent="-538163"/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«Домашние животные»</a:t>
            </a:r>
          </a:p>
          <a:p>
            <a:pPr marL="538163" indent="-538163"/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Развивающие вопросы:</a:t>
            </a:r>
          </a:p>
          <a:p>
            <a:pPr marL="538163" indent="-538163"/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Каких животных можно назвать домашними?</a:t>
            </a:r>
          </a:p>
          <a:p>
            <a:pPr marL="538163" indent="-538163"/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Каких животных можно держать дома?</a:t>
            </a:r>
          </a:p>
          <a:p>
            <a:pPr marL="538163" indent="-538163"/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Какова роль домашних животных в жизни людей?</a:t>
            </a:r>
          </a:p>
          <a:p>
            <a:pPr marL="538163" indent="-538163"/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Что мы можем дать домашним животным?</a:t>
            </a:r>
          </a:p>
          <a:p>
            <a:pPr marL="538163" indent="-538163"/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Зачем держать в доме животных?</a:t>
            </a:r>
          </a:p>
          <a:p>
            <a:pPr marL="538163" indent="-538163"/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Живут в доме - значит домашние?</a:t>
            </a:r>
          </a:p>
          <a:p>
            <a:pPr marL="538163" indent="-538163"/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Верные друзья или помощники?</a:t>
            </a:r>
          </a:p>
          <a:p>
            <a:pPr marL="538163" indent="-538163"/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Как ухаживать за домашними животными?</a:t>
            </a:r>
          </a:p>
        </p:txBody>
      </p:sp>
      <p:sp>
        <p:nvSpPr>
          <p:cNvPr id="19460" name="Прямоугольник 8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 </a:t>
            </a:r>
          </a:p>
        </p:txBody>
      </p:sp>
      <p:pic>
        <p:nvPicPr>
          <p:cNvPr id="19461" name="Picture 2" descr="C:\Users\Александр\Desktop\Фото\SDC14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98812">
            <a:off x="6263481" y="3625057"/>
            <a:ext cx="32924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C:\Users\Александр\Downloads\92540039_large_zhivotnuy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Users\Александр\Desktop\Фото\SDC143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0" y="1000125"/>
            <a:ext cx="5794375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28688" y="428625"/>
            <a:ext cx="7143750" cy="500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Познавательное занятие: «Домашние животные»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Александр\Downloads\92540040_large_zhivotnuy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1357313" y="571500"/>
            <a:ext cx="6429375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 u="sng">
                <a:solidFill>
                  <a:srgbClr val="FF0000"/>
                </a:solidFill>
                <a:latin typeface="Calibri" pitchFamily="34" charset="0"/>
              </a:rPr>
              <a:t>Речь и речевое общение: </a:t>
            </a:r>
            <a:endParaRPr lang="ru-RU" sz="240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Чтение произведений художественной литературы, в которых упоминаются домашние животные, рассматривание иллюстраций к ним.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Загадывание загадок о животных, разучивание стихов.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Чтение энциклопедической литературы о домашних животных, совместно с родителями.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      Просмотр обучающего видео «Мои домашние питомцы».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endParaRPr lang="ru-RU" sz="2000" b="1" i="1">
              <a:solidFill>
                <a:srgbClr val="00B05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Подготовка к демонстрации сказки «Репка».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400" b="1" i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Александр\Downloads\92540040_large_zhivotnuy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5"/>
          <p:cNvSpPr>
            <a:spLocks noChangeArrowheads="1"/>
          </p:cNvSpPr>
          <p:nvPr/>
        </p:nvSpPr>
        <p:spPr bwMode="auto">
          <a:xfrm>
            <a:off x="1357313" y="855663"/>
            <a:ext cx="64293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 b="1" u="sng">
                <a:solidFill>
                  <a:srgbClr val="FF0000"/>
                </a:solidFill>
                <a:latin typeface="Calibri" pitchFamily="34" charset="0"/>
              </a:rPr>
              <a:t>Продуктивная деятельность.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800">
              <a:solidFill>
                <a:srgbClr val="6600CC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Коллективная и индивидуальная.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Рисование домашних животных по трафарету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ru-RU" sz="2000" b="1" i="1">
              <a:solidFill>
                <a:srgbClr val="00B050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Наклеивание готовых форм «Домашние животные»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Лепка фигурок домашних животных из пластилина.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Создание уголка «Домашние животные».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 i="1">
                <a:solidFill>
                  <a:srgbClr val="00B050"/>
                </a:solidFill>
                <a:latin typeface="Calibri" pitchFamily="34" charset="0"/>
              </a:rPr>
              <a:t>Раскрашивание домашних животных.</a:t>
            </a:r>
            <a:endParaRPr lang="ru-RU" sz="200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740</Words>
  <PresentationFormat>Экран (4:3)</PresentationFormat>
  <Paragraphs>138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Выполнение проекта</vt:lpstr>
      <vt:lpstr>Познавательное занятие: «Домашние животные»</vt:lpstr>
      <vt:lpstr>Слайд 8</vt:lpstr>
      <vt:lpstr>Слайд 9</vt:lpstr>
      <vt:lpstr>Рисование домашних животных по трафарету  </vt:lpstr>
      <vt:lpstr>Рассматривание иллюстраций. </vt:lpstr>
      <vt:lpstr>Лепка фигурок домашних животных из пластилина.</vt:lpstr>
      <vt:lpstr>Создание уголка «Домашние животные».</vt:lpstr>
      <vt:lpstr>Раскрашивание домашних животных.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Admin</cp:lastModifiedBy>
  <cp:revision>76</cp:revision>
  <dcterms:created xsi:type="dcterms:W3CDTF">2013-05-27T14:34:50Z</dcterms:created>
  <dcterms:modified xsi:type="dcterms:W3CDTF">2016-11-16T11:46:36Z</dcterms:modified>
</cp:coreProperties>
</file>