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27" r:id="rId2"/>
    <p:sldId id="306" r:id="rId3"/>
    <p:sldId id="294" r:id="rId4"/>
    <p:sldId id="305" r:id="rId5"/>
    <p:sldId id="293" r:id="rId6"/>
    <p:sldId id="331" r:id="rId7"/>
    <p:sldId id="257" r:id="rId8"/>
    <p:sldId id="307" r:id="rId9"/>
    <p:sldId id="329" r:id="rId10"/>
    <p:sldId id="263" r:id="rId11"/>
    <p:sldId id="259" r:id="rId12"/>
    <p:sldId id="330" r:id="rId13"/>
    <p:sldId id="284" r:id="rId14"/>
    <p:sldId id="282" r:id="rId15"/>
    <p:sldId id="313" r:id="rId16"/>
    <p:sldId id="334" r:id="rId17"/>
    <p:sldId id="339" r:id="rId18"/>
    <p:sldId id="338" r:id="rId19"/>
    <p:sldId id="300" r:id="rId20"/>
    <p:sldId id="264" r:id="rId21"/>
    <p:sldId id="266" r:id="rId22"/>
    <p:sldId id="267" r:id="rId23"/>
    <p:sldId id="268" r:id="rId24"/>
    <p:sldId id="269" r:id="rId25"/>
    <p:sldId id="270" r:id="rId26"/>
    <p:sldId id="295" r:id="rId27"/>
    <p:sldId id="288" r:id="rId28"/>
    <p:sldId id="289" r:id="rId29"/>
    <p:sldId id="335" r:id="rId30"/>
    <p:sldId id="312" r:id="rId31"/>
    <p:sldId id="304" r:id="rId32"/>
    <p:sldId id="314" r:id="rId33"/>
    <p:sldId id="273" r:id="rId34"/>
    <p:sldId id="310" r:id="rId35"/>
    <p:sldId id="341" r:id="rId36"/>
    <p:sldId id="336" r:id="rId37"/>
    <p:sldId id="343" r:id="rId38"/>
    <p:sldId id="337" r:id="rId39"/>
    <p:sldId id="344" r:id="rId40"/>
    <p:sldId id="328" r:id="rId41"/>
    <p:sldId id="302" r:id="rId42"/>
    <p:sldId id="285" r:id="rId43"/>
    <p:sldId id="308" r:id="rId44"/>
    <p:sldId id="309" r:id="rId45"/>
    <p:sldId id="317" r:id="rId46"/>
    <p:sldId id="318" r:id="rId47"/>
    <p:sldId id="319" r:id="rId48"/>
    <p:sldId id="321" r:id="rId49"/>
    <p:sldId id="322" r:id="rId50"/>
    <p:sldId id="323" r:id="rId51"/>
    <p:sldId id="324" r:id="rId52"/>
    <p:sldId id="29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579" autoAdjust="0"/>
  </p:normalViewPr>
  <p:slideViewPr>
    <p:cSldViewPr>
      <p:cViewPr varScale="1">
        <p:scale>
          <a:sx n="70" d="100"/>
          <a:sy n="70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A18AC-D9C7-4CCE-9350-7EFF369CD9C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69FF1-0486-4D1F-84C4-700643ADA05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Определение  пола</a:t>
          </a:r>
          <a:endParaRPr lang="ru-RU" sz="3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88BEB-295E-4DE1-BCFD-D4E7EF6337AD}" type="parTrans" cxnId="{5A574602-A70E-4D3C-996D-59EBE9D9DD17}">
      <dgm:prSet/>
      <dgm:spPr/>
      <dgm:t>
        <a:bodyPr/>
        <a:lstStyle/>
        <a:p>
          <a:endParaRPr lang="ru-RU"/>
        </a:p>
      </dgm:t>
    </dgm:pt>
    <dgm:pt modelId="{4C0746B7-0AEA-4580-AEA3-3E819A7CC751}" type="sibTrans" cxnId="{5A574602-A70E-4D3C-996D-59EBE9D9DD17}">
      <dgm:prSet/>
      <dgm:spPr/>
      <dgm:t>
        <a:bodyPr/>
        <a:lstStyle/>
        <a:p>
          <a:endParaRPr lang="ru-RU"/>
        </a:p>
      </dgm:t>
    </dgm:pt>
    <dgm:pt modelId="{84E046AB-844F-496F-A807-CF87B4EDF7D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Вторичные половые признаки</a:t>
          </a:r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не принимают непосредственного участия  в репродукции, но принимают участие во встрече двух полов, появляются  в период полового созревания.  </a:t>
          </a:r>
        </a:p>
        <a:p>
          <a:pPr algn="l"/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Это - особенности развития костно-мышечной системы, тембр голоса, особые пахучие железы и др.</a:t>
          </a:r>
          <a:r>
            <a:rPr lang="ru-RU" sz="1700" dirty="0" smtClean="0">
              <a:latin typeface="Arial" charset="0"/>
            </a:rPr>
            <a:t/>
          </a:r>
          <a:br>
            <a:rPr lang="ru-RU" sz="1700" dirty="0" smtClean="0">
              <a:latin typeface="Arial" charset="0"/>
            </a:rPr>
          </a:br>
          <a:endParaRPr lang="ru-RU" sz="1700" dirty="0"/>
        </a:p>
      </dgm:t>
    </dgm:pt>
    <dgm:pt modelId="{EBE75A2F-8354-43CB-8B30-2B8CD4EDE3F3}" type="parTrans" cxnId="{620743D7-1EAC-46DD-A8C7-99EB4BE2FFF9}">
      <dgm:prSet/>
      <dgm:spPr/>
      <dgm:t>
        <a:bodyPr/>
        <a:lstStyle/>
        <a:p>
          <a:endParaRPr lang="ru-RU"/>
        </a:p>
      </dgm:t>
    </dgm:pt>
    <dgm:pt modelId="{8A40C4A5-27BF-4647-A834-2EFB61CCEE11}" type="sibTrans" cxnId="{620743D7-1EAC-46DD-A8C7-99EB4BE2FFF9}">
      <dgm:prSet/>
      <dgm:spPr/>
      <dgm:t>
        <a:bodyPr/>
        <a:lstStyle/>
        <a:p>
          <a:endParaRPr lang="ru-RU"/>
        </a:p>
      </dgm:t>
    </dgm:pt>
    <dgm:pt modelId="{32AC030A-C99C-43AC-AC7F-61C1B70B91E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Первичные половые признаки</a:t>
          </a:r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представлены  органами, непосредственно принимающими участие в процессах воспроизведения, т.е. в гаметогенезе и оплодотворении. </a:t>
          </a:r>
        </a:p>
        <a:p>
          <a:pPr algn="l"/>
          <a:r>
            <a: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Это наружные и внутренние половые органы. Они закладываются в эмбриогенезе. </a:t>
          </a:r>
          <a:endParaRPr lang="ru-RU" sz="2400" dirty="0">
            <a:solidFill>
              <a:srgbClr val="FFFF00"/>
            </a:solidFill>
          </a:endParaRPr>
        </a:p>
      </dgm:t>
    </dgm:pt>
    <dgm:pt modelId="{B1767539-6C60-477E-A09D-DC1F9AFD9D0D}" type="parTrans" cxnId="{C12FD46B-8E4C-4A12-9780-8DE3E9C19ADA}">
      <dgm:prSet/>
      <dgm:spPr/>
      <dgm:t>
        <a:bodyPr/>
        <a:lstStyle/>
        <a:p>
          <a:endParaRPr lang="ru-RU"/>
        </a:p>
      </dgm:t>
    </dgm:pt>
    <dgm:pt modelId="{EB4697C6-75E3-4FEE-93CD-EE0F9AB9A4A6}" type="sibTrans" cxnId="{C12FD46B-8E4C-4A12-9780-8DE3E9C19ADA}">
      <dgm:prSet/>
      <dgm:spPr/>
      <dgm:t>
        <a:bodyPr/>
        <a:lstStyle/>
        <a:p>
          <a:endParaRPr lang="ru-RU"/>
        </a:p>
      </dgm:t>
    </dgm:pt>
    <dgm:pt modelId="{D6911A57-EED7-45D0-A520-0841467AF51E}" type="pres">
      <dgm:prSet presAssocID="{66CA18AC-D9C7-4CCE-9350-7EFF369CD9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54FB6-0091-4766-9299-0EB6108A757F}" type="pres">
      <dgm:prSet presAssocID="{86369FF1-0486-4D1F-84C4-700643ADA05A}" presName="node" presStyleLbl="node1" presStyleIdx="0" presStyleCnt="3" custScaleX="138693" custScaleY="48695" custRadScaleRad="85361" custRadScaleInc="-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A3A25-B4F4-4269-8ED8-0960EB54005A}" type="pres">
      <dgm:prSet presAssocID="{4C0746B7-0AEA-4580-AEA3-3E819A7CC751}" presName="sibTrans" presStyleLbl="sibTrans2D1" presStyleIdx="0" presStyleCnt="3" custScaleX="90910" custScaleY="92302" custLinFactX="41699" custLinFactNeighborX="100000" custLinFactNeighborY="-24813" custRadScaleRad="14576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7F52971-AF81-4429-B021-739625F5899F}" type="pres">
      <dgm:prSet presAssocID="{4C0746B7-0AEA-4580-AEA3-3E819A7CC75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11748AD-B4E2-4AC8-822E-C4B41E8D0E57}" type="pres">
      <dgm:prSet presAssocID="{84E046AB-844F-496F-A807-CF87B4EDF7DA}" presName="node" presStyleLbl="node1" presStyleIdx="1" presStyleCnt="3" custScaleX="124005" custScaleY="271766" custRadScaleRad="76593" custRadScaleInc="-12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8D90-1D4E-46E3-8612-CD7A11F6618A}" type="pres">
      <dgm:prSet presAssocID="{8A40C4A5-27BF-4647-A834-2EFB61CCEE11}" presName="sibTrans" presStyleLbl="sibTrans2D1" presStyleIdx="1" presStyleCnt="3" custScaleX="6935" custScaleY="6935"/>
      <dgm:spPr/>
      <dgm:t>
        <a:bodyPr/>
        <a:lstStyle/>
        <a:p>
          <a:endParaRPr lang="ru-RU"/>
        </a:p>
      </dgm:t>
    </dgm:pt>
    <dgm:pt modelId="{374122EB-666A-45C0-900D-F3C356E22F82}" type="pres">
      <dgm:prSet presAssocID="{8A40C4A5-27BF-4647-A834-2EFB61CCEE1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A83D67-2CAC-4177-9D86-37E8B297D279}" type="pres">
      <dgm:prSet presAssocID="{32AC030A-C99C-43AC-AC7F-61C1B70B91EA}" presName="node" presStyleLbl="node1" presStyleIdx="2" presStyleCnt="3" custScaleX="119521" custScaleY="271791" custRadScaleRad="76258" custRadScaleInc="1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418C7-7781-49D7-A3E7-9FF98716A777}" type="pres">
      <dgm:prSet presAssocID="{EB4697C6-75E3-4FEE-93CD-EE0F9AB9A4A6}" presName="sibTrans" presStyleLbl="sibTrans2D1" presStyleIdx="2" presStyleCnt="3" custScaleX="90910" custScaleY="90910" custLinFactX="-27229" custLinFactNeighborX="-100000" custLinFactNeighborY="-14506" custRadScaleRad="200025" custRadScaleInc="-214748364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60BEE9A-1AC5-467D-91C8-4F39E0F21F0D}" type="pres">
      <dgm:prSet presAssocID="{EB4697C6-75E3-4FEE-93CD-EE0F9AB9A4A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2EBB5CE-5CF9-40D0-9774-AA797080540F}" type="presOf" srcId="{84E046AB-844F-496F-A807-CF87B4EDF7DA}" destId="{911748AD-B4E2-4AC8-822E-C4B41E8D0E57}" srcOrd="0" destOrd="0" presId="urn:microsoft.com/office/officeart/2005/8/layout/cycle7"/>
    <dgm:cxn modelId="{F214E466-B672-4D83-ACAB-3A9C80926CAC}" type="presOf" srcId="{4C0746B7-0AEA-4580-AEA3-3E819A7CC751}" destId="{DB0A3A25-B4F4-4269-8ED8-0960EB54005A}" srcOrd="0" destOrd="0" presId="urn:microsoft.com/office/officeart/2005/8/layout/cycle7"/>
    <dgm:cxn modelId="{D08D660B-5F16-46C2-9AC5-AD2CB0FCFA3E}" type="presOf" srcId="{8A40C4A5-27BF-4647-A834-2EFB61CCEE11}" destId="{374122EB-666A-45C0-900D-F3C356E22F82}" srcOrd="1" destOrd="0" presId="urn:microsoft.com/office/officeart/2005/8/layout/cycle7"/>
    <dgm:cxn modelId="{C12FD46B-8E4C-4A12-9780-8DE3E9C19ADA}" srcId="{66CA18AC-D9C7-4CCE-9350-7EFF369CD9C6}" destId="{32AC030A-C99C-43AC-AC7F-61C1B70B91EA}" srcOrd="2" destOrd="0" parTransId="{B1767539-6C60-477E-A09D-DC1F9AFD9D0D}" sibTransId="{EB4697C6-75E3-4FEE-93CD-EE0F9AB9A4A6}"/>
    <dgm:cxn modelId="{64EF017A-96A0-42C1-8E27-E8811EE06C0A}" type="presOf" srcId="{86369FF1-0486-4D1F-84C4-700643ADA05A}" destId="{5E154FB6-0091-4766-9299-0EB6108A757F}" srcOrd="0" destOrd="0" presId="urn:microsoft.com/office/officeart/2005/8/layout/cycle7"/>
    <dgm:cxn modelId="{93457B29-FF2B-4DFB-B85D-50A9BC6D1F28}" type="presOf" srcId="{8A40C4A5-27BF-4647-A834-2EFB61CCEE11}" destId="{C0A68D90-1D4E-46E3-8612-CD7A11F6618A}" srcOrd="0" destOrd="0" presId="urn:microsoft.com/office/officeart/2005/8/layout/cycle7"/>
    <dgm:cxn modelId="{A6993611-5B7D-4CBC-9EC2-C2F5885225DB}" type="presOf" srcId="{EB4697C6-75E3-4FEE-93CD-EE0F9AB9A4A6}" destId="{ECD418C7-7781-49D7-A3E7-9FF98716A777}" srcOrd="0" destOrd="0" presId="urn:microsoft.com/office/officeart/2005/8/layout/cycle7"/>
    <dgm:cxn modelId="{9C6C9D56-B163-4AD2-9A99-787C05B45A70}" type="presOf" srcId="{4C0746B7-0AEA-4580-AEA3-3E819A7CC751}" destId="{A7F52971-AF81-4429-B021-739625F5899F}" srcOrd="1" destOrd="0" presId="urn:microsoft.com/office/officeart/2005/8/layout/cycle7"/>
    <dgm:cxn modelId="{DCD0AA9C-295F-4296-9C23-1392FB3A5CF9}" type="presOf" srcId="{32AC030A-C99C-43AC-AC7F-61C1B70B91EA}" destId="{AEA83D67-2CAC-4177-9D86-37E8B297D279}" srcOrd="0" destOrd="0" presId="urn:microsoft.com/office/officeart/2005/8/layout/cycle7"/>
    <dgm:cxn modelId="{620743D7-1EAC-46DD-A8C7-99EB4BE2FFF9}" srcId="{66CA18AC-D9C7-4CCE-9350-7EFF369CD9C6}" destId="{84E046AB-844F-496F-A807-CF87B4EDF7DA}" srcOrd="1" destOrd="0" parTransId="{EBE75A2F-8354-43CB-8B30-2B8CD4EDE3F3}" sibTransId="{8A40C4A5-27BF-4647-A834-2EFB61CCEE11}"/>
    <dgm:cxn modelId="{2D555A01-8871-4D27-870B-F33C0666D7EE}" type="presOf" srcId="{66CA18AC-D9C7-4CCE-9350-7EFF369CD9C6}" destId="{D6911A57-EED7-45D0-A520-0841467AF51E}" srcOrd="0" destOrd="0" presId="urn:microsoft.com/office/officeart/2005/8/layout/cycle7"/>
    <dgm:cxn modelId="{5A574602-A70E-4D3C-996D-59EBE9D9DD17}" srcId="{66CA18AC-D9C7-4CCE-9350-7EFF369CD9C6}" destId="{86369FF1-0486-4D1F-84C4-700643ADA05A}" srcOrd="0" destOrd="0" parTransId="{69188BEB-295E-4DE1-BCFD-D4E7EF6337AD}" sibTransId="{4C0746B7-0AEA-4580-AEA3-3E819A7CC751}"/>
    <dgm:cxn modelId="{3D1C48FD-2FFB-402E-91CA-C38E3D824E10}" type="presOf" srcId="{EB4697C6-75E3-4FEE-93CD-EE0F9AB9A4A6}" destId="{F60BEE9A-1AC5-467D-91C8-4F39E0F21F0D}" srcOrd="1" destOrd="0" presId="urn:microsoft.com/office/officeart/2005/8/layout/cycle7"/>
    <dgm:cxn modelId="{93F2D7CD-2E15-4B3D-9040-5BEB12E1CE3A}" type="presParOf" srcId="{D6911A57-EED7-45D0-A520-0841467AF51E}" destId="{5E154FB6-0091-4766-9299-0EB6108A757F}" srcOrd="0" destOrd="0" presId="urn:microsoft.com/office/officeart/2005/8/layout/cycle7"/>
    <dgm:cxn modelId="{C7A046FF-F4CB-4F27-AD50-064B2565211E}" type="presParOf" srcId="{D6911A57-EED7-45D0-A520-0841467AF51E}" destId="{DB0A3A25-B4F4-4269-8ED8-0960EB54005A}" srcOrd="1" destOrd="0" presId="urn:microsoft.com/office/officeart/2005/8/layout/cycle7"/>
    <dgm:cxn modelId="{5FD8768A-9321-45B2-8E5A-DB7DC3D9B9EA}" type="presParOf" srcId="{DB0A3A25-B4F4-4269-8ED8-0960EB54005A}" destId="{A7F52971-AF81-4429-B021-739625F5899F}" srcOrd="0" destOrd="0" presId="urn:microsoft.com/office/officeart/2005/8/layout/cycle7"/>
    <dgm:cxn modelId="{723C8793-1666-4588-9741-A304D3F67286}" type="presParOf" srcId="{D6911A57-EED7-45D0-A520-0841467AF51E}" destId="{911748AD-B4E2-4AC8-822E-C4B41E8D0E57}" srcOrd="2" destOrd="0" presId="urn:microsoft.com/office/officeart/2005/8/layout/cycle7"/>
    <dgm:cxn modelId="{610D6346-D107-4F6D-9A1E-AFBF1DE9F75C}" type="presParOf" srcId="{D6911A57-EED7-45D0-A520-0841467AF51E}" destId="{C0A68D90-1D4E-46E3-8612-CD7A11F6618A}" srcOrd="3" destOrd="0" presId="urn:microsoft.com/office/officeart/2005/8/layout/cycle7"/>
    <dgm:cxn modelId="{E2774D0C-5C92-4423-B67B-DA22F0FDA807}" type="presParOf" srcId="{C0A68D90-1D4E-46E3-8612-CD7A11F6618A}" destId="{374122EB-666A-45C0-900D-F3C356E22F82}" srcOrd="0" destOrd="0" presId="urn:microsoft.com/office/officeart/2005/8/layout/cycle7"/>
    <dgm:cxn modelId="{057A6DBA-E479-44DE-8303-984E6E3A2FC6}" type="presParOf" srcId="{D6911A57-EED7-45D0-A520-0841467AF51E}" destId="{AEA83D67-2CAC-4177-9D86-37E8B297D279}" srcOrd="4" destOrd="0" presId="urn:microsoft.com/office/officeart/2005/8/layout/cycle7"/>
    <dgm:cxn modelId="{9088937A-E06C-4E1E-9415-CDD882DBC1FA}" type="presParOf" srcId="{D6911A57-EED7-45D0-A520-0841467AF51E}" destId="{ECD418C7-7781-49D7-A3E7-9FF98716A777}" srcOrd="5" destOrd="0" presId="urn:microsoft.com/office/officeart/2005/8/layout/cycle7"/>
    <dgm:cxn modelId="{600F827C-CD0D-419F-B593-2ADA8C474A1A}" type="presParOf" srcId="{ECD418C7-7781-49D7-A3E7-9FF98716A777}" destId="{F60BEE9A-1AC5-467D-91C8-4F39E0F21F0D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4FB6-0091-4766-9299-0EB6108A757F}">
      <dsp:nvSpPr>
        <dsp:cNvPr id="0" name=""/>
        <dsp:cNvSpPr/>
      </dsp:nvSpPr>
      <dsp:spPr>
        <a:xfrm>
          <a:off x="2051728" y="285509"/>
          <a:ext cx="4780552" cy="83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Определение  пола</a:t>
          </a:r>
          <a:endParaRPr lang="ru-RU" sz="3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6308" y="310089"/>
        <a:ext cx="4731392" cy="790064"/>
      </dsp:txXfrm>
    </dsp:sp>
    <dsp:sp modelId="{DB0A3A25-B4F4-4269-8ED8-0960EB54005A}">
      <dsp:nvSpPr>
        <dsp:cNvPr id="0" name=""/>
        <dsp:cNvSpPr/>
      </dsp:nvSpPr>
      <dsp:spPr>
        <a:xfrm rot="3438799">
          <a:off x="5377960" y="1200735"/>
          <a:ext cx="324249" cy="55676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75235" y="1312088"/>
        <a:ext cx="129699" cy="334060"/>
      </dsp:txXfrm>
    </dsp:sp>
    <dsp:sp modelId="{911748AD-B4E2-4AC8-822E-C4B41E8D0E57}">
      <dsp:nvSpPr>
        <dsp:cNvPr id="0" name=""/>
        <dsp:cNvSpPr/>
      </dsp:nvSpPr>
      <dsp:spPr>
        <a:xfrm>
          <a:off x="4723652" y="2132847"/>
          <a:ext cx="4274277" cy="468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Вторичные половые признаки</a:t>
          </a: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не принимают непосредственного участия  в репродукции, но принимают участие во встрече двух полов, появляются  в период полового созревания. 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- особенности развития костно-мышечной системы, тембр голоса, особые пахучие железы и др.</a:t>
          </a:r>
          <a:r>
            <a:rPr lang="ru-RU" sz="1700" kern="1200" dirty="0" smtClean="0">
              <a:latin typeface="Arial" charset="0"/>
            </a:rPr>
            <a:t/>
          </a:r>
          <a:br>
            <a:rPr lang="ru-RU" sz="1700" kern="1200" dirty="0" smtClean="0">
              <a:latin typeface="Arial" charset="0"/>
            </a:rPr>
          </a:br>
          <a:endParaRPr lang="ru-RU" sz="1700" kern="1200" dirty="0"/>
        </a:p>
      </dsp:txBody>
      <dsp:txXfrm>
        <a:off x="4848841" y="2258036"/>
        <a:ext cx="4023899" cy="4433317"/>
      </dsp:txXfrm>
    </dsp:sp>
    <dsp:sp modelId="{C0A68D90-1D4E-46E3-8612-CD7A11F6618A}">
      <dsp:nvSpPr>
        <dsp:cNvPr id="0" name=""/>
        <dsp:cNvSpPr/>
      </dsp:nvSpPr>
      <dsp:spPr>
        <a:xfrm rot="10799834">
          <a:off x="4488365" y="4453893"/>
          <a:ext cx="24735" cy="418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95785" y="4462259"/>
        <a:ext cx="9895" cy="25099"/>
      </dsp:txXfrm>
    </dsp:sp>
    <dsp:sp modelId="{AEA83D67-2CAC-4177-9D86-37E8B297D279}">
      <dsp:nvSpPr>
        <dsp:cNvPr id="0" name=""/>
        <dsp:cNvSpPr/>
      </dsp:nvSpPr>
      <dsp:spPr>
        <a:xfrm>
          <a:off x="158092" y="2132855"/>
          <a:ext cx="4119720" cy="4684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Первичные половые признаки</a:t>
          </a: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представлены  органами, непосредственно принимающими участие в процессах воспроизведения, т.е. в гаметогенезе и оплодотворении.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наружные и внутренние половые органы. Они закладываются в эмбриогенезе. </a:t>
          </a:r>
          <a:endParaRPr lang="ru-RU" sz="2400" kern="1200" dirty="0"/>
        </a:p>
      </dsp:txBody>
      <dsp:txXfrm>
        <a:off x="278754" y="2253517"/>
        <a:ext cx="3878396" cy="4442802"/>
      </dsp:txXfrm>
    </dsp:sp>
    <dsp:sp modelId="{ECD418C7-7781-49D7-A3E7-9FF98716A777}">
      <dsp:nvSpPr>
        <dsp:cNvPr id="0" name=""/>
        <dsp:cNvSpPr/>
      </dsp:nvSpPr>
      <dsp:spPr>
        <a:xfrm rot="18032349">
          <a:off x="3281154" y="1267109"/>
          <a:ext cx="324249" cy="548369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78429" y="1376783"/>
        <a:ext cx="129699" cy="329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A1E9-3BD0-492D-A703-00224B12E3F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ABC3-84F1-4B6C-9611-D65F735FB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A05C5-632C-438F-A4CB-FB1E3720F9C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--------_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6ABC3-84F1-4B6C-9611-D65F735FB59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C138-0662-4330-9B3A-DAD56D9236A2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1829-ECE6-44D5-900C-F25336F0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6A04-279F-4C40-BD45-CA3E4DA8AD50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E314-8748-4AFF-A095-25F3B8DF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6FC5-86D3-487E-836C-AF9462CC2A9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2794-FABF-45E1-9F14-301B6C4F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443-D0C4-4C70-BFE4-34F7EAA53E9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7766-5DE2-45A6-9C6E-98C130AA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8B74-4F80-48D3-A165-F608C8B03299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EB52-173B-4C57-95C4-3494F433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CE90-5F52-4B46-A4F6-3FE77684AFB3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C95A-EAB9-4F38-A0AD-3EA47A177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475E-21D0-48E1-BC53-5A5391AD4C24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0638-EF95-4F71-A380-50D0F120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A90D-3BD3-4406-9E17-7C8A8AC84503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B6D2-3982-422C-8104-FE71C5C1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15C-BC9B-456D-9025-72DFDC420F85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AC74-C950-4BC4-9EF6-CB5D8417E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345F-3798-4672-96E4-BC66499E87A2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2867-E7A0-4CE3-8673-4FDB9710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FBB-94A5-4EBA-8040-EA78AB2E3180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6C71-07E7-4BBA-937F-33E9C9F9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chemeClr val="accent2">
                <a:lumMod val="60000"/>
                <a:lumOff val="40000"/>
              </a:schemeClr>
            </a:gs>
            <a:gs pos="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95219E-E24B-4CF3-AD56-BF332B3C90B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EE4E6-C44D-436B-9206-6303C50DB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Генетика пола. Сцепленное с полом наследование.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www.media-kuban.ru/images/thumbs/2/0/4/2040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06"/>
            <a:ext cx="50936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сканирование0002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 rot="1127538">
            <a:off x="5809743" y="2509553"/>
            <a:ext cx="2514600" cy="14478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8" descr="jysyj"/>
          <p:cNvPicPr>
            <a:picLocks noChangeAspect="1" noChangeArrowheads="1"/>
          </p:cNvPicPr>
          <p:nvPr/>
        </p:nvPicPr>
        <p:blipFill>
          <a:blip r:embed="rId4">
            <a:lum bright="-6000" contrast="36000"/>
          </a:blip>
          <a:srcRect r="54500" b="61156"/>
          <a:stretch>
            <a:fillRect/>
          </a:stretch>
        </p:blipFill>
        <p:spPr bwMode="auto">
          <a:xfrm>
            <a:off x="5286380" y="4572008"/>
            <a:ext cx="3743332" cy="18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9512" y="285750"/>
            <a:ext cx="8607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Хромосомный набор человека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6640385"/>
              </p:ext>
            </p:extLst>
          </p:nvPr>
        </p:nvGraphicFramePr>
        <p:xfrm>
          <a:off x="179512" y="1916832"/>
          <a:ext cx="5621337" cy="3744416"/>
        </p:xfrm>
        <a:graphic>
          <a:graphicData uri="http://schemas.openxmlformats.org/presentationml/2006/ole">
            <p:oleObj spid="_x0000_s1042" name="Image" r:id="rId3" imgW="3995598" imgH="2099898" progId="">
              <p:embed/>
            </p:oleObj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56176" y="2636912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40000"/>
              <a:lumOff val="60000"/>
            </a:schemeClr>
          </a:solidFill>
          <a:ln w="57150" cmpd="thinThick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Женщина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XX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56176" y="4221088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75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/>
              <a:t>Мужчина </a:t>
            </a:r>
            <a:r>
              <a:rPr lang="en-US" dirty="0"/>
              <a:t>XY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 хромосом человека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377950"/>
            <a:ext cx="8611491" cy="39232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5172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 х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пары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XX,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 x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пары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06371" y="3352800"/>
            <a:ext cx="4914201" cy="3362348"/>
          </a:xfrm>
          <a:noFill/>
        </p:spPr>
      </p:pic>
      <p:pic>
        <p:nvPicPr>
          <p:cNvPr id="11268" name="Picture 8" descr="frol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163"/>
            <a:ext cx="4516468" cy="32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5667067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8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Хромосомная теория пола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К.Корренса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(1907)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424862" cy="440300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будущего потомка  определяется сочетанием половых хромосом в момент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оплодотворения: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одинаковые половые хромосомы -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гомогаметный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(ХХ)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разные половые хромосомы  -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гетерогаметный</a:t>
            </a:r>
            <a:r>
              <a:rPr lang="ru-RU" b="1" dirty="0" smtClean="0">
                <a:solidFill>
                  <a:schemeClr val="bg1"/>
                </a:solidFill>
              </a:rPr>
              <a:t>  (</a:t>
            </a:r>
            <a:r>
              <a:rPr lang="en-US" b="1" dirty="0" smtClean="0">
                <a:solidFill>
                  <a:schemeClr val="bg1"/>
                </a:solidFill>
              </a:rPr>
              <a:t>XY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523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635" t="18195" r="3320" b="11050"/>
          <a:stretch>
            <a:fillRect/>
          </a:stretch>
        </p:blipFill>
        <p:spPr bwMode="auto">
          <a:xfrm>
            <a:off x="0" y="0"/>
            <a:ext cx="9242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09600" y="285728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bg2"/>
              </a:solidFill>
            </a:endParaRPr>
          </a:p>
          <a:p>
            <a:endParaRPr lang="ru-RU" sz="3200" b="1" dirty="0" smtClean="0">
              <a:solidFill>
                <a:schemeClr val="bg2"/>
              </a:solidFill>
            </a:endParaRPr>
          </a:p>
          <a:p>
            <a:endParaRPr lang="ru-RU" sz="3200" b="1" dirty="0" smtClean="0">
              <a:solidFill>
                <a:schemeClr val="bg2"/>
              </a:solidFill>
            </a:endParaRPr>
          </a:p>
          <a:p>
            <a:endParaRPr lang="ru-RU" sz="3200" b="1" dirty="0" smtClean="0">
              <a:solidFill>
                <a:schemeClr val="bg2"/>
              </a:solidFill>
            </a:endParaRPr>
          </a:p>
          <a:p>
            <a:r>
              <a:rPr lang="ru-RU" sz="3200" b="1" dirty="0" smtClean="0">
                <a:solidFill>
                  <a:schemeClr val="bg2"/>
                </a:solidFill>
              </a:rPr>
              <a:t>От </a:t>
            </a:r>
            <a:r>
              <a:rPr lang="ru-RU" sz="3200" b="1" dirty="0">
                <a:solidFill>
                  <a:schemeClr val="bg2"/>
                </a:solidFill>
              </a:rPr>
              <a:t>какого пола – </a:t>
            </a:r>
            <a:r>
              <a:rPr lang="ru-RU" sz="3200" b="1" dirty="0">
                <a:solidFill>
                  <a:schemeClr val="hlink"/>
                </a:solidFill>
              </a:rPr>
              <a:t>гомозиготного или гетерозиготного</a:t>
            </a:r>
            <a:r>
              <a:rPr lang="ru-RU" sz="3200" b="1" dirty="0">
                <a:solidFill>
                  <a:schemeClr val="bg2"/>
                </a:solidFill>
              </a:rPr>
              <a:t> – </a:t>
            </a:r>
          </a:p>
          <a:p>
            <a:r>
              <a:rPr lang="ru-RU" sz="3200" b="1" dirty="0">
                <a:solidFill>
                  <a:schemeClr val="bg2"/>
                </a:solidFill>
              </a:rPr>
              <a:t>зависит пол будущей особи?</a:t>
            </a: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1524000" y="44958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2667000" y="44958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1930" name="WordArt 10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99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1931" name="WordArt 11"/>
          <p:cNvSpPr>
            <a:spLocks noChangeArrowheads="1" noChangeShapeType="1" noTextEdit="1"/>
          </p:cNvSpPr>
          <p:nvPr/>
        </p:nvSpPr>
        <p:spPr bwMode="auto">
          <a:xfrm>
            <a:off x="6629400" y="44958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81933" name="WordArt 13"/>
          <p:cNvSpPr>
            <a:spLocks noChangeArrowheads="1" noChangeShapeType="1" noTextEdit="1"/>
          </p:cNvSpPr>
          <p:nvPr/>
        </p:nvSpPr>
        <p:spPr bwMode="auto">
          <a:xfrm>
            <a:off x="6553200" y="45720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5486400" y="4572000"/>
            <a:ext cx="99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3886200" y="4724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2"/>
                </a:solidFill>
              </a:rPr>
              <a:t>или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0722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Девочка имеет одну </a:t>
            </a:r>
            <a:r>
              <a:rPr lang="ru-RU" b="1" dirty="0" smtClean="0">
                <a:solidFill>
                  <a:schemeClr val="bg1"/>
                </a:solidFill>
              </a:rPr>
              <a:t>Х </a:t>
            </a:r>
            <a:r>
              <a:rPr lang="ru-RU" dirty="0" smtClean="0">
                <a:solidFill>
                  <a:schemeClr val="bg1"/>
                </a:solidFill>
              </a:rPr>
              <a:t>хромосому от папы и одну </a:t>
            </a:r>
            <a:r>
              <a:rPr lang="ru-RU" b="1" dirty="0" smtClean="0">
                <a:solidFill>
                  <a:schemeClr val="bg1"/>
                </a:solidFill>
              </a:rPr>
              <a:t>Х </a:t>
            </a:r>
            <a:r>
              <a:rPr lang="ru-RU" dirty="0" smtClean="0">
                <a:solidFill>
                  <a:schemeClr val="bg1"/>
                </a:solidFill>
              </a:rPr>
              <a:t>хромосому от мамы </a:t>
            </a:r>
            <a:r>
              <a:rPr lang="ru-RU" b="1" dirty="0" smtClean="0">
                <a:solidFill>
                  <a:schemeClr val="bg1"/>
                </a:solidFill>
              </a:rPr>
              <a:t>(ХХ)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Мальчик - </a:t>
            </a:r>
            <a:r>
              <a:rPr lang="ru-RU" b="1" dirty="0" smtClean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 хромосому от мамы и </a:t>
            </a:r>
            <a:r>
              <a:rPr lang="en-US" b="1" dirty="0" smtClean="0">
                <a:solidFill>
                  <a:schemeClr val="bg1"/>
                </a:solidFill>
              </a:rPr>
              <a:t>Y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хромосому от папы </a:t>
            </a:r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XY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nimBg="1"/>
      <p:bldP spid="81929" grpId="0" animBg="1"/>
      <p:bldP spid="81930" grpId="0" animBg="1"/>
      <p:bldP spid="81931" grpId="0" animBg="1"/>
      <p:bldP spid="81933" grpId="0" animBg="1"/>
      <p:bldP spid="819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813"/>
            <a:ext cx="8255030" cy="56943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Вывод: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Гетерогаметный</a:t>
            </a:r>
            <a:r>
              <a:rPr lang="ru-RU" b="1" dirty="0" smtClean="0">
                <a:solidFill>
                  <a:schemeClr val="bg1"/>
                </a:solidFill>
              </a:rPr>
              <a:t> потомок (</a:t>
            </a:r>
            <a:r>
              <a:rPr lang="en-US" b="1" dirty="0" smtClean="0">
                <a:solidFill>
                  <a:schemeClr val="bg1"/>
                </a:solidFill>
              </a:rPr>
              <a:t>XY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Х-хромосому всегда получает от </a:t>
            </a:r>
            <a:r>
              <a:rPr lang="ru-RU" dirty="0" err="1" smtClean="0">
                <a:solidFill>
                  <a:schemeClr val="bg1"/>
                </a:solidFill>
              </a:rPr>
              <a:t>гомогаметного</a:t>
            </a:r>
            <a:r>
              <a:rPr lang="ru-RU" dirty="0" smtClean="0">
                <a:solidFill>
                  <a:schemeClr val="bg1"/>
                </a:solidFill>
              </a:rPr>
              <a:t> родителя (</a:t>
            </a:r>
            <a:r>
              <a:rPr lang="en-US" dirty="0" smtClean="0">
                <a:solidFill>
                  <a:schemeClr val="bg1"/>
                </a:solidFill>
              </a:rPr>
              <a:t>XX</a:t>
            </a:r>
            <a:r>
              <a:rPr lang="ru-RU" dirty="0" smtClean="0">
                <a:solidFill>
                  <a:schemeClr val="bg1"/>
                </a:solidFill>
              </a:rPr>
              <a:t>), а единственная Х-хромосома </a:t>
            </a:r>
            <a:r>
              <a:rPr lang="ru-RU" dirty="0" err="1" smtClean="0">
                <a:solidFill>
                  <a:schemeClr val="bg1"/>
                </a:solidFill>
              </a:rPr>
              <a:t>гетерогаметного</a:t>
            </a:r>
            <a:r>
              <a:rPr lang="ru-RU" dirty="0" smtClean="0">
                <a:solidFill>
                  <a:schemeClr val="bg1"/>
                </a:solidFill>
              </a:rPr>
              <a:t> родителя попадает к </a:t>
            </a:r>
            <a:r>
              <a:rPr lang="ru-RU" b="1" dirty="0" err="1" smtClean="0">
                <a:solidFill>
                  <a:schemeClr val="bg1"/>
                </a:solidFill>
              </a:rPr>
              <a:t>гомогаметному</a:t>
            </a:r>
            <a:r>
              <a:rPr lang="ru-RU" b="1" dirty="0" smtClean="0">
                <a:solidFill>
                  <a:schemeClr val="bg1"/>
                </a:solidFill>
              </a:rPr>
              <a:t> потомку (</a:t>
            </a:r>
            <a:r>
              <a:rPr lang="en-US" b="1" dirty="0" smtClean="0">
                <a:solidFill>
                  <a:schemeClr val="bg1"/>
                </a:solidFill>
              </a:rPr>
              <a:t>XX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(то есть признаки наследуются от матери к сыновьям, от отца к дочерям).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Поэтому мальчики чаще похожи на маму, а девочки на папу.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Статистика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В среднем у человека на 100 </a:t>
            </a:r>
          </a:p>
          <a:p>
            <a:pPr eaLnBrk="1" hangingPunct="1"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новорожденных девочек приходится 103 мальчика;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к юношескому возрасту на 100 девушек - 100 юношей;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к 50 годам на 100 женщин— </a:t>
            </a:r>
          </a:p>
          <a:p>
            <a:pPr eaLnBrk="1" hangingPunct="1">
              <a:buNone/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85 мужчин;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к 85-летнему возрасту на 100 женщин -всего 50 мужчин.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Особая роль в изучении наследования сцепленного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полом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принадлежит американскому эмбриологу,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генетику Томасу Моргану.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16832"/>
            <a:ext cx="5724128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Т. Моргана: Гены, локализованные в одной хромосоме, наследуются совместно и принадлежат к одной группе сцепления. Число групп сцепления у организмов равно числу пар хромосом: дрозофила – 6 пар, кукуруза – 10 пар, томат – 12 пар, человек 23 пары.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01208"/>
            <a:ext cx="8856984" cy="129614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Томас Хант Морган  — американский биолог, один из основоположников генетики, председатель Шестого Международного конгресса по генетике в Итаке, Нью-Йорке (1932).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 Нобелевской премии по физиологии и медицине (1933) «За открытия, связанные с ролью хромосом в наследственности».</a:t>
            </a:r>
          </a:p>
          <a:p>
            <a:endParaRPr lang="ru-RU" dirty="0"/>
          </a:p>
        </p:txBody>
      </p:sp>
      <p:pic>
        <p:nvPicPr>
          <p:cNvPr id="5" name="Picture 2" descr="C:\Users\HP\Desktop\425px-Thomas_Hunt_M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335"/>
            <a:ext cx="3357554" cy="376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Цели- урока: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-изучить сущность хромосомного определения пола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-механизм наследования генов, сцепленных с полом.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- сформировать знания о соотношении полов у животных и человека, причинах этого соотношения.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714375" y="857250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</a:rPr>
              <a:t>Существует   5 типов хромосомного    определения   пола:</a:t>
            </a:r>
            <a:endParaRPr lang="ru-RU" sz="6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900988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1 тип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1" y="692150"/>
            <a:ext cx="3960440" cy="547315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Характерен для млекопитающих, в том числе для человека, червей, ракообразных, большинства насекомых, земноводных, некоторых рыб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  </a:t>
            </a:r>
            <a:r>
              <a:rPr lang="ru-RU" sz="4000" b="1">
                <a:latin typeface="Times New Roman" pitchFamily="18" charset="0"/>
              </a:rPr>
              <a:t>ХХ,      ХУ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1240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35639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779838" y="692150"/>
            <a:ext cx="21590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268538" y="1052513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2195513" y="1268413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7" name="Picture 11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44" y="1434654"/>
            <a:ext cx="5039160" cy="378029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2 тип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8263" y="981075"/>
            <a:ext cx="3995737" cy="452596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Характерен для птиц, пресмыкающихся, некоторых земноводных и рыб, некоторых насекомых (чешуекрылых)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979613" y="620713"/>
            <a:ext cx="345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ru-RU" sz="4400" b="1">
                <a:latin typeface="Times New Roman" pitchFamily="18" charset="0"/>
              </a:rPr>
              <a:t>ХУ     ХХ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23399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37798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3995738" y="765175"/>
            <a:ext cx="21590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2484438" y="981075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2339975" y="1196975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1" name="Picture 12" descr="пели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68" y="1772816"/>
            <a:ext cx="5160458" cy="38707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3 тип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025" y="1196975"/>
            <a:ext cx="3609975" cy="4895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   (0 обозначает отсутствие хромосом) встречается у некоторых насекомых (прямокрылые)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68538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</a:rPr>
              <a:t>Х</a:t>
            </a:r>
            <a:r>
              <a:rPr lang="en-US" sz="4400" b="1" dirty="0" smtClean="0">
                <a:latin typeface="Times New Roman" pitchFamily="18" charset="0"/>
              </a:rPr>
              <a:t>X</a:t>
            </a:r>
            <a:r>
              <a:rPr lang="ru-RU" sz="4400" b="1" dirty="0" smtClean="0">
                <a:latin typeface="Times New Roman" pitchFamily="18" charset="0"/>
              </a:rPr>
              <a:t>     Х0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2195513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56388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339975" y="10525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68538" y="1196975"/>
            <a:ext cx="142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3779912" y="69215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5" name="Picture 10" descr="кузне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3" y="1481332"/>
            <a:ext cx="5671135" cy="423368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4 тип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6900" y="1484313"/>
            <a:ext cx="3467100" cy="452596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   Встречается у некоторых насекомых (равнокрылые- цикады, тли)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00338" y="447675"/>
            <a:ext cx="2587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4400" b="1" dirty="0">
                <a:latin typeface="Times New Roman" pitchFamily="18" charset="0"/>
              </a:rPr>
              <a:t>Х0      </a:t>
            </a:r>
            <a:r>
              <a:rPr lang="ru-RU" sz="4400" b="1" dirty="0" smtClean="0">
                <a:latin typeface="Times New Roman" pitchFamily="18" charset="0"/>
              </a:rPr>
              <a:t>Х</a:t>
            </a:r>
            <a:r>
              <a:rPr lang="en-US" sz="4400" b="1" dirty="0" smtClean="0">
                <a:latin typeface="Times New Roman" pitchFamily="18" charset="0"/>
              </a:rPr>
              <a:t>X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2268538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3851275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411413" y="981075"/>
            <a:ext cx="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2339975" y="11255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4067175" y="692150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09" name="Picture 12" descr="53-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1" y="1428736"/>
            <a:ext cx="58803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5 тип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92725" y="908050"/>
            <a:ext cx="3851275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Встречается у пчел и муравьев: самцы развиваются из неоплодотворенных гаплоидных яйцеклеток (партеногенез), самки – из оплодотворенных диплоидных).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3024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Гаплоидно-диплоидный тип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2</a:t>
            </a:r>
            <a:r>
              <a:rPr lang="en-US" sz="4000" b="1">
                <a:latin typeface="Times New Roman" pitchFamily="18" charset="0"/>
              </a:rPr>
              <a:t>n      n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2339975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3708400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2484438" y="24923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2411413" y="2636838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V="1">
            <a:off x="3851275" y="213360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33" name="Picture 11" descr="муравей лес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89" y="2786058"/>
            <a:ext cx="5322917" cy="407194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6997"/>
            <a:ext cx="6923112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840760" cy="3153905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крокодилов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обнаружены половые хромосомы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зародыша,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развивающегося в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яйце, зависит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температуры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окружающей среды: при высоких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температурах развивается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том случае, если прохладно, - больше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самцов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733256"/>
            <a:ext cx="8712968" cy="936104"/>
          </a:xfrm>
        </p:spPr>
        <p:txBody>
          <a:bodyPr/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 может определяться в процессе онтогенеза, после оплодотворения и  зависит и от факторов внешней среды.</a:t>
            </a:r>
          </a:p>
          <a:p>
            <a:endParaRPr lang="ru-RU" dirty="0"/>
          </a:p>
        </p:txBody>
      </p:sp>
      <p:pic>
        <p:nvPicPr>
          <p:cNvPr id="4098" name="Picture 2" descr="C:\Users\HP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49904"/>
            <a:ext cx="3312368" cy="244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sh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1876"/>
            <a:ext cx="4021954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esktop\1316092113_croco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64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640960" cy="887462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определения пола у человека (вероятность – 2 случая на 1 </a:t>
            </a:r>
            <a:r>
              <a:rPr lang="ru-RU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тыс.новорожденных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69674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таких случаях у потомства наблюдается: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непропорциональный рост конечностей;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бесплодие;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умственная отсталость и другие аномалии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Примерами таких нарушений являются: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синдром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Клайнафельтера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XYY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(частота 0,15%);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синдром Шерешевского -Тернера </a:t>
            </a:r>
            <a:r>
              <a:rPr lang="ru-RU" sz="2800" dirty="0" smtClean="0">
                <a:solidFill>
                  <a:schemeClr val="bg1"/>
                </a:solidFill>
              </a:rPr>
              <a:t>(ХО)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(частота 0,03%)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синдром Дауна  47 хромосом (0,16%)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69" y="3857628"/>
            <a:ext cx="2007109" cy="300037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143115"/>
            <a:ext cx="1721531" cy="33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ridu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41" y="1063464"/>
            <a:ext cx="1919685" cy="2794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10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24936" cy="1224136"/>
          </a:xfrm>
        </p:spPr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Причины аномалий: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84976" cy="5112568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Воздействие мутагенных факторов – радиационного, термического, химического и др.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химическим факторам относится действие алкоголя, никотина, наркотиков, токсических веществ, а также бесконтрольное использование лекарственных препаратов.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Важное значение имеет и возраст родителей, т.к. после 35 лет у человека цитоплазма половых клеток становится более вязкой и может нарушаться расхождение хромосом при мейозе.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6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8604"/>
            <a:ext cx="8610600" cy="4524396"/>
          </a:xfrm>
        </p:spPr>
        <p:txBody>
          <a:bodyPr/>
          <a:lstStyle/>
          <a:p>
            <a:pPr indent="457200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Половые хромосомы отвечают не только за формирование пола, существуют признаки, которые определяются генами, лежащими в половых хромосомах. Наследование таких признаков называется, наследование сцепленное с полом,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indent="4572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</a:rPr>
              <a:t>гены которых находятся в Х- и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</a:rPr>
              <a:t>-хромосомах.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человека содержит около 150 генов, отвечающих за развитие различных признаков, например: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свертывание крови; форму и размер зубов; синтез ряда ферментов; дальтонизм (слепоту к красному и зеленому).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- хромосома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</a:rPr>
              <a:t>генетически пустая, так как в ней очень мало генов. 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indent="457200"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143000" y="4724400"/>
            <a:ext cx="99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2286000" y="4724400"/>
            <a:ext cx="99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5003" name="WordArt 11"/>
          <p:cNvSpPr>
            <a:spLocks noChangeArrowheads="1" noChangeShapeType="1" noTextEdit="1"/>
          </p:cNvSpPr>
          <p:nvPr/>
        </p:nvSpPr>
        <p:spPr bwMode="auto">
          <a:xfrm>
            <a:off x="5791200" y="4724400"/>
            <a:ext cx="99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85004" name="WordArt 12"/>
          <p:cNvSpPr>
            <a:spLocks noChangeArrowheads="1" noChangeShapeType="1" noTextEdit="1"/>
          </p:cNvSpPr>
          <p:nvPr/>
        </p:nvSpPr>
        <p:spPr bwMode="auto">
          <a:xfrm>
            <a:off x="6934200" y="47244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1828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8" name="Oval 16"/>
          <p:cNvSpPr>
            <a:spLocks noChangeArrowheads="1"/>
          </p:cNvSpPr>
          <p:nvPr/>
        </p:nvSpPr>
        <p:spPr bwMode="auto">
          <a:xfrm>
            <a:off x="6477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9" name="Oval 17"/>
          <p:cNvSpPr>
            <a:spLocks noChangeArrowheads="1"/>
          </p:cNvSpPr>
          <p:nvPr/>
        </p:nvSpPr>
        <p:spPr bwMode="auto">
          <a:xfrm>
            <a:off x="2971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  <p:bldP spid="85002" grpId="0" animBg="1"/>
      <p:bldP spid="85003" grpId="0" animBg="1"/>
      <p:bldP spid="85004" grpId="0" animBg="1"/>
      <p:bldP spid="85007" grpId="0" animBg="1"/>
      <p:bldP spid="85008" grpId="0" animBg="1"/>
      <p:bldP spid="850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640960" cy="1296143"/>
          </a:xfrm>
        </p:spPr>
        <p:txBody>
          <a:bodyPr/>
          <a:lstStyle/>
          <a:p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мы должны: </a:t>
            </a:r>
            <a:r>
              <a:rPr lang="ru-RU" b="1" dirty="0">
                <a:ln>
                  <a:solidFill>
                    <a:srgbClr val="FFFF0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FFFF00"/>
                  </a:solidFill>
                </a:ln>
              </a:rPr>
            </a:br>
            <a:endParaRPr lang="ru-RU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424936" cy="4392488"/>
          </a:xfrm>
        </p:spPr>
        <p:txBody>
          <a:bodyPr/>
          <a:lstStyle/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вопрос, от чего зависит рождение мужских и женских особей? 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познакомиться с типами определения пола; 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навыки решения генетических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77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3284538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Дальтонизм, частичная цветовая слепота, один из видов нарушения цветового зрения. Это заболевание впервые описано в 1794г.  Дальтонизм встречается у 8% мужчин и у 0,5% женщин.</a:t>
            </a:r>
          </a:p>
        </p:txBody>
      </p:sp>
      <p:pic>
        <p:nvPicPr>
          <p:cNvPr id="11267" name="Picture 1" descr="C:\Users\Наталья\Desktop\5591658-1336228795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36" y="17899"/>
            <a:ext cx="5549626" cy="48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19050"/>
            <a:ext cx="8229600" cy="94138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брака мужчины дальтоника со здоровой женщиной родилась девочка-дальтоник. Каковы генотипы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потомства?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 что ген, вызывающий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дальтонизм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цеплен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Х-хромосомой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982663" y="2857496"/>
            <a:ext cx="5245100" cy="2000264"/>
            <a:chOff x="2699792" y="4076070"/>
            <a:chExt cx="4296858" cy="1178112"/>
          </a:xfrm>
        </p:grpSpPr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2699792" y="4140108"/>
              <a:ext cx="424427" cy="46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045130" y="4076070"/>
              <a:ext cx="345338" cy="289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391995" y="4205568"/>
              <a:ext cx="2495295" cy="37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дальтонизм 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2699792" y="4786170"/>
              <a:ext cx="485918" cy="46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3045130" y="4656674"/>
              <a:ext cx="485918" cy="33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3391995" y="4850208"/>
              <a:ext cx="3604655" cy="37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нормальное зрение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 на дальтонизм: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не дальтоник?</a:t>
            </a:r>
          </a:p>
        </p:txBody>
      </p:sp>
      <p:pic>
        <p:nvPicPr>
          <p:cNvPr id="12292" name="Picture 10" descr="тест на дальтон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15"/>
          <p:cNvSpPr>
            <a:spLocks noChangeArrowheads="1"/>
          </p:cNvSpPr>
          <p:nvPr/>
        </p:nvSpPr>
        <p:spPr bwMode="auto">
          <a:xfrm>
            <a:off x="468313" y="571481"/>
            <a:ext cx="8207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Тест </a:t>
            </a:r>
            <a:r>
              <a:rPr lang="ru-RU" b="1" dirty="0">
                <a:solidFill>
                  <a:schemeClr val="bg1"/>
                </a:solidFill>
              </a:rPr>
              <a:t>на дальтонизм может быть основан на распознавании различных </a:t>
            </a:r>
            <a:r>
              <a:rPr lang="ru-RU" b="1" dirty="0" smtClean="0">
                <a:solidFill>
                  <a:schemeClr val="bg1"/>
                </a:solidFill>
              </a:rPr>
              <a:t>фигур. Что вы видите? (ответы даны ниже)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4" name="Picture 12" descr="тест на дальтониз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тест на дальтониз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072074"/>
            <a:ext cx="154463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Прямоугольник 18"/>
          <p:cNvSpPr>
            <a:spLocks noChangeArrowheads="1"/>
          </p:cNvSpPr>
          <p:nvPr/>
        </p:nvSpPr>
        <p:spPr bwMode="auto">
          <a:xfrm>
            <a:off x="5715009" y="4508500"/>
            <a:ext cx="29971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дальтонизме звезда не видна.</a:t>
            </a:r>
          </a:p>
        </p:txBody>
      </p:sp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81438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человека известны признаки, сцепленные с полом, например, очень тяжелое наследственное заболевание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гемофилия(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кровь теряет способность свертываться),обусловлена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рецессивным геном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расположенным в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Известны аномалии, сцепленные с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- хромосомой,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которые от отца передаются всем сыновьям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</a:rPr>
              <a:t>чашуйчатость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 кожи, перепончатые пальцы, сильное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</a:rPr>
              <a:t>оволосянение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 на ушах).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8686800" cy="1357322"/>
          </a:xfrm>
        </p:spPr>
        <p:txBody>
          <a:bodyPr/>
          <a:lstStyle/>
          <a:p>
            <a:pPr>
              <a:defRPr/>
            </a:pPr>
            <a:r>
              <a:rPr lang="ru-RU" sz="2600" i="1" dirty="0" smtClean="0">
                <a:solidFill>
                  <a:schemeClr val="bg1"/>
                </a:solidFill>
                <a:latin typeface="+mj-lt"/>
              </a:rPr>
              <a:t>Гемофилия – сцепленный с полом рецессивный признак, при котором нарушается образование фактора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VIII</a:t>
            </a:r>
            <a:r>
              <a:rPr lang="ru-RU" sz="2600" i="1" dirty="0" smtClean="0">
                <a:solidFill>
                  <a:schemeClr val="bg1"/>
                </a:solidFill>
                <a:latin typeface="+mj-lt"/>
              </a:rPr>
              <a:t>,ускоряющего свёртывание крови.</a:t>
            </a:r>
            <a:endParaRPr lang="ru-RU" sz="26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556" name="Picture 7" descr="11767643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3279" y="1714487"/>
            <a:ext cx="6408985" cy="5042155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42917"/>
            <a:ext cx="4714876" cy="92869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Королева Виктория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0"/>
            <a:ext cx="4143372" cy="6858000"/>
          </a:xfrm>
        </p:spPr>
        <p:txBody>
          <a:bodyPr/>
          <a:lstStyle/>
          <a:p>
            <a:pPr>
              <a:buNone/>
            </a:pPr>
            <a:endParaRPr lang="ru-RU" sz="2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    Один из наиболее хорошо документированных примеров наследования гемофилии мы находим в родословной потомков английской королевы Виктории. Предполагают, что ген гемофилии возник в результате мутации у самой королевы Виктории или у одного из её родителей.</a:t>
            </a:r>
          </a:p>
          <a:p>
            <a:endParaRPr lang="ru-RU" dirty="0"/>
          </a:p>
        </p:txBody>
      </p:sp>
      <p:pic>
        <p:nvPicPr>
          <p:cNvPr id="7" name="Picture 3" descr="C:\Users\Наталья\Desktop\220px-The_Young_Queen_Victo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4815"/>
            <a:ext cx="4949873" cy="673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Королева Виктория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Palatino Linotype" pitchFamily="18" charset="0"/>
              </a:rPr>
              <a:t>Генеалогическое древо королевской семьи</a:t>
            </a:r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</a:br>
            <a:endParaRPr lang="ru-RU" sz="3600" dirty="0" smtClean="0"/>
          </a:p>
        </p:txBody>
      </p:sp>
      <p:pic>
        <p:nvPicPr>
          <p:cNvPr id="24579" name="Picture 6" descr="lec3_2_3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>
          <a:xfrm>
            <a:off x="0" y="1285860"/>
            <a:ext cx="9144000" cy="5572140"/>
          </a:xfr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Семья Николая </a:t>
            </a:r>
            <a:r>
              <a:rPr lang="en-US" dirty="0" smtClean="0">
                <a:solidFill>
                  <a:srgbClr val="FFFF00"/>
                </a:solidFill>
              </a:rPr>
              <a:t>II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10" name="Picture 4" descr="http://orenburg.er.ru/media/userdata/news/2011/10/27/e72d2dedea3a871562b52b947253573e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1071545"/>
            <a:ext cx="9224726" cy="582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pPr algn="ctr"/>
            <a:r>
              <a:rPr lang="ru-RU" sz="2800" i="1" dirty="0" smtClean="0"/>
              <a:t>Цесаревич Алексей и царица Александра Фёдоровна</a:t>
            </a:r>
          </a:p>
        </p:txBody>
      </p:sp>
      <p:pic>
        <p:nvPicPr>
          <p:cNvPr id="26627" name="Picture 4" descr="царевич Алекс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2816" y="1102973"/>
            <a:ext cx="5105266" cy="5755027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???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у женщин, имеющих в генотипе ген гемофилии, болезнь не проявляется, а у мужчин – проявляется?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229600" cy="693738"/>
          </a:xfrm>
        </p:spPr>
        <p:txBody>
          <a:bodyPr/>
          <a:lstStyle/>
          <a:p>
            <a:pPr algn="l" eaLnBrk="1" hangingPunct="1"/>
            <a:r>
              <a:rPr lang="ru-RU" sz="3200" b="1" u="sng" dirty="0" smtClean="0">
                <a:solidFill>
                  <a:schemeClr val="bg1"/>
                </a:solidFill>
              </a:rPr>
              <a:t>Проверка знаний: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8006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Генетика изучает закономерности…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Основоположником генетики является…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Объектом своих исследований Г.Мендель выбрал…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Тип опыления у гороха…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Женская и мужская особь обозначаются…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Родители и гибридное потомство  обозначают…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Совокупность генов организма…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Совокупность всех признаков организма…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</a:rPr>
              <a:t>Гомозиготы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  обозначаются…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</a:rPr>
              <a:t>Гетерозигота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  обозначается…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Ген, контролирующий преобладающий признак…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Ген, контролирующий подавляемый признак…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4100" name="Picture 5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762000"/>
            <a:ext cx="1219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j0208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Решить задачу</a:t>
            </a:r>
          </a:p>
        </p:txBody>
      </p:sp>
      <p:pic>
        <p:nvPicPr>
          <p:cNvPr id="29699" name="Picture 6" descr="Волосатые уш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3" y="857232"/>
            <a:ext cx="5287096" cy="3571900"/>
          </a:xfrm>
          <a:noFill/>
        </p:spPr>
      </p:pic>
      <p:pic>
        <p:nvPicPr>
          <p:cNvPr id="29700" name="Picture 8" descr="Изображение 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4282" y="1643063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медико-генетическую консультацию обратилась молодая семейная пара с просьбой - определить вероятность появления волосатых ушей у потомства, так как муж имеет этот признак.  Гипертрихоз (волосатые уши) наследуется как признак, сцепленный с </a:t>
            </a:r>
            <a:r>
              <a:rPr lang="en-US" sz="2000" b="1" dirty="0">
                <a:solidFill>
                  <a:schemeClr val="bg1"/>
                </a:solidFill>
              </a:rPr>
              <a:t>Y</a:t>
            </a:r>
            <a:r>
              <a:rPr lang="ru-RU" sz="2000" b="1" dirty="0">
                <a:solidFill>
                  <a:schemeClr val="bg1"/>
                </a:solidFill>
              </a:rPr>
              <a:t> хромосомой.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568952" cy="237626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 окраски кошек сцеплен с Х-хромосомой. Черная окраска определяется геном Х</a:t>
            </a:r>
            <a:r>
              <a:rPr lang="ru-RU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рыжая — геном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Гетерозиготы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черепаховую окраску.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6058"/>
            <a:ext cx="8568952" cy="366727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черной кошки и рыжего кота родились один черепаховый и один черный котенок. Определите генотипы </a:t>
            </a:r>
            <a:r>
              <a:rPr lang="ru-RU" dirty="0" smtClean="0">
                <a:solidFill>
                  <a:schemeClr val="bg1"/>
                </a:solidFill>
              </a:rPr>
              <a:t> потомства и возможный </a:t>
            </a:r>
            <a:r>
              <a:rPr lang="ru-RU" dirty="0">
                <a:solidFill>
                  <a:schemeClr val="bg1"/>
                </a:solidFill>
              </a:rPr>
              <a:t>пол котят.</a:t>
            </a:r>
          </a:p>
        </p:txBody>
      </p:sp>
    </p:spTree>
    <p:extLst>
      <p:ext uri="{BB962C8B-B14F-4D97-AF65-F5344CB8AC3E}">
        <p14:creationId xmlns="" xmlns:p14="http://schemas.microsoft.com/office/powerpoint/2010/main" val="40180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не бывает трёхцветных котов?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вопрос на такой кто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нам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HP\Desktop\RAkeIq2bj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1484784"/>
            <a:ext cx="2925763" cy="2372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85749b60b9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92" y="1484784"/>
            <a:ext cx="2337596" cy="2730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tur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429133"/>
            <a:ext cx="2695418" cy="2245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39" y="1500174"/>
            <a:ext cx="2861203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Desktop\tro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3" y="4221088"/>
            <a:ext cx="3036095" cy="2323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P\Desktop\9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744712"/>
            <a:ext cx="2857520" cy="297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86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Промежуточный контроль знаний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Кариотип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Половые хромосомы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Аутосомы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Гетерогаметный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Гомогаметный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</a:t>
            </a:r>
          </a:p>
          <a:p>
            <a:pPr marL="514350" indent="-514350">
              <a:buFont typeface="Wingdings" pitchFamily="2" charset="2"/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 различающихся хромосом, неодинаковых у самца и самки.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Общее число, размер и форма хромосом.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Одинаковые по внешнему виду хромосомы в клетках раздельнополых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организмов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Сверьте свои ответы</a:t>
            </a: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1 – 2</a:t>
            </a:r>
          </a:p>
          <a:p>
            <a:pPr algn="ctr">
              <a:buFont typeface="Wingdings" pitchFamily="2" charset="2"/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2 – 1</a:t>
            </a:r>
          </a:p>
          <a:p>
            <a:pPr algn="ctr">
              <a:buFont typeface="Wingdings" pitchFamily="2" charset="2"/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3 – 3</a:t>
            </a:r>
          </a:p>
          <a:p>
            <a:pPr algn="ctr">
              <a:buFont typeface="Wingdings" pitchFamily="2" charset="2"/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4 – 4</a:t>
            </a:r>
          </a:p>
          <a:p>
            <a:pPr algn="ctr">
              <a:buFont typeface="Wingdings" pitchFamily="2" charset="2"/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5 </a:t>
            </a:r>
            <a:r>
              <a:rPr lang="en-US" sz="4400" dirty="0" smtClean="0">
                <a:solidFill>
                  <a:schemeClr val="bg1"/>
                </a:solidFill>
              </a:rPr>
              <a:t>- </a:t>
            </a:r>
            <a:r>
              <a:rPr lang="ru-RU" sz="4400" dirty="0" smtClean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060575"/>
            <a:ext cx="7772400" cy="10080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Генетика пола.</a:t>
            </a:r>
            <a:br>
              <a:rPr lang="ru-RU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Наследование сцепленное с полом</a:t>
            </a:r>
          </a:p>
        </p:txBody>
      </p:sp>
      <p:pic>
        <p:nvPicPr>
          <p:cNvPr id="20483" name="Picture 4" descr="тес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33375"/>
            <a:ext cx="2717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Безимени-1кук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5734050"/>
            <a:ext cx="5762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im2-tub-ru.yandex.net/i?id=550621655-5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500438"/>
            <a:ext cx="2663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тип определения пола характерен для млекопитающих?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1857364"/>
            <a:ext cx="4214841" cy="1787537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4365625"/>
            <a:ext cx="4214842" cy="1635143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организм, 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ХО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4876" y="1857364"/>
            <a:ext cx="4143404" cy="171609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6314" y="4357694"/>
            <a:ext cx="4143404" cy="1643074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организм,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6072206"/>
            <a:ext cx="165735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14348" y="2285992"/>
            <a:ext cx="36433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420688" algn="l"/>
              </a:tabLs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XX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женский организм,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0" hangingPunct="0">
              <a:tabLst>
                <a:tab pos="42068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XY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</a:t>
            </a:r>
            <a:endParaRPr lang="ru-RU" sz="2200" b="1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214942" y="2000240"/>
            <a:ext cx="335758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420688" algn="l"/>
              </a:tabLst>
            </a:pPr>
            <a:endParaRPr lang="ru-RU" sz="2200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0" hangingPunct="0">
              <a:tabLst>
                <a:tab pos="420688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XY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организм, 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0" hangingPunct="0">
              <a:tabLst>
                <a:tab pos="420688" algn="l"/>
              </a:tabLst>
            </a:pP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XX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</a:t>
            </a:r>
            <a:endParaRPr lang="ru-RU" sz="2200" b="1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генотип имеет мужчина, страдающий дальтонизмом (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190" y="2000240"/>
            <a:ext cx="3311525" cy="1581153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X</a:t>
            </a:r>
            <a:r>
              <a:rPr lang="en-US" sz="3200" b="1" baseline="30000" dirty="0" err="1">
                <a:solidFill>
                  <a:schemeClr val="bg1"/>
                </a:solidFill>
              </a:rPr>
              <a:t>d</a:t>
            </a:r>
            <a:r>
              <a:rPr lang="en-US" sz="3200" b="1" dirty="0" err="1">
                <a:solidFill>
                  <a:schemeClr val="bg1"/>
                </a:solidFill>
              </a:rPr>
              <a:t>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10" y="4292600"/>
            <a:ext cx="3429024" cy="1493854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X</a:t>
            </a:r>
            <a:r>
              <a:rPr lang="en-US" sz="3200" b="1" baseline="30000" dirty="0">
                <a:solidFill>
                  <a:schemeClr val="bg1"/>
                </a:solidFill>
              </a:rPr>
              <a:t>D</a:t>
            </a:r>
            <a:r>
              <a:rPr lang="en-US" sz="3200" b="1" dirty="0">
                <a:solidFill>
                  <a:schemeClr val="bg1"/>
                </a:solidFill>
              </a:rPr>
              <a:t>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2000240"/>
            <a:ext cx="3387721" cy="1573223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XY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28" y="4292600"/>
            <a:ext cx="3357586" cy="1422416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Dd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5929330"/>
            <a:ext cx="16573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Какой тип определения пола характерен для птиц?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4429132"/>
            <a:ext cx="4071966" cy="1643074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2000240"/>
            <a:ext cx="4000528" cy="1714512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28" y="2000240"/>
            <a:ext cx="3786214" cy="1714512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429132"/>
            <a:ext cx="3781454" cy="1643074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организм,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 -мужской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</a:t>
            </a: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6072206"/>
            <a:ext cx="165735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714752"/>
            <a:ext cx="40481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"/>
          <p:cNvSpPr>
            <a:spLocks noChangeArrowheads="1"/>
          </p:cNvSpPr>
          <p:nvPr/>
        </p:nvSpPr>
        <p:spPr bwMode="auto">
          <a:xfrm>
            <a:off x="714349" y="2357430"/>
            <a:ext cx="3429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11163" algn="l"/>
              </a:tabLst>
            </a:pP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XX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организм, 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tabLst>
                <a:tab pos="411163" algn="l"/>
              </a:tabLst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XY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</a:t>
            </a:r>
            <a:endParaRPr lang="ru-RU" sz="2200" b="1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563" name="Rectangle 2"/>
          <p:cNvSpPr>
            <a:spLocks noChangeArrowheads="1"/>
          </p:cNvSpPr>
          <p:nvPr/>
        </p:nvSpPr>
        <p:spPr bwMode="auto">
          <a:xfrm>
            <a:off x="714347" y="4929198"/>
            <a:ext cx="3357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11163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XY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организм, 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tabLst>
                <a:tab pos="411163" algn="l"/>
              </a:tabLst>
            </a:pP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XX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</a:t>
            </a:r>
            <a:endParaRPr lang="ru-RU" sz="2200" b="1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564" name="Rectangle 3"/>
          <p:cNvSpPr>
            <a:spLocks noChangeArrowheads="1"/>
          </p:cNvSpPr>
          <p:nvPr/>
        </p:nvSpPr>
        <p:spPr bwMode="auto">
          <a:xfrm>
            <a:off x="5429256" y="2071678"/>
            <a:ext cx="32861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11163" algn="l"/>
              </a:tabLst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tabLst>
                <a:tab pos="411163" algn="l"/>
              </a:tabLs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XX -женский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организм, 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tabLst>
                <a:tab pos="411163" algn="l"/>
              </a:tabLst>
            </a:pP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ХО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-мужской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организм</a:t>
            </a:r>
            <a:endParaRPr lang="ru-RU" sz="2200" b="1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Какой генотип имеет женщина — носитель гена гемофилии (</a:t>
            </a:r>
            <a:r>
              <a:rPr lang="en-US" sz="3200" b="1" dirty="0" smtClean="0">
                <a:solidFill>
                  <a:schemeClr val="bg1"/>
                </a:solidFill>
              </a:rPr>
              <a:t>h</a:t>
            </a:r>
            <a:r>
              <a:rPr lang="ru-RU" sz="3200" b="1" dirty="0" smtClean="0">
                <a:solidFill>
                  <a:schemeClr val="bg1"/>
                </a:solidFill>
              </a:rPr>
              <a:t>)?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143380"/>
            <a:ext cx="3429024" cy="1428760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071678"/>
            <a:ext cx="3429024" cy="150971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28" y="2071678"/>
            <a:ext cx="3357586" cy="150178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2066" y="4214818"/>
            <a:ext cx="3357586" cy="1428760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5929330"/>
            <a:ext cx="16573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00438"/>
            <a:ext cx="40481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900113" y="4572008"/>
            <a:ext cx="3024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11163" algn="l"/>
              </a:tabLst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Rectangle 2"/>
          <p:cNvSpPr>
            <a:spLocks noChangeArrowheads="1"/>
          </p:cNvSpPr>
          <p:nvPr/>
        </p:nvSpPr>
        <p:spPr bwMode="auto">
          <a:xfrm>
            <a:off x="857225" y="2500306"/>
            <a:ext cx="2922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11163" algn="l"/>
              </a:tabLst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Rectangle 3"/>
          <p:cNvSpPr>
            <a:spLocks noChangeArrowheads="1"/>
          </p:cNvSpPr>
          <p:nvPr/>
        </p:nvSpPr>
        <p:spPr bwMode="auto">
          <a:xfrm>
            <a:off x="5292725" y="2500306"/>
            <a:ext cx="2735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11163" algn="l"/>
              </a:tabLst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2130425"/>
            <a:ext cx="9649072" cy="1470025"/>
          </a:xfrm>
        </p:spPr>
        <p:txBody>
          <a:bodyPr/>
          <a:lstStyle/>
          <a:p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1.АА(серый) х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(белый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2.Аа(серый) х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(серый)</a:t>
            </a:r>
            <a:b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(серый)               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АА; 2Аа;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748464" cy="273630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 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Какой цвет доминантный, почему вы так считаете?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Какая схема отображает 1 закон Менделя?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3.Из приведенных схем выберите запись, отображающую  второй закон Менделя, и дайте его формулировку.</a:t>
            </a:r>
          </a:p>
        </p:txBody>
      </p:sp>
      <p:pic>
        <p:nvPicPr>
          <p:cNvPr id="4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9998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9998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73489b5716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880660" cy="1385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64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генотип имеет самка бабочки капустной белянки?</a:t>
            </a: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363" y="2428868"/>
            <a:ext cx="3425851" cy="114459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XY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292600"/>
            <a:ext cx="3311525" cy="115252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3" y="2428868"/>
            <a:ext cx="3424266" cy="114459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 Х0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190" y="4286256"/>
            <a:ext cx="3429024" cy="115252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Y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5373688"/>
            <a:ext cx="1657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73463"/>
            <a:ext cx="40481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Какой фенотип имеет мужчина с генотипом 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b="1" baseline="30000" dirty="0" err="1" smtClean="0">
                <a:solidFill>
                  <a:schemeClr val="bg1"/>
                </a:solidFill>
              </a:rPr>
              <a:t>h</a:t>
            </a:r>
            <a:r>
              <a:rPr lang="en-US" sz="3200" b="1" dirty="0" err="1" smtClean="0">
                <a:solidFill>
                  <a:schemeClr val="bg1"/>
                </a:solidFill>
              </a:rPr>
              <a:t>Y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596" y="4292600"/>
            <a:ext cx="3786214" cy="1636730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597" y="2071678"/>
            <a:ext cx="3714775" cy="150178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гриппом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28" y="2071678"/>
            <a:ext cx="3643338" cy="150178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здоров</a:t>
            </a: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28" y="4292600"/>
            <a:ext cx="3714776" cy="1636730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носитель </a:t>
            </a:r>
            <a:r>
              <a:rPr lang="ru-RU" sz="2400" b="1" dirty="0" smtClean="0">
                <a:solidFill>
                  <a:schemeClr val="bg1"/>
                </a:solidFill>
              </a:rPr>
              <a:t>гена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гемофилии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дальше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6000768"/>
            <a:ext cx="165735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ошибка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500438"/>
            <a:ext cx="39608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верно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00438"/>
            <a:ext cx="40481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1042988" y="2781300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11163" algn="l"/>
              </a:tabLst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Rectangle 2"/>
          <p:cNvSpPr>
            <a:spLocks noChangeArrowheads="1"/>
          </p:cNvSpPr>
          <p:nvPr/>
        </p:nvSpPr>
        <p:spPr bwMode="auto">
          <a:xfrm>
            <a:off x="900113" y="4714884"/>
            <a:ext cx="2663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11163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страдает гемофилией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Rectangle 3"/>
          <p:cNvSpPr>
            <a:spLocks noChangeArrowheads="1"/>
          </p:cNvSpPr>
          <p:nvPr/>
        </p:nvSpPr>
        <p:spPr bwMode="auto">
          <a:xfrm>
            <a:off x="5292725" y="2809875"/>
            <a:ext cx="273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Tx/>
              <a:buChar char="•"/>
              <a:tabLst>
                <a:tab pos="411163" algn="l"/>
              </a:tabLst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84976" cy="158417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712968" cy="328992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Вспомните, как вы работали 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уроке.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ощущения были у вас на уроке?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Довольны ли вы своей работой на уроке?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вы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узнали интересного?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4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4" descr="school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432" y="2285992"/>
            <a:ext cx="439966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0"/>
          <p:cNvSpPr>
            <a:spLocks noChangeArrowheads="1"/>
          </p:cNvSpPr>
          <p:nvPr/>
        </p:nvSpPr>
        <p:spPr bwMode="auto">
          <a:xfrm rot="10800000" flipV="1">
            <a:off x="-3" y="207125"/>
            <a:ext cx="9144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Какова вероятность рождения мальчика или девочки? От кого зависит пол будущего ребёнка?</a:t>
            </a:r>
          </a:p>
        </p:txBody>
      </p:sp>
      <p:pic>
        <p:nvPicPr>
          <p:cNvPr id="8" name="Picture 12" descr="a_kr_deti_8_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3857620" cy="51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726971"/>
            <a:ext cx="7056785" cy="2448272"/>
          </a:xfrm>
          <a:prstGeom prst="rect">
            <a:avLst/>
          </a:prstGeom>
          <a:noFill/>
        </p:spPr>
      </p:pic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3899" y="116632"/>
            <a:ext cx="8812597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Пол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это совокупность признаков и свойств организма, обеспечивающих функцию воспроизведения потомства и передачу наследственной информации за счет образования гамет.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Пол  у животных чаще всего определяется в момент оплодотворения. Важная роль в этом принадлежит хромосомному набору зиготы. В зиготе содержатся парные гомологичные хромосомы  одинаковые по форме, размерам и набору генов.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диморфизм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различия морфологических, физиологических и биохимических признаков у особей разных полов, т. е. признаков, по которым женская особь отличается от мужской.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smtClean="0">
                <a:solidFill>
                  <a:srgbClr val="7030A0"/>
                </a:solidFill>
              </a:rPr>
              <a:t>Кариотип – </a:t>
            </a:r>
          </a:p>
          <a:p>
            <a:pPr algn="ctr">
              <a:buFont typeface="Wingdings" pitchFamily="2" charset="2"/>
              <a:buNone/>
            </a:pPr>
            <a:r>
              <a:rPr lang="ru-RU" sz="5400" smtClean="0">
                <a:solidFill>
                  <a:srgbClr val="7030A0"/>
                </a:solidFill>
              </a:rPr>
              <a:t>общее число, размер и форма хромосом.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3300"/>
                </a:solidFill>
              </a:rPr>
              <a:t>Классификация хромосом организма</a:t>
            </a:r>
            <a:r>
              <a:rPr lang="ru-RU" sz="4000" smtClean="0"/>
              <a:t> </a:t>
            </a:r>
          </a:p>
        </p:txBody>
      </p:sp>
      <p:pic>
        <p:nvPicPr>
          <p:cNvPr id="80900" name="Picture 4" descr="jysyj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 r="54500" b="61156"/>
          <a:stretch>
            <a:fillRect/>
          </a:stretch>
        </p:blipFill>
        <p:spPr bwMode="auto">
          <a:xfrm>
            <a:off x="243246" y="2057400"/>
            <a:ext cx="3719154" cy="20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jysyj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 t="49951" r="54500" b="11142"/>
          <a:stretch>
            <a:fillRect/>
          </a:stretch>
        </p:blipFill>
        <p:spPr bwMode="auto">
          <a:xfrm>
            <a:off x="214282" y="4357694"/>
            <a:ext cx="3767641" cy="20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572000" y="2514600"/>
            <a:ext cx="4143404" cy="685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rgbClr val="CFCFE7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Хромосомы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286248" y="4000504"/>
            <a:ext cx="2214578" cy="214314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rgbClr val="CFCFE7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800" b="1" dirty="0"/>
          </a:p>
          <a:p>
            <a:pPr lvl="0"/>
            <a:r>
              <a:rPr lang="ru-RU" sz="2000" b="1" dirty="0" err="1" smtClean="0">
                <a:solidFill>
                  <a:schemeClr val="bg1"/>
                </a:solidFill>
              </a:rPr>
              <a:t>Аутосомы-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хромосомы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,  одинаковые у обоих полов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6858016" y="3962400"/>
            <a:ext cx="2285984" cy="218124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rgbClr val="CFCFE7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Половые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хромосомы, по которым мужской  и женский пол отличаются </a:t>
            </a:r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endParaRPr lang="ru-RU" b="1" dirty="0"/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rot="-2055394">
            <a:off x="7620000" y="3352800"/>
            <a:ext cx="296863" cy="436563"/>
          </a:xfrm>
          <a:prstGeom prst="downArrow">
            <a:avLst>
              <a:gd name="adj1" fmla="val 37537"/>
              <a:gd name="adj2" fmla="val 415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 rot="1941998">
            <a:off x="5715000" y="3352800"/>
            <a:ext cx="304800" cy="457200"/>
          </a:xfrm>
          <a:prstGeom prst="downArrow">
            <a:avLst>
              <a:gd name="adj1" fmla="val 37537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5" grpId="0" animBg="1"/>
      <p:bldP spid="80909" grpId="0" animBg="1"/>
      <p:bldP spid="80910" grpId="0" animBg="1"/>
      <p:bldP spid="80911" grpId="0" animBg="1"/>
      <p:bldP spid="809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1336</Words>
  <Application>Microsoft Office PowerPoint</Application>
  <PresentationFormat>Экран (4:3)</PresentationFormat>
  <Paragraphs>247</Paragraphs>
  <Slides>52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Image</vt:lpstr>
      <vt:lpstr>Генетика пола. Сцепленное с полом наследование.</vt:lpstr>
      <vt:lpstr>Цели- урока:</vt:lpstr>
      <vt:lpstr>Сегодня на уроке мы должны:  </vt:lpstr>
      <vt:lpstr>Проверка знаний:</vt:lpstr>
      <vt:lpstr>1.АА(серый) х аа(белый)    2.Аа(серый) х Аа (серый) F1:  Аа (серый)               F1:  АА; 2Аа; аа</vt:lpstr>
      <vt:lpstr>Слайд 6</vt:lpstr>
      <vt:lpstr>Слайд 7</vt:lpstr>
      <vt:lpstr>Слайд 8</vt:lpstr>
      <vt:lpstr>Классификация хромосом организма </vt:lpstr>
      <vt:lpstr>Слайд 10</vt:lpstr>
      <vt:lpstr>Слайд 11</vt:lpstr>
      <vt:lpstr>Слайд 12</vt:lpstr>
      <vt:lpstr>Слайд 13</vt:lpstr>
      <vt:lpstr>Хромосомная теория пола К.Корренса (1907)</vt:lpstr>
      <vt:lpstr>Слайд 15</vt:lpstr>
      <vt:lpstr>Слайд 16</vt:lpstr>
      <vt:lpstr>Слайд 17</vt:lpstr>
      <vt:lpstr>Слайд 18</vt:lpstr>
      <vt:lpstr>Особая роль в изучении наследования сцепленного с полом - принадлежит американскому эмбриологу,  генетику Томасу Моргану.</vt:lpstr>
      <vt:lpstr>Слайд 20</vt:lpstr>
      <vt:lpstr>1 тип</vt:lpstr>
      <vt:lpstr>2 тип</vt:lpstr>
      <vt:lpstr>3 тип</vt:lpstr>
      <vt:lpstr>4 тип</vt:lpstr>
      <vt:lpstr>5 тип</vt:lpstr>
      <vt:lpstr>Интересные факты</vt:lpstr>
      <vt:lpstr>Нарушение определения пола у человека (вероятность – 2 случая на 1 тыс.новорожденных).   </vt:lpstr>
      <vt:lpstr>Причины аномалий:  </vt:lpstr>
      <vt:lpstr>Слайд 29</vt:lpstr>
      <vt:lpstr>          Дальтонизм, частичная цветовая слепота, один из видов нарушения цветового зрения. Это заболевание впервые описано в 1794г.  Дальтонизм встречается у 8% мужчин и у 0,5% женщин.</vt:lpstr>
      <vt:lpstr>Задача</vt:lpstr>
      <vt:lpstr>Слайд 32</vt:lpstr>
      <vt:lpstr>Слайд 33</vt:lpstr>
      <vt:lpstr>Слайд 34</vt:lpstr>
      <vt:lpstr>Королева Виктория  </vt:lpstr>
      <vt:lpstr> Генеалогическое древо королевской семьи </vt:lpstr>
      <vt:lpstr> Семья Николая II </vt:lpstr>
      <vt:lpstr>Цесаревич Алексей и царица Александра Фёдоровна</vt:lpstr>
      <vt:lpstr>Слайд 39</vt:lpstr>
      <vt:lpstr>Решить задачу</vt:lpstr>
      <vt:lpstr>Ген окраски кошек сцеплен с Х-хромосомой. Черная окраска определяется геном ХВ, рыжая — геном Хb.  Гетерозиготы имеют черепаховую окраску.</vt:lpstr>
      <vt:lpstr>Почему не бывает трёхцветных котов? На вопрос на такой кто ответить нам готов?</vt:lpstr>
      <vt:lpstr>Промежуточный контроль знаний</vt:lpstr>
      <vt:lpstr>Сверьте свои ответы</vt:lpstr>
      <vt:lpstr>Генетика пола. Наследование сцепленное с полом</vt:lpstr>
      <vt:lpstr>Какой тип определения пола характерен для млекопитающих? </vt:lpstr>
      <vt:lpstr>Какой генотип имеет мужчина, страдающий дальтонизмом (d)? </vt:lpstr>
      <vt:lpstr>Какой тип определения пола характерен для птиц?</vt:lpstr>
      <vt:lpstr>Какой генотип имеет женщина — носитель гена гемофилии (h)?</vt:lpstr>
      <vt:lpstr>Какой генотип имеет самка бабочки капустной белянки?</vt:lpstr>
      <vt:lpstr>Какой фенотип имеет мужчина с генотипом XhY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кузьмина</cp:lastModifiedBy>
  <cp:revision>214</cp:revision>
  <dcterms:created xsi:type="dcterms:W3CDTF">2010-01-29T15:01:34Z</dcterms:created>
  <dcterms:modified xsi:type="dcterms:W3CDTF">2016-10-21T14:16:22Z</dcterms:modified>
</cp:coreProperties>
</file>