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6858000" cy="9144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9" d="100"/>
          <a:sy n="89" d="100"/>
        </p:scale>
        <p:origin x="-2178" y="1428"/>
      </p:cViewPr>
      <p:guideLst>
        <p:guide orient="horz" pos="2880"/>
        <p:guide pos="216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14350" y="2840568"/>
            <a:ext cx="5829300" cy="1960033"/>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F518C560-49E3-4C85-9DE4-1942564E6ADA}" type="datetimeFigureOut">
              <a:rPr lang="ru-RU" smtClean="0"/>
              <a:pPr/>
              <a:t>28.11.2016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B82BB0A-9EB3-4ED9-8BC5-2374CA818F81}"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518C560-49E3-4C85-9DE4-1942564E6ADA}" type="datetimeFigureOut">
              <a:rPr lang="ru-RU" smtClean="0"/>
              <a:pPr/>
              <a:t>28.11.2016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B82BB0A-9EB3-4ED9-8BC5-2374CA818F81}"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1735" y="5875867"/>
            <a:ext cx="5829300" cy="1816100"/>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F518C560-49E3-4C85-9DE4-1942564E6ADA}" type="datetimeFigureOut">
              <a:rPr lang="ru-RU" smtClean="0"/>
              <a:pPr/>
              <a:t>28.11.2016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B82BB0A-9EB3-4ED9-8BC5-2374CA818F81}"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F518C560-49E3-4C85-9DE4-1942564E6ADA}" type="datetimeFigureOut">
              <a:rPr lang="ru-RU" smtClean="0"/>
              <a:pPr/>
              <a:t>28.11.2016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B82BB0A-9EB3-4ED9-8BC5-2374CA818F81}"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366184"/>
            <a:ext cx="6172200" cy="1524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F518C560-49E3-4C85-9DE4-1942564E6ADA}" type="datetimeFigureOut">
              <a:rPr lang="ru-RU" smtClean="0"/>
              <a:pPr/>
              <a:t>28.11.2016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B82BB0A-9EB3-4ED9-8BC5-2374CA818F81}"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F518C560-49E3-4C85-9DE4-1942564E6ADA}" type="datetimeFigureOut">
              <a:rPr lang="ru-RU" smtClean="0"/>
              <a:pPr/>
              <a:t>28.11.2016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B82BB0A-9EB3-4ED9-8BC5-2374CA818F81}"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518C560-49E3-4C85-9DE4-1942564E6ADA}" type="datetimeFigureOut">
              <a:rPr lang="ru-RU" smtClean="0"/>
              <a:pPr/>
              <a:t>28.11.2016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B82BB0A-9EB3-4ED9-8BC5-2374CA818F81}"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364067"/>
            <a:ext cx="2256235" cy="154940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F518C560-49E3-4C85-9DE4-1942564E6ADA}" type="datetimeFigureOut">
              <a:rPr lang="ru-RU" smtClean="0"/>
              <a:pPr/>
              <a:t>28.11.2016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B82BB0A-9EB3-4ED9-8BC5-2374CA818F81}"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44216" y="6400800"/>
            <a:ext cx="4114800" cy="755651"/>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F518C560-49E3-4C85-9DE4-1942564E6ADA}" type="datetimeFigureOut">
              <a:rPr lang="ru-RU" smtClean="0"/>
              <a:pPr/>
              <a:t>28.11.2016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B82BB0A-9EB3-4ED9-8BC5-2374CA818F81}"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518C560-49E3-4C85-9DE4-1942564E6ADA}" type="datetimeFigureOut">
              <a:rPr lang="ru-RU" smtClean="0"/>
              <a:pPr/>
              <a:t>28.11.2016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B82BB0A-9EB3-4ED9-8BC5-2374CA818F81}"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3729037" y="488951"/>
            <a:ext cx="1157288" cy="104013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257175" y="488951"/>
            <a:ext cx="3357563" cy="104013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518C560-49E3-4C85-9DE4-1942564E6ADA}" type="datetimeFigureOut">
              <a:rPr lang="ru-RU" smtClean="0"/>
              <a:pPr/>
              <a:t>28.11.2016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B82BB0A-9EB3-4ED9-8BC5-2374CA818F81}"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F518C560-49E3-4C85-9DE4-1942564E6ADA}" type="datetimeFigureOut">
              <a:rPr lang="ru-RU" smtClean="0"/>
              <a:pPr/>
              <a:t>28.11.2016</a:t>
            </a:fld>
            <a:endParaRPr lang="ru-RU"/>
          </a:p>
        </p:txBody>
      </p:sp>
      <p:sp>
        <p:nvSpPr>
          <p:cNvPr id="5" name="Нижний колонтитул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2B82BB0A-9EB3-4ED9-8BC5-2374CA818F81}"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ФОНЫ ДЛЯ ПРЕЗЕНТАЦИЙ 3\104-3.jpg"/>
          <p:cNvPicPr>
            <a:picLocks noChangeAspect="1" noChangeArrowheads="1"/>
          </p:cNvPicPr>
          <p:nvPr/>
        </p:nvPicPr>
        <p:blipFill>
          <a:blip r:embed="rId2" cstate="print"/>
          <a:srcRect/>
          <a:stretch>
            <a:fillRect/>
          </a:stretch>
        </p:blipFill>
        <p:spPr bwMode="auto">
          <a:xfrm>
            <a:off x="0" y="-228533"/>
            <a:ext cx="7605464" cy="9372533"/>
          </a:xfrm>
          <a:prstGeom prst="rect">
            <a:avLst/>
          </a:prstGeom>
          <a:noFill/>
        </p:spPr>
      </p:pic>
      <p:sp>
        <p:nvSpPr>
          <p:cNvPr id="2" name="Заголовок 1"/>
          <p:cNvSpPr>
            <a:spLocks noGrp="1"/>
          </p:cNvSpPr>
          <p:nvPr>
            <p:ph type="ctrTitle"/>
          </p:nvPr>
        </p:nvSpPr>
        <p:spPr>
          <a:xfrm>
            <a:off x="514350" y="2123729"/>
            <a:ext cx="6659066" cy="1872208"/>
          </a:xfrm>
        </p:spPr>
        <p:txBody>
          <a:bodyPr>
            <a:normAutofit/>
          </a:bodyPr>
          <a:lstStyle/>
          <a:p>
            <a:r>
              <a:rPr lang="ru-RU" sz="4800" b="1" dirty="0" smtClean="0">
                <a:solidFill>
                  <a:srgbClr val="FF0000"/>
                </a:solidFill>
                <a:latin typeface="Monotype Corsiva" pitchFamily="66" charset="0"/>
              </a:rPr>
              <a:t>Памятка для родителей</a:t>
            </a:r>
            <a:endParaRPr lang="ru-RU" sz="4800" b="1" dirty="0">
              <a:solidFill>
                <a:srgbClr val="FF0000"/>
              </a:solidFill>
              <a:latin typeface="Monotype Corsiva" pitchFamily="66" charset="0"/>
            </a:endParaRPr>
          </a:p>
        </p:txBody>
      </p:sp>
      <p:sp>
        <p:nvSpPr>
          <p:cNvPr id="3" name="Подзаголовок 2"/>
          <p:cNvSpPr>
            <a:spLocks noGrp="1"/>
          </p:cNvSpPr>
          <p:nvPr>
            <p:ph type="subTitle" idx="1"/>
          </p:nvPr>
        </p:nvSpPr>
        <p:spPr>
          <a:xfrm>
            <a:off x="620688" y="3851920"/>
            <a:ext cx="6237312" cy="3672408"/>
          </a:xfrm>
        </p:spPr>
        <p:txBody>
          <a:bodyPr>
            <a:normAutofit fontScale="77500" lnSpcReduction="20000"/>
          </a:bodyPr>
          <a:lstStyle/>
          <a:p>
            <a:endParaRPr lang="ru-RU" sz="4000" b="1" dirty="0" smtClean="0">
              <a:solidFill>
                <a:srgbClr val="00B050"/>
              </a:solidFill>
              <a:latin typeface="Monotype Corsiva" pitchFamily="66" charset="0"/>
            </a:endParaRPr>
          </a:p>
          <a:p>
            <a:endParaRPr lang="ru-RU" sz="4000" b="1" dirty="0" smtClean="0">
              <a:solidFill>
                <a:srgbClr val="00B050"/>
              </a:solidFill>
              <a:latin typeface="Monotype Corsiva" pitchFamily="66" charset="0"/>
            </a:endParaRPr>
          </a:p>
          <a:p>
            <a:r>
              <a:rPr lang="ru-RU" sz="5200" b="1" dirty="0" smtClean="0">
                <a:solidFill>
                  <a:srgbClr val="00B050"/>
                </a:solidFill>
                <a:latin typeface="Monotype Corsiva" pitchFamily="66" charset="0"/>
              </a:rPr>
              <a:t>«Игры по дороге в детский сад»</a:t>
            </a:r>
          </a:p>
          <a:p>
            <a:endParaRPr lang="ru-RU" sz="4000" b="1" dirty="0" smtClean="0">
              <a:solidFill>
                <a:srgbClr val="00B050"/>
              </a:solidFill>
              <a:latin typeface="Monotype Corsiva" pitchFamily="66" charset="0"/>
            </a:endParaRPr>
          </a:p>
          <a:p>
            <a:endParaRPr lang="ru-RU" sz="4000" b="1" dirty="0" smtClean="0">
              <a:solidFill>
                <a:srgbClr val="00B050"/>
              </a:solidFill>
              <a:latin typeface="Monotype Corsiva" pitchFamily="66" charset="0"/>
            </a:endParaRPr>
          </a:p>
          <a:p>
            <a:pPr algn="r"/>
            <a:endParaRPr lang="ru-RU" sz="2000" b="1" dirty="0" smtClean="0">
              <a:solidFill>
                <a:srgbClr val="7030A0"/>
              </a:solidFill>
              <a:latin typeface="Monotype Corsiva" pitchFamily="66" charset="0"/>
            </a:endParaRPr>
          </a:p>
          <a:p>
            <a:pPr algn="r"/>
            <a:endParaRPr lang="ru-RU" sz="2000" b="1" dirty="0" smtClean="0">
              <a:solidFill>
                <a:srgbClr val="7030A0"/>
              </a:solidFill>
              <a:latin typeface="Monotype Corsiva" pitchFamily="66" charset="0"/>
            </a:endParaRPr>
          </a:p>
          <a:p>
            <a:pPr algn="r"/>
            <a:endParaRPr lang="ru-RU" sz="2000" b="1" dirty="0" smtClean="0">
              <a:solidFill>
                <a:srgbClr val="7030A0"/>
              </a:solidFill>
              <a:latin typeface="Monotype Corsiva" pitchFamily="66" charset="0"/>
            </a:endParaRPr>
          </a:p>
          <a:p>
            <a:pPr algn="r"/>
            <a:r>
              <a:rPr lang="ru-RU" sz="2000" b="1" dirty="0" smtClean="0">
                <a:solidFill>
                  <a:srgbClr val="7030A0"/>
                </a:solidFill>
                <a:latin typeface="Monotype Corsiva" pitchFamily="66" charset="0"/>
              </a:rPr>
              <a:t> </a:t>
            </a:r>
            <a:endParaRPr lang="ru-RU" sz="2000" b="1" dirty="0">
              <a:solidFill>
                <a:srgbClr val="00B050"/>
              </a:solidFill>
              <a:latin typeface="Monotype Corsiva" pitchFamily="66"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ФОНЫ ДЛЯ ПРЕЗЕНТАЦИЙ 3\104-3.jpg"/>
          <p:cNvPicPr>
            <a:picLocks noGrp="1" noChangeAspect="1" noChangeArrowheads="1"/>
          </p:cNvPicPr>
          <p:nvPr>
            <p:ph idx="1"/>
          </p:nvPr>
        </p:nvPicPr>
        <p:blipFill>
          <a:blip r:embed="rId2" cstate="print"/>
          <a:srcRect/>
          <a:stretch>
            <a:fillRect/>
          </a:stretch>
        </p:blipFill>
        <p:spPr bwMode="auto">
          <a:xfrm>
            <a:off x="0" y="0"/>
            <a:ext cx="6858000" cy="9144000"/>
          </a:xfrm>
          <a:prstGeom prst="rect">
            <a:avLst/>
          </a:prstGeom>
          <a:noFill/>
        </p:spPr>
      </p:pic>
      <p:sp>
        <p:nvSpPr>
          <p:cNvPr id="2" name="Заголовок 1"/>
          <p:cNvSpPr>
            <a:spLocks noGrp="1"/>
          </p:cNvSpPr>
          <p:nvPr>
            <p:ph type="title"/>
          </p:nvPr>
        </p:nvSpPr>
        <p:spPr>
          <a:xfrm>
            <a:off x="342900" y="1619672"/>
            <a:ext cx="6172200" cy="5832648"/>
          </a:xfrm>
        </p:spPr>
        <p:txBody>
          <a:bodyPr>
            <a:normAutofit fontScale="90000"/>
          </a:bodyPr>
          <a:lstStyle/>
          <a:p>
            <a:pPr algn="l"/>
            <a:r>
              <a:rPr lang="ru-RU" sz="1200" dirty="0" smtClean="0">
                <a:latin typeface="Monotype Corsiva" pitchFamily="66" charset="0"/>
              </a:rPr>
              <a:t/>
            </a:r>
            <a:br>
              <a:rPr lang="ru-RU" sz="1200" dirty="0" smtClean="0">
                <a:latin typeface="Monotype Corsiva" pitchFamily="66" charset="0"/>
              </a:rPr>
            </a:br>
            <a:r>
              <a:rPr lang="ru-RU" sz="1200" dirty="0" smtClean="0">
                <a:latin typeface="Monotype Corsiva" pitchFamily="66" charset="0"/>
              </a:rPr>
              <a:t/>
            </a:r>
            <a:br>
              <a:rPr lang="ru-RU" sz="1200" dirty="0" smtClean="0">
                <a:latin typeface="Monotype Corsiva" pitchFamily="66" charset="0"/>
              </a:rPr>
            </a:br>
            <a:r>
              <a:rPr lang="ru-RU" sz="1200" dirty="0" smtClean="0">
                <a:latin typeface="Monotype Corsiva" pitchFamily="66" charset="0"/>
              </a:rPr>
              <a:t/>
            </a:r>
            <a:br>
              <a:rPr lang="ru-RU" sz="1200" dirty="0" smtClean="0">
                <a:latin typeface="Monotype Corsiva" pitchFamily="66" charset="0"/>
              </a:rPr>
            </a:br>
            <a:r>
              <a:rPr lang="ru-RU" sz="1200" dirty="0" smtClean="0">
                <a:latin typeface="Monotype Corsiva" pitchFamily="66" charset="0"/>
              </a:rPr>
              <a:t/>
            </a:r>
            <a:br>
              <a:rPr lang="ru-RU" sz="1200" dirty="0" smtClean="0">
                <a:latin typeface="Monotype Corsiva" pitchFamily="66" charset="0"/>
              </a:rPr>
            </a:br>
            <a:r>
              <a:rPr lang="ru-RU" sz="1200" dirty="0" smtClean="0">
                <a:latin typeface="Monotype Corsiva" pitchFamily="66" charset="0"/>
              </a:rPr>
              <a:t/>
            </a:r>
            <a:br>
              <a:rPr lang="ru-RU" sz="1200" dirty="0" smtClean="0">
                <a:latin typeface="Monotype Corsiva" pitchFamily="66" charset="0"/>
              </a:rPr>
            </a:br>
            <a:r>
              <a:rPr lang="ru-RU" sz="1200" dirty="0" smtClean="0">
                <a:latin typeface="Monotype Corsiva" pitchFamily="66" charset="0"/>
              </a:rPr>
              <a:t/>
            </a:r>
            <a:br>
              <a:rPr lang="ru-RU" sz="1200" dirty="0" smtClean="0">
                <a:latin typeface="Monotype Corsiva" pitchFamily="66" charset="0"/>
              </a:rPr>
            </a:br>
            <a:r>
              <a:rPr lang="ru-RU" sz="1200" dirty="0" smtClean="0">
                <a:latin typeface="Monotype Corsiva" pitchFamily="66" charset="0"/>
              </a:rPr>
              <a:t/>
            </a:r>
            <a:br>
              <a:rPr lang="ru-RU" sz="1200" dirty="0" smtClean="0">
                <a:latin typeface="Monotype Corsiva" pitchFamily="66" charset="0"/>
              </a:rPr>
            </a:br>
            <a:r>
              <a:rPr lang="ru-RU" sz="1300" dirty="0" smtClean="0">
                <a:latin typeface="Monotype Corsiva" pitchFamily="66" charset="0"/>
              </a:rPr>
              <a:t>Быстрый темп жизни, нехватка свободного времени отдаляют родителей от детей. Конечно, было бы просто замечательно, если бы мамы и папы больше общались с детьми, чаще бы играли в совместные игры. Очень ценен опыт семей, где несмотря ни на что сохранились традиции совместных ужинов, настольных игр, просмотра и обсуждения телепередач и детских фильмов. А что же делать, если действительно нет достаточно времени для общения с ребенком, и уж тем более для совместных игр? </a:t>
            </a:r>
            <a:br>
              <a:rPr lang="ru-RU" sz="1300" dirty="0" smtClean="0">
                <a:latin typeface="Monotype Corsiva" pitchFamily="66" charset="0"/>
              </a:rPr>
            </a:br>
            <a:r>
              <a:rPr lang="ru-RU" sz="1300" dirty="0" smtClean="0">
                <a:latin typeface="Monotype Corsiva" pitchFamily="66" charset="0"/>
              </a:rPr>
              <a:t>Учитывая тот момент, что общение родителей с детьми происходит большей частью по дороге в детский сад и вечером домой, предлагаю вам несколько вариантов игр, которые не требует специальных педагогических знаний и помогут вам провести несколько удивительных минут рядом с вашим малышом. Прогулка с малышом — идеальное время для общения. Пусть никто Вас не отвлекает. Наслаждайтесь общением с вашим малышом. Большинство игр на улице не требует специального оборудования и подготовки, однако развивают моторику, слуховое и зрительное внимание, мышление, словарный запас и связную речь. </a:t>
            </a:r>
            <a:br>
              <a:rPr lang="ru-RU" sz="1300" dirty="0" smtClean="0">
                <a:latin typeface="Monotype Corsiva" pitchFamily="66" charset="0"/>
              </a:rPr>
            </a:br>
            <a:r>
              <a:rPr lang="ru-RU" sz="1300" dirty="0" smtClean="0">
                <a:latin typeface="Monotype Corsiva" pitchFamily="66" charset="0"/>
              </a:rPr>
              <a:t>1</a:t>
            </a:r>
            <a:r>
              <a:rPr lang="ru-RU" sz="1300" b="1" dirty="0" smtClean="0">
                <a:solidFill>
                  <a:srgbClr val="7030A0"/>
                </a:solidFill>
                <a:latin typeface="Monotype Corsiva" pitchFamily="66" charset="0"/>
              </a:rPr>
              <a:t>.«Сосчитай</a:t>
            </a:r>
            <a:r>
              <a:rPr lang="ru-RU" sz="1300" b="1" dirty="0">
                <a:solidFill>
                  <a:srgbClr val="7030A0"/>
                </a:solidFill>
                <a:latin typeface="Monotype Corsiva" pitchFamily="66" charset="0"/>
              </a:rPr>
              <a:t>».</a:t>
            </a:r>
            <a:r>
              <a:rPr lang="ru-RU" sz="1300" dirty="0">
                <a:latin typeface="Monotype Corsiva" pitchFamily="66" charset="0"/>
              </a:rPr>
              <a:t>  Потренируйте ребенка в количественном счете. Попросите сосчитать, сколько вам на пути попадется зеленых автомобилей, или пешеходов с собаками, или людей с детскими колясками. Кроме того, что ребенок повторит счет, игра хорошо развивает внимание.</a:t>
            </a:r>
            <a:br>
              <a:rPr lang="ru-RU" sz="1300" dirty="0">
                <a:latin typeface="Monotype Corsiva" pitchFamily="66" charset="0"/>
              </a:rPr>
            </a:br>
            <a:r>
              <a:rPr lang="ru-RU" sz="1300" dirty="0" smtClean="0">
                <a:latin typeface="Monotype Corsiva" pitchFamily="66" charset="0"/>
              </a:rPr>
              <a:t>2</a:t>
            </a:r>
            <a:r>
              <a:rPr lang="ru-RU" sz="1300" dirty="0" smtClean="0">
                <a:solidFill>
                  <a:srgbClr val="7030A0"/>
                </a:solidFill>
                <a:latin typeface="Monotype Corsiva" pitchFamily="66" charset="0"/>
              </a:rPr>
              <a:t>. </a:t>
            </a:r>
            <a:r>
              <a:rPr lang="ru-RU" sz="1300" b="1" dirty="0" smtClean="0">
                <a:solidFill>
                  <a:srgbClr val="7030A0"/>
                </a:solidFill>
                <a:latin typeface="Monotype Corsiva" pitchFamily="66" charset="0"/>
              </a:rPr>
              <a:t>«Фантазируем</a:t>
            </a:r>
            <a:r>
              <a:rPr lang="ru-RU" sz="1300" b="1" dirty="0">
                <a:solidFill>
                  <a:srgbClr val="7030A0"/>
                </a:solidFill>
                <a:latin typeface="Monotype Corsiva" pitchFamily="66" charset="0"/>
              </a:rPr>
              <a:t>». </a:t>
            </a:r>
            <a:r>
              <a:rPr lang="ru-RU" sz="1300" dirty="0" smtClean="0">
                <a:latin typeface="Monotype Corsiva" pitchFamily="66" charset="0"/>
              </a:rPr>
              <a:t>Предложите ребенку посмотреть на облака и придумать, на что они похожи. Возможно, это будет собачка или кошечка, а может жираф с длинной шеей. Только важно помнить, что и вы должны активно принимать участие в этой игре. Фантазируйте вместе с малышом. </a:t>
            </a:r>
            <a:r>
              <a:rPr lang="ru-RU" sz="1300" dirty="0"/>
              <a:t/>
            </a:r>
            <a:br>
              <a:rPr lang="ru-RU" sz="1300" dirty="0"/>
            </a:br>
            <a:r>
              <a:rPr lang="ru-RU" sz="1300" dirty="0" smtClean="0"/>
              <a:t>3. </a:t>
            </a:r>
            <a:r>
              <a:rPr lang="ru-RU" sz="1300" b="1" dirty="0">
                <a:solidFill>
                  <a:srgbClr val="7030A0"/>
                </a:solidFill>
                <a:latin typeface="Monotype Corsiva" pitchFamily="66" charset="0"/>
              </a:rPr>
              <a:t>«Что лишнее?» </a:t>
            </a:r>
            <a:r>
              <a:rPr lang="ru-RU" sz="1300" dirty="0">
                <a:latin typeface="Monotype Corsiva" pitchFamily="66" charset="0"/>
              </a:rPr>
              <a:t>Мама говорит: «В саду растут: яблоко, персик, бегемот, малина». Ребенок называет лишнее или хлопает в ладоши, когда услышит лишнее слово.</a:t>
            </a:r>
            <a:br>
              <a:rPr lang="ru-RU" sz="1300" dirty="0">
                <a:latin typeface="Monotype Corsiva" pitchFamily="66" charset="0"/>
              </a:rPr>
            </a:br>
            <a:r>
              <a:rPr lang="ru-RU" sz="1300" dirty="0" smtClean="0">
                <a:latin typeface="Monotype Corsiva" pitchFamily="66" charset="0"/>
              </a:rPr>
              <a:t>4. </a:t>
            </a:r>
            <a:r>
              <a:rPr lang="ru-RU" sz="1300" b="1" dirty="0">
                <a:solidFill>
                  <a:srgbClr val="7030A0"/>
                </a:solidFill>
                <a:latin typeface="Monotype Corsiva" pitchFamily="66" charset="0"/>
              </a:rPr>
              <a:t>«Аналогии». </a:t>
            </a:r>
            <a:r>
              <a:rPr lang="ru-RU" sz="1300" dirty="0">
                <a:latin typeface="Monotype Corsiva" pitchFamily="66" charset="0"/>
              </a:rPr>
              <a:t>Называйте ребенку предмет, а он придумывает аналогии, которые у него возникли с этим предметом. Например: стакан – стекло, белка – орешки, зайчик – морковка, летчик – самолет, книга – картинки.</a:t>
            </a:r>
            <a:br>
              <a:rPr lang="ru-RU" sz="1300" dirty="0">
                <a:latin typeface="Monotype Corsiva" pitchFamily="66" charset="0"/>
              </a:rPr>
            </a:br>
            <a:r>
              <a:rPr lang="ru-RU" sz="1300" dirty="0" smtClean="0">
                <a:latin typeface="Monotype Corsiva" pitchFamily="66" charset="0"/>
              </a:rPr>
              <a:t>5</a:t>
            </a:r>
            <a:r>
              <a:rPr lang="ru-RU" sz="1300" b="1" dirty="0" smtClean="0">
                <a:solidFill>
                  <a:srgbClr val="7030A0"/>
                </a:solidFill>
                <a:latin typeface="Monotype Corsiva" pitchFamily="66" charset="0"/>
              </a:rPr>
              <a:t>. </a:t>
            </a:r>
            <a:r>
              <a:rPr lang="ru-RU" sz="1300" b="1" dirty="0">
                <a:solidFill>
                  <a:srgbClr val="7030A0"/>
                </a:solidFill>
                <a:latin typeface="Monotype Corsiva" pitchFamily="66" charset="0"/>
              </a:rPr>
              <a:t>«Антонимы». </a:t>
            </a:r>
            <a:r>
              <a:rPr lang="ru-RU" sz="1300" dirty="0">
                <a:latin typeface="Monotype Corsiva" pitchFamily="66" charset="0"/>
              </a:rPr>
              <a:t>Высокий – низкий, тяжелый – легкий, вверх – вниз, черный – белый. Список можно продолжить самостоятельно.</a:t>
            </a:r>
            <a:br>
              <a:rPr lang="ru-RU" sz="1300" dirty="0">
                <a:latin typeface="Monotype Corsiva" pitchFamily="66" charset="0"/>
              </a:rPr>
            </a:br>
            <a:r>
              <a:rPr lang="ru-RU" sz="1300" dirty="0" smtClean="0">
                <a:latin typeface="Monotype Corsiva" pitchFamily="66" charset="0"/>
              </a:rPr>
              <a:t>6. </a:t>
            </a:r>
            <a:r>
              <a:rPr lang="ru-RU" sz="1300" b="1" dirty="0">
                <a:solidFill>
                  <a:srgbClr val="7030A0"/>
                </a:solidFill>
                <a:latin typeface="Monotype Corsiva" pitchFamily="66" charset="0"/>
              </a:rPr>
              <a:t>«Обобщаем». </a:t>
            </a:r>
            <a:r>
              <a:rPr lang="ru-RU" sz="1300" dirty="0">
                <a:latin typeface="Monotype Corsiva" pitchFamily="66" charset="0"/>
              </a:rPr>
              <a:t>Вы называете: береза, дуб, клен. Ребенок должен обобщить – это деревья. Чашка, ложка, вилка – это посуда. Самолет, вертолет, дирижабль – это транспорт (уточняем: воздушный).</a:t>
            </a:r>
            <a:br>
              <a:rPr lang="ru-RU" sz="1300" dirty="0">
                <a:latin typeface="Monotype Corsiva" pitchFamily="66" charset="0"/>
              </a:rPr>
            </a:br>
            <a:r>
              <a:rPr lang="ru-RU" sz="1300" dirty="0" smtClean="0">
                <a:latin typeface="Monotype Corsiva" pitchFamily="66" charset="0"/>
              </a:rPr>
              <a:t>7.</a:t>
            </a:r>
            <a:r>
              <a:rPr lang="ru-RU" sz="1300" b="1" dirty="0" smtClean="0">
                <a:solidFill>
                  <a:srgbClr val="7030A0"/>
                </a:solidFill>
                <a:latin typeface="Monotype Corsiva" pitchFamily="66" charset="0"/>
              </a:rPr>
              <a:t>«</a:t>
            </a:r>
            <a:r>
              <a:rPr lang="ru-RU" sz="1300" b="1" dirty="0">
                <a:solidFill>
                  <a:srgbClr val="7030A0"/>
                </a:solidFill>
                <a:latin typeface="Monotype Corsiva" pitchFamily="66" charset="0"/>
              </a:rPr>
              <a:t>Один – много». </a:t>
            </a:r>
            <a:r>
              <a:rPr lang="ru-RU" sz="1300" dirty="0">
                <a:latin typeface="Monotype Corsiva" pitchFamily="66" charset="0"/>
              </a:rPr>
              <a:t>Стул – стулья, врач – врачи, человек – люди.</a:t>
            </a:r>
            <a:br>
              <a:rPr lang="ru-RU" sz="1300" dirty="0">
                <a:latin typeface="Monotype Corsiva" pitchFamily="66" charset="0"/>
              </a:rPr>
            </a:br>
            <a:r>
              <a:rPr lang="ru-RU" sz="1300" dirty="0" smtClean="0">
                <a:latin typeface="Monotype Corsiva" pitchFamily="66" charset="0"/>
              </a:rPr>
              <a:t>8. </a:t>
            </a:r>
            <a:r>
              <a:rPr lang="ru-RU" sz="1300" b="1" dirty="0" smtClean="0">
                <a:solidFill>
                  <a:srgbClr val="7030A0"/>
                </a:solidFill>
                <a:latin typeface="Monotype Corsiva" pitchFamily="66" charset="0"/>
              </a:rPr>
              <a:t>«Назови </a:t>
            </a:r>
            <a:r>
              <a:rPr lang="ru-RU" sz="1300" b="1" dirty="0">
                <a:solidFill>
                  <a:srgbClr val="7030A0"/>
                </a:solidFill>
                <a:latin typeface="Monotype Corsiva" pitchFamily="66" charset="0"/>
              </a:rPr>
              <a:t>ласково». </a:t>
            </a:r>
            <a:r>
              <a:rPr lang="ru-RU" sz="1300" dirty="0">
                <a:latin typeface="Monotype Corsiva" pitchFamily="66" charset="0"/>
              </a:rPr>
              <a:t>Кот – котик, дом – домик, качели – </a:t>
            </a:r>
            <a:r>
              <a:rPr lang="ru-RU" sz="1300" dirty="0" err="1">
                <a:latin typeface="Monotype Corsiva" pitchFamily="66" charset="0"/>
              </a:rPr>
              <a:t>качельки</a:t>
            </a:r>
            <a:r>
              <a:rPr lang="ru-RU" sz="1300" dirty="0">
                <a:latin typeface="Monotype Corsiva" pitchFamily="66" charset="0"/>
              </a:rPr>
              <a:t>, машина – машинка.</a:t>
            </a:r>
            <a:br>
              <a:rPr lang="ru-RU" sz="1300" dirty="0">
                <a:latin typeface="Monotype Corsiva" pitchFamily="66" charset="0"/>
              </a:rPr>
            </a:br>
            <a:r>
              <a:rPr lang="ru-RU" sz="1300" dirty="0" smtClean="0">
                <a:latin typeface="Monotype Corsiva" pitchFamily="66" charset="0"/>
              </a:rPr>
              <a:t>9. </a:t>
            </a:r>
            <a:r>
              <a:rPr lang="ru-RU" sz="1300" b="1" dirty="0">
                <a:solidFill>
                  <a:srgbClr val="7030A0"/>
                </a:solidFill>
                <a:latin typeface="Monotype Corsiva" pitchFamily="66" charset="0"/>
              </a:rPr>
              <a:t>«Что произойдет, если…» </a:t>
            </a:r>
            <a:r>
              <a:rPr lang="ru-RU" sz="1300" dirty="0">
                <a:latin typeface="Monotype Corsiva" pitchFamily="66" charset="0"/>
              </a:rPr>
              <a:t>Что произойдет, если не закрыть холодильник? Что произойдет, если оставить включенной воду? Выслушайте ответы ребенка. Некоторым вы удивитесь сами. Такая игра учит мыслить малыша.</a:t>
            </a:r>
            <a:r>
              <a:rPr lang="ru-RU" sz="1300" dirty="0"/>
              <a:t/>
            </a:r>
            <a:br>
              <a:rPr lang="ru-RU" sz="1300" dirty="0"/>
            </a:br>
            <a:r>
              <a:rPr lang="ru-RU" sz="1300" dirty="0" smtClean="0"/>
              <a:t>10</a:t>
            </a:r>
            <a:r>
              <a:rPr lang="ru-RU" sz="1300" b="1" dirty="0" smtClean="0">
                <a:solidFill>
                  <a:srgbClr val="7030A0"/>
                </a:solidFill>
                <a:latin typeface="Monotype Corsiva" pitchFamily="66" charset="0"/>
              </a:rPr>
              <a:t>. </a:t>
            </a:r>
            <a:r>
              <a:rPr lang="ru-RU" sz="1300" b="1" dirty="0">
                <a:solidFill>
                  <a:srgbClr val="7030A0"/>
                </a:solidFill>
                <a:latin typeface="Monotype Corsiva" pitchFamily="66" charset="0"/>
              </a:rPr>
              <a:t>«Кто кем был раньше?» </a:t>
            </a:r>
            <a:r>
              <a:rPr lang="ru-RU" sz="1300" dirty="0">
                <a:latin typeface="Monotype Corsiva" pitchFamily="66" charset="0"/>
              </a:rPr>
              <a:t>Курочка была раньше цыпленком, а еще раньше яйцом. Рыба была раньше мальком, а еще раньше икринкой. Яблоко было раньше </a:t>
            </a:r>
            <a:r>
              <a:rPr lang="ru-RU" sz="1300" dirty="0" smtClean="0">
                <a:latin typeface="Monotype Corsiva" pitchFamily="66" charset="0"/>
              </a:rPr>
              <a:t>цветочком и т.д.</a:t>
            </a:r>
            <a:br>
              <a:rPr lang="ru-RU" sz="1300" dirty="0" smtClean="0">
                <a:latin typeface="Monotype Corsiva" pitchFamily="66" charset="0"/>
              </a:rPr>
            </a:br>
            <a:r>
              <a:rPr lang="ru-RU" sz="2000" dirty="0" smtClean="0">
                <a:solidFill>
                  <a:srgbClr val="FF0000"/>
                </a:solidFill>
                <a:latin typeface="Monotype Corsiva" pitchFamily="66" charset="0"/>
              </a:rPr>
              <a:t>                          Приятного Вам общения с детьми!</a:t>
            </a:r>
            <a:r>
              <a:rPr lang="ru-RU" sz="1300" dirty="0">
                <a:latin typeface="Monotype Corsiva" pitchFamily="66" charset="0"/>
              </a:rPr>
              <a:t/>
            </a:r>
            <a:br>
              <a:rPr lang="ru-RU" sz="1300" dirty="0">
                <a:latin typeface="Monotype Corsiva" pitchFamily="66" charset="0"/>
              </a:rPr>
            </a:br>
            <a:endParaRPr lang="ru-RU" sz="1300" dirty="0">
              <a:latin typeface="Monotype Corsiva" pitchFamily="66"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TotalTime>
  <Words>12</Words>
  <Application>Microsoft Office PowerPoint</Application>
  <PresentationFormat>Экран (4:3)</PresentationFormat>
  <Paragraphs>11</Paragraphs>
  <Slides>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vt:i4>
      </vt:variant>
    </vt:vector>
  </HeadingPairs>
  <TitlesOfParts>
    <vt:vector size="3" baseType="lpstr">
      <vt:lpstr>Тема Office</vt:lpstr>
      <vt:lpstr>Памятка для родителей</vt:lpstr>
      <vt:lpstr>       Быстрый темп жизни, нехватка свободного времени отдаляют родителей от детей. Конечно, было бы просто замечательно, если бы мамы и папы больше общались с детьми, чаще бы играли в совместные игры. Очень ценен опыт семей, где несмотря ни на что сохранились традиции совместных ужинов, настольных игр, просмотра и обсуждения телепередач и детских фильмов. А что же делать, если действительно нет достаточно времени для общения с ребенком, и уж тем более для совместных игр?  Учитывая тот момент, что общение родителей с детьми происходит большей частью по дороге в детский сад и вечером домой, предлагаю вам несколько вариантов игр, которые не требует специальных педагогических знаний и помогут вам провести несколько удивительных минут рядом с вашим малышом. Прогулка с малышом — идеальное время для общения. Пусть никто Вас не отвлекает. Наслаждайтесь общением с вашим малышом. Большинство игр на улице не требует специального оборудования и подготовки, однако развивают моторику, слуховое и зрительное внимание, мышление, словарный запас и связную речь.  1.«Сосчитай».  Потренируйте ребенка в количественном счете. Попросите сосчитать, сколько вам на пути попадется зеленых автомобилей, или пешеходов с собаками, или людей с детскими колясками. Кроме того, что ребенок повторит счет, игра хорошо развивает внимание. 2. «Фантазируем». Предложите ребенку посмотреть на облака и придумать, на что они похожи. Возможно, это будет собачка или кошечка, а может жираф с длинной шеей. Только важно помнить, что и вы должны активно принимать участие в этой игре. Фантазируйте вместе с малышом.  3. «Что лишнее?» Мама говорит: «В саду растут: яблоко, персик, бегемот, малина». Ребенок называет лишнее или хлопает в ладоши, когда услышит лишнее слово. 4. «Аналогии». Называйте ребенку предмет, а он придумывает аналогии, которые у него возникли с этим предметом. Например: стакан – стекло, белка – орешки, зайчик – морковка, летчик – самолет, книга – картинки. 5. «Антонимы». Высокий – низкий, тяжелый – легкий, вверх – вниз, черный – белый. Список можно продолжить самостоятельно. 6. «Обобщаем». Вы называете: береза, дуб, клен. Ребенок должен обобщить – это деревья. Чашка, ложка, вилка – это посуда. Самолет, вертолет, дирижабль – это транспорт (уточняем: воздушный). 7.«Один – много». Стул – стулья, врач – врачи, человек – люди. 8. «Назови ласково». Кот – котик, дом – домик, качели – качельки, машина – машинка. 9. «Что произойдет, если…» Что произойдет, если не закрыть холодильник? Что произойдет, если оставить включенной воду? Выслушайте ответы ребенка. Некоторым вы удивитесь сами. Такая игра учит мыслить малыша. 10. «Кто кем был раньше?» Курочка была раньше цыпленком, а еще раньше яйцом. Рыба была раньше мальком, а еще раньше икринкой. Яблоко было раньше цветочком и т.д.                           Приятного Вам общения с детьми!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Памятка для родителей</dc:title>
  <dc:creator>евгений</dc:creator>
  <cp:lastModifiedBy>Мариэтта Бердинадзе</cp:lastModifiedBy>
  <cp:revision>6</cp:revision>
  <dcterms:created xsi:type="dcterms:W3CDTF">2015-10-12T11:50:05Z</dcterms:created>
  <dcterms:modified xsi:type="dcterms:W3CDTF">2016-11-28T15:39:56Z</dcterms:modified>
</cp:coreProperties>
</file>