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337" r:id="rId5"/>
    <p:sldId id="324" r:id="rId6"/>
    <p:sldId id="338" r:id="rId7"/>
    <p:sldId id="325" r:id="rId8"/>
    <p:sldId id="339" r:id="rId9"/>
    <p:sldId id="340" r:id="rId10"/>
    <p:sldId id="328" r:id="rId11"/>
    <p:sldId id="329" r:id="rId12"/>
    <p:sldId id="333" r:id="rId13"/>
    <p:sldId id="334" r:id="rId14"/>
    <p:sldId id="343" r:id="rId15"/>
    <p:sldId id="341" r:id="rId16"/>
    <p:sldId id="342" r:id="rId17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00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6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3D0BB-4F7A-420E-BC37-B9A6288565BF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DD435-B0B7-4079-A3D1-B5786F93B6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69C18-8FC3-42F8-9AAD-688A7478E6A2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5A3FE-59D0-4FD7-8BA4-40EBCA5A77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FA3A7-2F52-4815-8F80-68A015E13E1A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A876A-5CBC-4996-96D1-D2EE5666D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9906B-C53E-48B0-AC25-D3BAF1CF2C67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0955-7168-48A2-AD63-C005B1AC81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C4CFE-8EA1-465E-95B1-C5C3ECD42DBE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2B63B-9530-4258-A4B8-9596BFB7E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93784-13F2-46DF-954D-61C78FBE3288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03068-39F0-4C4A-80A5-60ADE8A990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B258B-DD4B-4C5A-8205-75060673E434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CF3AF-6314-43B7-A5FD-479782E626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EA9A2-0680-46F9-9C85-F0E2578833D7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174E1-8CD9-4AF2-ABA3-CB6D72E7C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3314E-517A-4369-A3A0-4271509C1AD3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E9894-9690-4E68-BDAA-8FF19BD00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75863-81F3-42E4-BDFC-B0662F83A48E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6108A-E2C8-4C2E-BDB7-29FF842DD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8911-441E-45C7-A2F0-AD73B0646DBA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870C6-2BD5-45EB-914F-353597422A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6DF6F5-277F-4F2B-BBF4-26FC47678F26}" type="datetimeFigureOut">
              <a:rPr lang="ru-RU"/>
              <a:pPr>
                <a:defRPr/>
              </a:pPr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C30817-473E-435A-BE45-4D055CB443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765175"/>
            <a:ext cx="7777163" cy="1895475"/>
          </a:xfrm>
        </p:spPr>
        <p:txBody>
          <a:bodyPr/>
          <a:lstStyle/>
          <a:p>
            <a:r>
              <a:rPr lang="ru-RU" sz="1600" b="1" smtClean="0">
                <a:solidFill>
                  <a:schemeClr val="folHlink"/>
                </a:solidFill>
                <a:latin typeface="Times New Roman" pitchFamily="18" charset="0"/>
              </a:rPr>
              <a:t>Муниципальное автономное дошкольное образовательное учреждение</a:t>
            </a:r>
          </a:p>
          <a:p>
            <a:r>
              <a:rPr lang="ru-RU" sz="1600" b="1" smtClean="0">
                <a:solidFill>
                  <a:schemeClr val="folHlink"/>
                </a:solidFill>
                <a:latin typeface="Times New Roman" pitchFamily="18" charset="0"/>
              </a:rPr>
              <a:t>«Детский сад комбинированного вида № 7 г. Шебекино Белгородской области»</a:t>
            </a:r>
          </a:p>
          <a:p>
            <a:pPr eaLnBrk="1" hangingPunct="1"/>
            <a:endParaRPr lang="ru-RU" sz="1600" b="1" smtClean="0">
              <a:solidFill>
                <a:schemeClr val="folHlink"/>
              </a:solidFill>
              <a:latin typeface="Times New Roman" pitchFamily="18" charset="0"/>
            </a:endParaRPr>
          </a:p>
        </p:txBody>
      </p:sp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4643438" y="4868863"/>
            <a:ext cx="42846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folHlink"/>
                </a:solidFill>
                <a:latin typeface="Calibri" pitchFamily="34" charset="0"/>
              </a:rPr>
              <a:t>Подготовила:</a:t>
            </a:r>
          </a:p>
          <a:p>
            <a:r>
              <a:rPr lang="ru-RU" sz="1600" b="1" i="1">
                <a:solidFill>
                  <a:schemeClr val="folHlink"/>
                </a:solidFill>
                <a:latin typeface="Calibri" pitchFamily="34" charset="0"/>
              </a:rPr>
              <a:t>Инструктор по физической культуре</a:t>
            </a:r>
          </a:p>
          <a:p>
            <a:r>
              <a:rPr lang="ru-RU" sz="1600" b="1" i="1">
                <a:solidFill>
                  <a:schemeClr val="folHlink"/>
                </a:solidFill>
                <a:latin typeface="Calibri" pitchFamily="34" charset="0"/>
              </a:rPr>
              <a:t>Стрельцова Л.В.</a:t>
            </a: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4284663" y="5876925"/>
            <a:ext cx="781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folHlink"/>
                </a:solidFill>
                <a:latin typeface="Times New Roman" pitchFamily="18" charset="0"/>
              </a:rPr>
              <a:t>2016 г.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900113" y="2708275"/>
            <a:ext cx="7559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«Волшебный парашют»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smtClean="0">
                <a:latin typeface="Times New Roman" pitchFamily="18" charset="0"/>
              </a:rPr>
              <a:t/>
            </a:r>
            <a:br>
              <a:rPr lang="ru-RU" sz="1600" smtClean="0">
                <a:latin typeface="Times New Roman" pitchFamily="18" charset="0"/>
              </a:rPr>
            </a:br>
            <a:r>
              <a:rPr lang="ru-RU" sz="1600" smtClean="0">
                <a:latin typeface="Times New Roman" pitchFamily="18" charset="0"/>
              </a:rPr>
              <a:t/>
            </a:r>
            <a:br>
              <a:rPr lang="ru-RU" sz="1600" smtClean="0">
                <a:latin typeface="Times New Roman" pitchFamily="18" charset="0"/>
              </a:rPr>
            </a:br>
            <a:r>
              <a:rPr lang="ru-RU" sz="1600" smtClean="0">
                <a:latin typeface="Times New Roman" pitchFamily="18" charset="0"/>
              </a:rPr>
              <a:t/>
            </a:r>
            <a:br>
              <a:rPr lang="ru-RU" sz="1600" smtClean="0">
                <a:latin typeface="Times New Roman" pitchFamily="18" charset="0"/>
              </a:rPr>
            </a:br>
            <a:r>
              <a:rPr lang="ru-RU" sz="1600" smtClean="0">
                <a:latin typeface="Times New Roman" pitchFamily="18" charset="0"/>
              </a:rPr>
              <a:t/>
            </a:r>
            <a:br>
              <a:rPr lang="ru-RU" sz="1600" smtClean="0">
                <a:latin typeface="Times New Roman" pitchFamily="18" charset="0"/>
              </a:rPr>
            </a:br>
            <a: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Парашют даёт ребёнку богатый спектр новых ощущений: это и яркий зрительный образ, и сильный ветер, и звон натянутого парашюта, и ощущение мягкой ткани, обнимающей ребёнка, сидящего под парашютом. </a:t>
            </a:r>
            <a:b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Кроме того, игры с парашютом развивают фантазию, парашют может превращаться в карусель, поляну, облако, радугу, поезд, море. Дети под парашютом  изображают то воробушков, то укладываются спать, то стучатся в теремок.</a:t>
            </a:r>
            <a:b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</a:br>
            <a:endParaRPr lang="ru-RU" sz="2400" b="1" smtClean="0">
              <a:solidFill>
                <a:schemeClr val="fol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1800" smtClean="0">
              <a:latin typeface="Times New Roman" pitchFamily="18" charset="0"/>
            </a:endParaRPr>
          </a:p>
        </p:txBody>
      </p:sp>
      <p:pic>
        <p:nvPicPr>
          <p:cNvPr id="23554" name="Picture 4" descr="PB163715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549275"/>
            <a:ext cx="7624762" cy="5718175"/>
          </a:xfr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chemeClr val="folHlink"/>
                </a:solidFill>
                <a:latin typeface="Times New Roman" pitchFamily="18" charset="0"/>
              </a:rPr>
              <a:t>Развитие основных движений</a:t>
            </a:r>
            <a:br>
              <a:rPr lang="ru-RU" sz="3600" b="1" smtClean="0">
                <a:solidFill>
                  <a:schemeClr val="folHlink"/>
                </a:solidFill>
                <a:latin typeface="Times New Roman" pitchFamily="18" charset="0"/>
              </a:rPr>
            </a:br>
            <a:endParaRPr lang="ru-RU" sz="3600" b="1" smtClean="0">
              <a:solidFill>
                <a:schemeClr val="folHlink"/>
              </a:solidFill>
              <a:latin typeface="Times New Roman" pitchFamily="18" charset="0"/>
            </a:endParaRPr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>
          <a:xfrm>
            <a:off x="971550" y="1341438"/>
            <a:ext cx="3095625" cy="1150937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  <a:t>«Перепрыгнем через ручеек»</a:t>
            </a:r>
          </a:p>
        </p:txBody>
      </p:sp>
      <p:pic>
        <p:nvPicPr>
          <p:cNvPr id="24579" name="Picture 4" descr="PB1637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1052513"/>
            <a:ext cx="38957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3"/>
          <p:cNvSpPr>
            <a:spLocks/>
          </p:cNvSpPr>
          <p:nvPr/>
        </p:nvSpPr>
        <p:spPr bwMode="auto">
          <a:xfrm>
            <a:off x="5508625" y="4724400"/>
            <a:ext cx="287972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ru-RU" sz="2800" b="1">
                <a:solidFill>
                  <a:schemeClr val="folHlink"/>
                </a:solidFill>
                <a:latin typeface="Arial Black" pitchFamily="34" charset="0"/>
              </a:rPr>
              <a:t>«Пойдем по                мостику»</a:t>
            </a:r>
          </a:p>
        </p:txBody>
      </p:sp>
      <p:pic>
        <p:nvPicPr>
          <p:cNvPr id="24581" name="Picture 6" descr="PB1637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429000"/>
            <a:ext cx="4392612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792163"/>
          </a:xfrm>
        </p:spPr>
        <p:txBody>
          <a:bodyPr/>
          <a:lstStyle/>
          <a:p>
            <a:r>
              <a:rPr lang="ru-RU" sz="3600" b="1" smtClean="0">
                <a:solidFill>
                  <a:schemeClr val="folHlink"/>
                </a:solidFill>
                <a:latin typeface="Times New Roman" pitchFamily="18" charset="0"/>
              </a:rPr>
              <a:t>Подвижные игры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971550" y="1628775"/>
            <a:ext cx="7078663" cy="4525963"/>
          </a:xfrm>
        </p:spPr>
        <p:txBody>
          <a:bodyPr/>
          <a:lstStyle/>
          <a:p>
            <a:endParaRPr lang="ru-RU" b="1" smtClean="0">
              <a:solidFill>
                <a:schemeClr val="folHlink"/>
              </a:solidFill>
            </a:endParaRPr>
          </a:p>
          <a:p>
            <a:pPr>
              <a:buFont typeface="Arial" charset="0"/>
              <a:buNone/>
            </a:pPr>
            <a:endParaRPr lang="ru-RU" sz="2800" b="1" smtClean="0">
              <a:solidFill>
                <a:schemeClr val="folHlink"/>
              </a:solidFill>
              <a:latin typeface="Arial" charset="0"/>
            </a:endParaRPr>
          </a:p>
          <a:p>
            <a:pPr>
              <a:buFont typeface="Arial" charset="0"/>
              <a:buNone/>
            </a:pPr>
            <a:endParaRPr lang="ru-RU" sz="2800" b="1" smtClean="0">
              <a:solidFill>
                <a:schemeClr val="folHlink"/>
              </a:solidFill>
              <a:latin typeface="Arial" charset="0"/>
            </a:endParaRPr>
          </a:p>
          <a:p>
            <a:pPr>
              <a:buFont typeface="Arial" charset="0"/>
              <a:buNone/>
            </a:pPr>
            <a:endParaRPr lang="ru-RU" sz="2800" b="1" smtClean="0">
              <a:solidFill>
                <a:schemeClr val="folHlink"/>
              </a:solidFill>
              <a:latin typeface="Arial" charset="0"/>
            </a:endParaRPr>
          </a:p>
          <a:p>
            <a:pPr>
              <a:buFont typeface="Arial" charset="0"/>
              <a:buNone/>
            </a:pPr>
            <a:endParaRPr lang="ru-RU" sz="2800" b="1" smtClean="0">
              <a:solidFill>
                <a:schemeClr val="folHlink"/>
              </a:solidFill>
              <a:latin typeface="Arial" charset="0"/>
            </a:endParaRPr>
          </a:p>
          <a:p>
            <a:pPr>
              <a:buFont typeface="Arial" charset="0"/>
              <a:buNone/>
            </a:pPr>
            <a:endParaRPr lang="ru-RU" sz="2800" b="1" smtClean="0">
              <a:solidFill>
                <a:schemeClr val="folHlink"/>
              </a:solidFill>
              <a:latin typeface="Arial" charset="0"/>
            </a:endParaRPr>
          </a:p>
          <a:p>
            <a:pPr>
              <a:buFont typeface="Arial" charset="0"/>
              <a:buNone/>
            </a:pPr>
            <a:endParaRPr lang="ru-RU" sz="2800" b="1" smtClean="0">
              <a:solidFill>
                <a:schemeClr val="folHlink"/>
              </a:solidFill>
              <a:latin typeface="Arial" charset="0"/>
            </a:endParaRPr>
          </a:p>
          <a:p>
            <a:pPr algn="ctr">
              <a:buFont typeface="Arial" charset="0"/>
              <a:buNone/>
            </a:pPr>
            <a:endParaRPr lang="ru-RU" sz="2800" b="1" smtClean="0">
              <a:solidFill>
                <a:schemeClr val="folHlink"/>
              </a:solidFill>
              <a:latin typeface="Arial" charset="0"/>
            </a:endParaRPr>
          </a:p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  <a:t>«Карусели»</a:t>
            </a: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971550" y="4652963"/>
            <a:ext cx="25923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endParaRPr lang="ru-RU" sz="20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1331913" y="5634038"/>
            <a:ext cx="324008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endParaRPr lang="ru-RU" sz="2800" b="1">
              <a:solidFill>
                <a:schemeClr val="folHlink"/>
              </a:solidFill>
              <a:latin typeface="Times New Roman" pitchFamily="18" charset="0"/>
            </a:endParaRPr>
          </a:p>
        </p:txBody>
      </p:sp>
      <p:pic>
        <p:nvPicPr>
          <p:cNvPr id="25606" name="Picture 6" descr="PB2837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106488"/>
            <a:ext cx="6337300" cy="47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  <a:t>«Жучки барахтаются»</a:t>
            </a:r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xfrm>
            <a:off x="468313" y="3860800"/>
            <a:ext cx="8229600" cy="22939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ru-RU" b="1" smtClean="0">
              <a:solidFill>
                <a:schemeClr val="folHlink"/>
              </a:solidFill>
              <a:latin typeface="Arial" charset="0"/>
            </a:endParaRPr>
          </a:p>
          <a:p>
            <a:endParaRPr lang="ru-RU" smtClean="0"/>
          </a:p>
        </p:txBody>
      </p:sp>
      <p:pic>
        <p:nvPicPr>
          <p:cNvPr id="28676" name="Picture 4" descr="PB2837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412875"/>
            <a:ext cx="67691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  <a:t>«Прятки»</a:t>
            </a:r>
          </a:p>
        </p:txBody>
      </p:sp>
      <p:pic>
        <p:nvPicPr>
          <p:cNvPr id="26628" name="Picture 4" descr="PB283761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341438"/>
            <a:ext cx="6842125" cy="5129212"/>
          </a:xfr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Grp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4400" b="1" smtClean="0">
                <a:solidFill>
                  <a:schemeClr val="folHlink"/>
                </a:solidFill>
                <a:latin typeface="Times New Roman" pitchFamily="18" charset="0"/>
              </a:rPr>
              <a:t>     </a:t>
            </a:r>
            <a:r>
              <a:rPr lang="ru-RU" sz="4800" b="1" smtClean="0">
                <a:solidFill>
                  <a:schemeClr val="folHlink"/>
                </a:solidFill>
                <a:latin typeface="Times New Roman" pitchFamily="18" charset="0"/>
              </a:rPr>
              <a:t>Спасибо </a:t>
            </a:r>
          </a:p>
          <a:p>
            <a:pPr algn="ctr">
              <a:buFont typeface="Arial" charset="0"/>
              <a:buNone/>
            </a:pPr>
            <a:r>
              <a:rPr lang="ru-RU" sz="4800" b="1" smtClean="0">
                <a:solidFill>
                  <a:schemeClr val="folHlink"/>
                </a:solidFill>
                <a:latin typeface="Times New Roman" pitchFamily="18" charset="0"/>
              </a:rPr>
              <a:t>      за внимание !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smtClean="0">
                <a:latin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</a:rPr>
            </a:br>
            <a:r>
              <a:rPr lang="ru-RU" sz="1800" smtClean="0">
                <a:latin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</a:rPr>
            </a:br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Что же такое «Волшебный парашют»?</a:t>
            </a:r>
            <a:b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1800" b="1" smtClean="0">
                <a:solidFill>
                  <a:schemeClr val="folHlink"/>
                </a:solidFill>
                <a:latin typeface="Times New Roman" pitchFamily="18" charset="0"/>
              </a:rPr>
              <a:t> Игровой парашют – это яркая ткань, состоящая из нескольких цветных секторов, у которой по кругу расположены ручки. Диаметр парашюта может быть разный, наш - имеет </a:t>
            </a:r>
            <a:r>
              <a:rPr lang="en-US" sz="1800" b="1" smtClean="0">
                <a:solidFill>
                  <a:schemeClr val="folHlink"/>
                </a:solidFill>
                <a:latin typeface="Times New Roman" pitchFamily="18" charset="0"/>
              </a:rPr>
              <a:t>d</a:t>
            </a:r>
            <a:r>
              <a:rPr lang="ru-RU" sz="1800" b="1" smtClean="0">
                <a:solidFill>
                  <a:schemeClr val="folHlink"/>
                </a:solidFill>
                <a:latin typeface="Times New Roman" pitchFamily="18" charset="0"/>
              </a:rPr>
              <a:t> – 3,5 м., а для больших групп детей делают парашюты и куда более солидные – 5 - 7 метров в диаметре.</a:t>
            </a:r>
          </a:p>
        </p:txBody>
      </p:sp>
      <p:pic>
        <p:nvPicPr>
          <p:cNvPr id="14338" name="Picture 3" descr="PB2537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2060575"/>
            <a:ext cx="590550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b="1" smtClean="0">
                <a:solidFill>
                  <a:srgbClr val="FFC000"/>
                </a:solidFill>
              </a:rPr>
              <a:t/>
            </a:r>
            <a:br>
              <a:rPr lang="ru-RU" sz="2000" b="1" smtClean="0">
                <a:solidFill>
                  <a:srgbClr val="FFC000"/>
                </a:solidFill>
              </a:rPr>
            </a:br>
            <a:r>
              <a:rPr lang="ru-RU" sz="2000" b="1" smtClean="0">
                <a:solidFill>
                  <a:srgbClr val="FFC000"/>
                </a:solidFill>
              </a:rPr>
              <a:t/>
            </a:r>
            <a:br>
              <a:rPr lang="ru-RU" sz="2000" b="1" smtClean="0">
                <a:solidFill>
                  <a:srgbClr val="FFC000"/>
                </a:solidFill>
              </a:rPr>
            </a:br>
            <a:r>
              <a:rPr lang="ru-RU" sz="2000" b="1" smtClean="0">
                <a:latin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</a:rPr>
            </a:br>
            <a:r>
              <a:rPr lang="ru-RU" sz="3600" b="1" smtClean="0">
                <a:solidFill>
                  <a:schemeClr val="folHlink"/>
                </a:solidFill>
                <a:latin typeface="Times New Roman" pitchFamily="18" charset="0"/>
              </a:rPr>
              <a:t>Цель:</a:t>
            </a:r>
            <a: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br>
              <a:rPr lang="ru-RU" sz="24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chemeClr val="folHlink"/>
                </a:solidFill>
                <a:latin typeface="Times New Roman" pitchFamily="18" charset="0"/>
              </a:rPr>
              <a:t>создание условий для всестороннего </a:t>
            </a:r>
            <a:br>
              <a:rPr lang="ru-RU" sz="32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chemeClr val="folHlink"/>
                </a:solidFill>
                <a:latin typeface="Times New Roman" pitchFamily="18" charset="0"/>
              </a:rPr>
              <a:t>физического развития </a:t>
            </a:r>
            <a:br>
              <a:rPr lang="ru-RU" sz="32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chemeClr val="folHlink"/>
                </a:solidFill>
                <a:latin typeface="Times New Roman" pitchFamily="18" charset="0"/>
              </a:rPr>
              <a:t>и удовлетворения естественной </a:t>
            </a:r>
            <a:br>
              <a:rPr lang="ru-RU" sz="32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chemeClr val="folHlink"/>
                </a:solidFill>
                <a:latin typeface="Times New Roman" pitchFamily="18" charset="0"/>
              </a:rPr>
              <a:t>биологической потребности </a:t>
            </a:r>
            <a:br>
              <a:rPr lang="ru-RU" sz="32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chemeClr val="folHlink"/>
                </a:solidFill>
                <a:latin typeface="Times New Roman" pitchFamily="18" charset="0"/>
              </a:rPr>
              <a:t>детей в движении</a:t>
            </a:r>
            <a:r>
              <a:rPr lang="ru-RU" sz="3200" smtClean="0">
                <a:solidFill>
                  <a:schemeClr val="folHlink"/>
                </a:solidFill>
                <a:latin typeface="Times New Roman" pitchFamily="18" charset="0"/>
              </a:rPr>
              <a:t>.</a:t>
            </a:r>
            <a:br>
              <a:rPr lang="ru-RU" sz="32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1800" smtClean="0">
                <a:latin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</a:rPr>
            </a:br>
            <a:endParaRPr lang="ru-RU" sz="1800" smtClean="0">
              <a:latin typeface="Times New Roman" pitchFamily="18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863600"/>
          </a:xfrm>
        </p:spPr>
        <p:txBody>
          <a:bodyPr/>
          <a:lstStyle/>
          <a:p>
            <a:r>
              <a:rPr lang="ru-RU" sz="3600" b="1" smtClean="0">
                <a:solidFill>
                  <a:schemeClr val="folHlink"/>
                </a:solidFill>
                <a:latin typeface="Times New Roman" pitchFamily="18" charset="0"/>
              </a:rPr>
              <a:t>Задачи:</a:t>
            </a:r>
            <a:r>
              <a:rPr lang="ru-RU" sz="3600" b="1" smtClean="0">
                <a:latin typeface="Times New Roman" pitchFamily="18" charset="0"/>
              </a:rPr>
              <a:t> </a:t>
            </a:r>
            <a:r>
              <a:rPr lang="ru-RU" sz="3600" smtClean="0">
                <a:latin typeface="Times New Roman" pitchFamily="18" charset="0"/>
              </a:rPr>
              <a:t/>
            </a:r>
            <a:br>
              <a:rPr lang="ru-RU" sz="3600" smtClean="0">
                <a:latin typeface="Times New Roman" pitchFamily="18" charset="0"/>
              </a:rPr>
            </a:br>
            <a:endParaRPr lang="ru-RU" sz="3600" smtClean="0">
              <a:latin typeface="Times New Roman" pitchFamily="18" charset="0"/>
            </a:endParaRP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>
          <a:xfrm>
            <a:off x="684213" y="1052513"/>
            <a:ext cx="8013700" cy="5030787"/>
          </a:xfrm>
        </p:spPr>
        <p:txBody>
          <a:bodyPr/>
          <a:lstStyle/>
          <a:p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учить детей применять  двигательный опыт в двигательной деятельности;</a:t>
            </a:r>
          </a:p>
          <a:p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развивать ловкость, быстроту  реакции, глазомер, координацию движений, скорость, внимание, воображение;</a:t>
            </a:r>
          </a:p>
          <a:p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укреплять мышцы плеч, предплечий и кисти рук;</a:t>
            </a:r>
          </a:p>
          <a:p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развивать умение действовать в коллективе согласованно; </a:t>
            </a:r>
          </a:p>
          <a:p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воспитывать  творчество, самостоятельность и инициативу в двигательно-игровых действиях, эмоциональную отзывчивость.</a:t>
            </a:r>
            <a:b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</a:br>
            <a:endParaRPr lang="ru-RU" smtClean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/>
          </p:cNvSpPr>
          <p:nvPr>
            <p:ph type="body" idx="1"/>
          </p:nvPr>
        </p:nvSpPr>
        <p:spPr>
          <a:xfrm>
            <a:off x="468313" y="1196975"/>
            <a:ext cx="8229600" cy="49577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b="1" smtClean="0">
                <a:latin typeface="Times New Roman" pitchFamily="18" charset="0"/>
              </a:rPr>
              <a:t> </a:t>
            </a:r>
            <a:r>
              <a:rPr lang="ru-RU" b="1" smtClean="0">
                <a:solidFill>
                  <a:schemeClr val="folHlink"/>
                </a:solidFill>
                <a:latin typeface="Times New Roman" pitchFamily="18" charset="0"/>
              </a:rPr>
              <a:t>Главное предназначение парашюта: удовлетворение естественной биологической потребности в движении, создание условий для физического, социального, психического здоровья.</a:t>
            </a:r>
          </a:p>
          <a:p>
            <a:endParaRPr lang="ru-RU" b="1" smtClean="0">
              <a:solidFill>
                <a:schemeClr val="fol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С парашютом можно играть на улице и в помещении. Одновременно могут участвовать</a:t>
            </a:r>
            <a:b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 13 - 16 человек.</a:t>
            </a:r>
          </a:p>
        </p:txBody>
      </p:sp>
      <p:pic>
        <p:nvPicPr>
          <p:cNvPr id="18434" name="Picture 4" descr="PB163709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/>
          </p:cNvSpPr>
          <p:nvPr>
            <p:ph type="title" idx="4294967295"/>
          </p:nvPr>
        </p:nvSpPr>
        <p:spPr>
          <a:xfrm>
            <a:off x="684213" y="476250"/>
            <a:ext cx="7545387" cy="1152525"/>
          </a:xfrm>
        </p:spPr>
        <p:txBody>
          <a:bodyPr/>
          <a:lstStyle/>
          <a:p>
            <a:r>
              <a:rPr lang="ru-RU" sz="1600" smtClean="0">
                <a:latin typeface="Times New Roman" pitchFamily="18" charset="0"/>
              </a:rPr>
              <a:t/>
            </a:r>
            <a:br>
              <a:rPr lang="ru-RU" sz="1600" smtClean="0">
                <a:latin typeface="Times New Roman" pitchFamily="18" charset="0"/>
              </a:rPr>
            </a:br>
            <a:r>
              <a:rPr lang="ru-RU" sz="1600" smtClean="0">
                <a:latin typeface="Times New Roman" pitchFamily="18" charset="0"/>
              </a:rPr>
              <a:t/>
            </a:r>
            <a:br>
              <a:rPr lang="ru-RU" sz="1600" smtClean="0">
                <a:latin typeface="Times New Roman" pitchFamily="18" charset="0"/>
              </a:rPr>
            </a:br>
            <a:r>
              <a:rPr lang="ru-RU" sz="1600" smtClean="0">
                <a:latin typeface="Times New Roman" pitchFamily="18" charset="0"/>
              </a:rPr>
              <a:t/>
            </a:r>
            <a:br>
              <a:rPr lang="ru-RU" sz="1600" smtClean="0">
                <a:latin typeface="Times New Roman" pitchFamily="18" charset="0"/>
              </a:rPr>
            </a:br>
            <a:r>
              <a:rPr lang="ru-RU" sz="28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8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8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8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8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8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8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8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8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8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80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280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  <a:t>Парашют можно использовать </a:t>
            </a:r>
            <a:b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  <a:t>как на физкультурных занятиях,</a:t>
            </a:r>
            <a:b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  <a:t> в повседневной жизни, </a:t>
            </a:r>
            <a:b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  <a:t>в игровой свободной деятельности, </a:t>
            </a:r>
            <a:b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  <a:t>так и на  досугах,</a:t>
            </a:r>
            <a:b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  <a:t>совместных праздниках </a:t>
            </a:r>
            <a:b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chemeClr val="folHlink"/>
                </a:solidFill>
                <a:latin typeface="Times New Roman" pitchFamily="18" charset="0"/>
              </a:rPr>
              <a:t>детей и взрослых.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PB2437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3429000"/>
            <a:ext cx="4286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5" descr="PB2437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708275"/>
            <a:ext cx="33480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6" descr="PB2437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260350"/>
            <a:ext cx="391795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7"/>
          <p:cNvSpPr>
            <a:spLocks noGrp="1"/>
          </p:cNvSpPr>
          <p:nvPr>
            <p:ph type="title"/>
          </p:nvPr>
        </p:nvSpPr>
        <p:spPr>
          <a:xfrm>
            <a:off x="5219700" y="260350"/>
            <a:ext cx="3467100" cy="1143000"/>
          </a:xfrm>
        </p:spPr>
        <p:txBody>
          <a:bodyPr/>
          <a:lstStyle/>
          <a:p>
            <a:pPr algn="l"/>
            <a:r>
              <a:rPr lang="ru-RU" sz="3600" b="1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sz="36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3600" b="1" smtClean="0">
                <a:solidFill>
                  <a:schemeClr val="folHlink"/>
                </a:solidFill>
                <a:latin typeface="Times New Roman" pitchFamily="18" charset="0"/>
              </a:rPr>
              <a:t>«День </a:t>
            </a:r>
            <a:br>
              <a:rPr lang="ru-RU" sz="36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3600" b="1" smtClean="0">
                <a:solidFill>
                  <a:schemeClr val="folHlink"/>
                </a:solidFill>
                <a:latin typeface="Times New Roman" pitchFamily="18" charset="0"/>
              </a:rPr>
              <a:t>        здоровья»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827088" y="260350"/>
            <a:ext cx="3816350" cy="1498600"/>
          </a:xfrm>
        </p:spPr>
        <p:txBody>
          <a:bodyPr/>
          <a:lstStyle/>
          <a:p>
            <a:pPr algn="l"/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Спортивный праздник </a:t>
            </a:r>
            <a:b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«Физкульт - привет,</a:t>
            </a:r>
            <a:b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физкульт - ура, </a:t>
            </a:r>
            <a:b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chemeClr val="folHlink"/>
                </a:solidFill>
                <a:latin typeface="Times New Roman" pitchFamily="18" charset="0"/>
              </a:rPr>
              <a:t>у нас спортивная семья»</a:t>
            </a:r>
          </a:p>
        </p:txBody>
      </p:sp>
      <p:pic>
        <p:nvPicPr>
          <p:cNvPr id="21506" name="Picture 4" descr="PB0236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36838"/>
            <a:ext cx="421163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 descr="PB023614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87900" y="3698875"/>
            <a:ext cx="3816350" cy="2862263"/>
          </a:xfrm>
        </p:spPr>
      </p:pic>
      <p:pic>
        <p:nvPicPr>
          <p:cNvPr id="21508" name="Picture 6" descr="PB0236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04813"/>
            <a:ext cx="4032250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01ca5124ddeba7b7d2f7a8f2f7441aab35e5"/>
</p:tagLst>
</file>

<file path=ppt/theme/theme1.xml><?xml version="1.0" encoding="utf-8"?>
<a:theme xmlns:a="http://schemas.openxmlformats.org/drawingml/2006/main" name="Презентация Семинар 201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</TotalTime>
  <Words>271</Words>
  <Application>Microsoft Office PowerPoint</Application>
  <PresentationFormat>Экран (4:3)</PresentationFormat>
  <Paragraphs>38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Arial Black</vt:lpstr>
      <vt:lpstr>Презентация Семинар 2015</vt:lpstr>
      <vt:lpstr>Слайд 1</vt:lpstr>
      <vt:lpstr>  Что же такое «Волшебный парашют»?  Игровой парашют – это яркая ткань, состоящая из нескольких цветных секторов, у которой по кругу расположены ручки. Диаметр парашюта может быть разный, наш - имеет d – 3,5 м., а для больших групп детей делают парашюты и куда более солидные – 5 - 7 метров в диаметре.</vt:lpstr>
      <vt:lpstr>             Цель:  создание условий для всестороннего  физического развития  и удовлетворения естественной  биологической потребности  детей в движении.  </vt:lpstr>
      <vt:lpstr>Задачи:  </vt:lpstr>
      <vt:lpstr>Слайд 5</vt:lpstr>
      <vt:lpstr>С парашютом можно играть на улице и в помещении. Одновременно могут участвовать  13 - 16 человек.</vt:lpstr>
      <vt:lpstr>         Парашют можно использовать  как на физкультурных занятиях,  в повседневной жизни,  в игровой свободной деятельности,  так и на  досугах, совместных праздниках  детей и взрослых.</vt:lpstr>
      <vt:lpstr> «День          здоровья»</vt:lpstr>
      <vt:lpstr>Спортивный праздник  «Физкульт - привет, физкульт - ура,  у нас спортивная семья»</vt:lpstr>
      <vt:lpstr>             Парашют даёт ребёнку богатый спектр новых ощущений: это и яркий зрительный образ, и сильный ветер, и звон натянутого парашюта, и ощущение мягкой ткани, обнимающей ребёнка, сидящего под парашютом.  Кроме того, игры с парашютом развивают фантазию, парашют может превращаться в карусель, поляну, облако, радугу, поезд, море. Дети под парашютом  изображают то воробушков, то укладываются спать, то стучатся в теремок. </vt:lpstr>
      <vt:lpstr>Слайд 11</vt:lpstr>
      <vt:lpstr>Развитие основных движений </vt:lpstr>
      <vt:lpstr>Подвижные игры</vt:lpstr>
      <vt:lpstr>«Жучки барахтаются»</vt:lpstr>
      <vt:lpstr>«Прятки»</vt:lpstr>
      <vt:lpstr>Слайд 16</vt:lpstr>
    </vt:vector>
  </TitlesOfParts>
  <Company>CtrlSoft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Семинар-практикум  по теме: «Создание предметно-пространственной  развивающей среды  в ДОУ согласно ФГОС ДО»</dc:title>
  <dc:creator>Оксана</dc:creator>
  <cp:lastModifiedBy>PIRYS</cp:lastModifiedBy>
  <cp:revision>28</cp:revision>
  <cp:lastPrinted>2015-05-19T19:21:14Z</cp:lastPrinted>
  <dcterms:created xsi:type="dcterms:W3CDTF">2015-05-19T17:32:09Z</dcterms:created>
  <dcterms:modified xsi:type="dcterms:W3CDTF">2016-11-28T19:17:15Z</dcterms:modified>
</cp:coreProperties>
</file>