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094" y="-23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3A862A-188E-4159-9408-FE1E560D39CD}" type="datetimeFigureOut">
              <a:rPr lang="ru-RU" smtClean="0"/>
              <a:t>09.12.2015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228818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3A862A-188E-4159-9408-FE1E560D39CD}" type="datetimeFigureOut">
              <a:rPr lang="ru-RU" smtClean="0"/>
              <a:t>09.12.2015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376677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3A862A-188E-4159-9408-FE1E560D39CD}" type="datetimeFigureOut">
              <a:rPr lang="ru-RU" smtClean="0"/>
              <a:t>09.12.2015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39242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3A862A-188E-4159-9408-FE1E560D39CD}" type="datetimeFigureOut">
              <a:rPr lang="ru-RU" smtClean="0"/>
              <a:t>09.12.2015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189821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3A862A-188E-4159-9408-FE1E560D39CD}" type="datetimeFigureOut">
              <a:rPr lang="ru-RU" smtClean="0"/>
              <a:t>09.12.2015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328396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3A862A-188E-4159-9408-FE1E560D39CD}" type="datetimeFigureOut">
              <a:rPr lang="ru-RU" smtClean="0"/>
              <a:t>09.12.2015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269621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3A862A-188E-4159-9408-FE1E560D39CD}" type="datetimeFigureOut">
              <a:rPr lang="ru-RU" smtClean="0"/>
              <a:t>09.12.2015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292104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3A862A-188E-4159-9408-FE1E560D39CD}" type="datetimeFigureOut">
              <a:rPr lang="ru-RU" smtClean="0"/>
              <a:t>09.12.2015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425316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3A862A-188E-4159-9408-FE1E560D39CD}" type="datetimeFigureOut">
              <a:rPr lang="ru-RU" smtClean="0"/>
              <a:t>09.12.2015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218973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3A862A-188E-4159-9408-FE1E560D39CD}" type="datetimeFigureOut">
              <a:rPr lang="ru-RU" smtClean="0"/>
              <a:t>09.12.2015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228627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3A862A-188E-4159-9408-FE1E560D39CD}" type="datetimeFigureOut">
              <a:rPr lang="ru-RU" smtClean="0"/>
              <a:t>09.12.2015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DEF81E-040C-44DE-A96A-A73D5301B42B}" type="slidenum">
              <a:rPr lang="ru-RU" smtClean="0"/>
              <a:t>‹#›</a:t>
            </a:fld>
            <a:endParaRPr lang="ru-RU"/>
          </a:p>
        </p:txBody>
      </p:sp>
    </p:spTree>
    <p:extLst>
      <p:ext uri="{BB962C8B-B14F-4D97-AF65-F5344CB8AC3E}">
        <p14:creationId xmlns:p14="http://schemas.microsoft.com/office/powerpoint/2010/main" val="398339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13A862A-188E-4159-9408-FE1E560D39CD}" type="datetimeFigureOut">
              <a:rPr lang="ru-RU" smtClean="0"/>
              <a:t>09.12.2015</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2DEF81E-040C-44DE-A96A-A73D5301B42B}" type="slidenum">
              <a:rPr lang="ru-RU" smtClean="0"/>
              <a:t>‹#›</a:t>
            </a:fld>
            <a:endParaRPr lang="ru-RU"/>
          </a:p>
        </p:txBody>
      </p:sp>
    </p:spTree>
    <p:extLst>
      <p:ext uri="{BB962C8B-B14F-4D97-AF65-F5344CB8AC3E}">
        <p14:creationId xmlns:p14="http://schemas.microsoft.com/office/powerpoint/2010/main" val="366479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QWER\Desktop\РАБОТА\Оформлен ДОУ\Фоны\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151"/>
            <a:ext cx="6858000" cy="911884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92696" y="1331640"/>
            <a:ext cx="5829300" cy="324036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ru-RU" b="1" spc="50" dirty="0" smtClean="0">
                <a:ln w="28575">
                  <a:solidFill>
                    <a:schemeClr val="tx1"/>
                  </a:solidFill>
                </a:ln>
                <a:solidFill>
                  <a:srgbClr val="00B050"/>
                </a:solidFill>
                <a:latin typeface="Impact" pitchFamily="34" charset="0"/>
              </a:rPr>
              <a:t>Паспорт </a:t>
            </a:r>
            <a:br>
              <a:rPr lang="ru-RU" b="1" spc="50" dirty="0" smtClean="0">
                <a:ln w="28575">
                  <a:solidFill>
                    <a:schemeClr val="tx1"/>
                  </a:solidFill>
                </a:ln>
                <a:solidFill>
                  <a:srgbClr val="00B050"/>
                </a:solidFill>
                <a:latin typeface="Impact" pitchFamily="34" charset="0"/>
              </a:rPr>
            </a:br>
            <a:r>
              <a:rPr lang="ru-RU" b="1" spc="50" dirty="0" smtClean="0">
                <a:ln w="28575">
                  <a:solidFill>
                    <a:schemeClr val="tx1"/>
                  </a:solidFill>
                </a:ln>
                <a:solidFill>
                  <a:srgbClr val="00B050"/>
                </a:solidFill>
                <a:latin typeface="Impact" pitchFamily="34" charset="0"/>
              </a:rPr>
              <a:t>экологической   </a:t>
            </a:r>
            <a:r>
              <a:rPr lang="ru-RU" b="1" spc="50" dirty="0" smtClean="0">
                <a:ln w="28575">
                  <a:solidFill>
                    <a:schemeClr val="tx1"/>
                  </a:solidFill>
                </a:ln>
                <a:solidFill>
                  <a:srgbClr val="00B050"/>
                </a:solidFill>
                <a:latin typeface="Impact" pitchFamily="34" charset="0"/>
              </a:rPr>
              <a:t>тропы</a:t>
            </a:r>
            <a:endParaRPr lang="ru-RU" b="1" spc="50" dirty="0">
              <a:ln w="28575">
                <a:solidFill>
                  <a:schemeClr val="tx1"/>
                </a:solidFill>
              </a:ln>
              <a:solidFill>
                <a:srgbClr val="00B050"/>
              </a:solidFill>
              <a:latin typeface="Impact" pitchFamily="34" charset="0"/>
            </a:endParaRPr>
          </a:p>
        </p:txBody>
      </p:sp>
      <p:pic>
        <p:nvPicPr>
          <p:cNvPr id="1027" name="Picture 3" descr="C:\Users\QWER\AppData\Local\Microsoft\Windows\Temporary Internet Files\Content.IE5\YKMRGU5B\MC900437638[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427" y="5004048"/>
            <a:ext cx="3657143" cy="36571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QWER\AppData\Local\Microsoft\Windows\Temporary Internet Files\Content.IE5\YKMRGU5B\MC90042836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199" y="6832619"/>
            <a:ext cx="2216551" cy="163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25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82975" y="1403648"/>
            <a:ext cx="3420041" cy="302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4704" y="467544"/>
            <a:ext cx="5256584" cy="1077218"/>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 Ива »</a:t>
            </a:r>
            <a:endParaRPr lang="ru-RU" sz="3600" dirty="0">
              <a:ln>
                <a:solidFill>
                  <a:prstClr val="black"/>
                </a:solidFill>
              </a:ln>
              <a:solidFill>
                <a:srgbClr val="0070C0"/>
              </a:solidFill>
              <a:latin typeface="Impact" pitchFamily="34" charset="0"/>
            </a:endParaRPr>
          </a:p>
          <a:p>
            <a:pPr lvl="0" algn="ctr"/>
            <a:r>
              <a:rPr lang="ru-RU" sz="2800" dirty="0">
                <a:ln>
                  <a:solidFill>
                    <a:prstClr val="black"/>
                  </a:solidFill>
                </a:ln>
                <a:solidFill>
                  <a:srgbClr val="0070C0"/>
                </a:solidFill>
                <a:latin typeface="Impact" pitchFamily="34" charset="0"/>
              </a:rPr>
              <a:t>Биологические особенности.</a:t>
            </a:r>
          </a:p>
        </p:txBody>
      </p:sp>
      <p:sp>
        <p:nvSpPr>
          <p:cNvPr id="5" name="Прямоугольник 4"/>
          <p:cNvSpPr/>
          <p:nvPr/>
        </p:nvSpPr>
        <p:spPr>
          <a:xfrm>
            <a:off x="492898" y="4425848"/>
            <a:ext cx="5976664" cy="4154984"/>
          </a:xfrm>
          <a:prstGeom prst="rect">
            <a:avLst/>
          </a:prstGeom>
        </p:spPr>
        <p:txBody>
          <a:bodyPr wrap="square">
            <a:spAutoFit/>
          </a:bodyPr>
          <a:lstStyle/>
          <a:p>
            <a:pPr algn="ctr"/>
            <a:r>
              <a:rPr lang="ru-RU" sz="2000" dirty="0">
                <a:latin typeface="Impact" pitchFamily="34" charset="0"/>
              </a:rPr>
              <a:t>Ива белая (ива серебристая), или </a:t>
            </a:r>
            <a:r>
              <a:rPr lang="ru-RU" sz="2000" dirty="0" smtClean="0">
                <a:latin typeface="Impact" pitchFamily="34" charset="0"/>
              </a:rPr>
              <a:t>ветла. </a:t>
            </a:r>
          </a:p>
          <a:p>
            <a:pPr algn="ctr"/>
            <a:r>
              <a:rPr lang="ru-RU" sz="2000" dirty="0" smtClean="0">
                <a:latin typeface="Impact" pitchFamily="34" charset="0"/>
              </a:rPr>
              <a:t>Крупное </a:t>
            </a:r>
            <a:r>
              <a:rPr lang="ru-RU" sz="2000" dirty="0">
                <a:latin typeface="Impact" pitchFamily="34" charset="0"/>
              </a:rPr>
              <a:t>растение от 15 до 25 м высотой и от 8 до 15 м шириной. Ствол ивы белой или серебристой мощный, кора серая. Крона сначала </a:t>
            </a:r>
            <a:r>
              <a:rPr lang="ru-RU" sz="2000" dirty="0" err="1">
                <a:latin typeface="Impact" pitchFamily="34" charset="0"/>
              </a:rPr>
              <a:t>узкоколонновидная</a:t>
            </a:r>
            <a:r>
              <a:rPr lang="ru-RU" sz="2000" dirty="0">
                <a:latin typeface="Impact" pitchFamily="34" charset="0"/>
              </a:rPr>
              <a:t>, позже раскидистая, широко округлая. Ветви ивы белой направлены вверх, боковые побеги слегка свисают. Листья ланцетные, при распускании серебристо-серые, затем серовато-зеленые. Цветки ивы белой желтые, с приятным ароматом, распускаются в конце апреля-начале мая. Ива белая растет на солнце или в полутени, зимостойка и ветроустойчива. </a:t>
            </a:r>
            <a:r>
              <a:rPr lang="ru-RU" sz="2000" dirty="0" smtClean="0">
                <a:latin typeface="Impact" pitchFamily="34" charset="0"/>
              </a:rPr>
              <a:t>                           Растет </a:t>
            </a:r>
            <a:r>
              <a:rPr lang="ru-RU" sz="2000" dirty="0">
                <a:latin typeface="Impact" pitchFamily="34" charset="0"/>
              </a:rPr>
              <a:t>ива белая быстро; доживает </a:t>
            </a:r>
            <a:r>
              <a:rPr lang="ru-RU" sz="2400" dirty="0">
                <a:latin typeface="Impact" pitchFamily="34" charset="0"/>
              </a:rPr>
              <a:t>до 100 лет</a:t>
            </a:r>
            <a:r>
              <a:rPr lang="ru-RU" sz="2000" dirty="0">
                <a:latin typeface="Impact" pitchFamily="34" charset="0"/>
              </a:rPr>
              <a:t>.</a:t>
            </a:r>
          </a:p>
        </p:txBody>
      </p:sp>
    </p:spTree>
    <p:extLst>
      <p:ext uri="{BB962C8B-B14F-4D97-AF65-F5344CB8AC3E}">
        <p14:creationId xmlns:p14="http://schemas.microsoft.com/office/powerpoint/2010/main" val="121387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190545"/>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8790" y="678958"/>
            <a:ext cx="3852428" cy="40835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4704" y="190545"/>
            <a:ext cx="5400600" cy="1200329"/>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«Ясень обыкновенный».</a:t>
            </a:r>
            <a:endParaRPr lang="ru-RU" sz="3600" dirty="0">
              <a:ln>
                <a:solidFill>
                  <a:prstClr val="black"/>
                </a:solidFill>
              </a:ln>
              <a:solidFill>
                <a:srgbClr val="0070C0"/>
              </a:solidFill>
              <a:latin typeface="Impact" pitchFamily="34" charset="0"/>
            </a:endParaRPr>
          </a:p>
        </p:txBody>
      </p:sp>
      <p:sp>
        <p:nvSpPr>
          <p:cNvPr id="5" name="Прямоугольник 4"/>
          <p:cNvSpPr/>
          <p:nvPr/>
        </p:nvSpPr>
        <p:spPr>
          <a:xfrm>
            <a:off x="411458" y="3419872"/>
            <a:ext cx="6120680" cy="5355312"/>
          </a:xfrm>
          <a:prstGeom prst="rect">
            <a:avLst/>
          </a:prstGeom>
        </p:spPr>
        <p:txBody>
          <a:bodyPr wrap="square">
            <a:spAutoFit/>
          </a:bodyPr>
          <a:lstStyle/>
          <a:p>
            <a:pPr algn="ctr"/>
            <a:r>
              <a:rPr lang="ru-RU" dirty="0" smtClean="0">
                <a:latin typeface="Impact" pitchFamily="34" charset="0"/>
              </a:rPr>
              <a:t>Дерево </a:t>
            </a:r>
            <a:r>
              <a:rPr lang="ru-RU" dirty="0">
                <a:latin typeface="Impact" pitchFamily="34" charset="0"/>
              </a:rPr>
              <a:t>до 30 м высотой, с широкоовальной, ажурной кроной, с прямыми, малоразветвленными ветвями и непарноперистой листвой. Кора ствола первоначально пепельно-серая, почти гладкая, позже с глубокими, продольными и мелкими поперечными трещинами. Молодые побеги голые, зеленовато-серые. Почки черные с бархатистым </a:t>
            </a:r>
            <a:r>
              <a:rPr lang="ru-RU" dirty="0" err="1" smtClean="0">
                <a:latin typeface="Impact" pitchFamily="34" charset="0"/>
              </a:rPr>
              <a:t>опушением</a:t>
            </a:r>
            <a:r>
              <a:rPr lang="ru-RU" dirty="0" smtClean="0">
                <a:latin typeface="Impact" pitchFamily="34" charset="0"/>
              </a:rPr>
              <a:t>. </a:t>
            </a:r>
            <a:r>
              <a:rPr lang="ru-RU" dirty="0">
                <a:latin typeface="Impact" pitchFamily="34" charset="0"/>
              </a:rPr>
              <a:t>Листья непарноперистые, из 7-9 сидячих, широколанцетных, пильчатых по краю, сверху ярко-зеленых листочков, снизу — зеленых, волосистых по жилкам. </a:t>
            </a:r>
            <a:r>
              <a:rPr lang="ru-RU" dirty="0" smtClean="0">
                <a:latin typeface="Impact" pitchFamily="34" charset="0"/>
              </a:rPr>
              <a:t>Плоды </a:t>
            </a:r>
            <a:r>
              <a:rPr lang="ru-RU" dirty="0">
                <a:latin typeface="Impact" pitchFamily="34" charset="0"/>
              </a:rPr>
              <a:t>— крылатки, до 5 см длиной, часто сохраняются на ветвях всю зиму</a:t>
            </a:r>
            <a:r>
              <a:rPr lang="ru-RU" dirty="0" smtClean="0">
                <a:latin typeface="Impact" pitchFamily="34" charset="0"/>
              </a:rPr>
              <a:t>.</a:t>
            </a:r>
            <a:endParaRPr lang="ru-RU" dirty="0">
              <a:latin typeface="Impact" pitchFamily="34" charset="0"/>
            </a:endParaRPr>
          </a:p>
          <a:p>
            <a:pPr algn="ctr"/>
            <a:r>
              <a:rPr lang="ru-RU" dirty="0">
                <a:latin typeface="Impact" pitchFamily="34" charset="0"/>
              </a:rPr>
              <a:t>Растет быстро, светолюбив. В молодости недостаточно морозостоек, во взрослом состоянии выносит понижения температуры до — 40°С. Воздушную сухость выносит хорошо, почвенную — хуже. Требователен к почве, недостаточно </a:t>
            </a:r>
            <a:r>
              <a:rPr lang="ru-RU" dirty="0" err="1">
                <a:latin typeface="Impact" pitchFamily="34" charset="0"/>
              </a:rPr>
              <a:t>дымо</a:t>
            </a:r>
            <a:r>
              <a:rPr lang="ru-RU" dirty="0">
                <a:latin typeface="Impact" pitchFamily="34" charset="0"/>
              </a:rPr>
              <a:t>- и газоустойчив. Размножается семенами, которые без стратификации прорастают лишь на второй год. Декоративные формы размножаются прививкой на основной вид. Живет до 300 лет.</a:t>
            </a:r>
          </a:p>
        </p:txBody>
      </p:sp>
    </p:spTree>
    <p:extLst>
      <p:ext uri="{BB962C8B-B14F-4D97-AF65-F5344CB8AC3E}">
        <p14:creationId xmlns:p14="http://schemas.microsoft.com/office/powerpoint/2010/main" val="1726903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1147" y="1259632"/>
            <a:ext cx="3683698" cy="351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4704" y="347335"/>
            <a:ext cx="5256584" cy="1200329"/>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endParaRPr lang="ru-RU" sz="3600" dirty="0" smtClean="0">
              <a:ln>
                <a:solidFill>
                  <a:prstClr val="black"/>
                </a:solidFill>
              </a:ln>
              <a:solidFill>
                <a:srgbClr val="0070C0"/>
              </a:solidFill>
              <a:latin typeface="Impact" pitchFamily="34" charset="0"/>
            </a:endParaRPr>
          </a:p>
          <a:p>
            <a:pPr lvl="0" algn="ctr"/>
            <a:r>
              <a:rPr lang="ru-RU" sz="3600" dirty="0" smtClean="0">
                <a:ln>
                  <a:solidFill>
                    <a:prstClr val="black"/>
                  </a:solidFill>
                </a:ln>
                <a:solidFill>
                  <a:srgbClr val="0070C0"/>
                </a:solidFill>
                <a:latin typeface="Impact" pitchFamily="34" charset="0"/>
              </a:rPr>
              <a:t>«Клён остролистный»</a:t>
            </a:r>
            <a:endParaRPr lang="ru-RU" sz="3600" dirty="0">
              <a:ln>
                <a:solidFill>
                  <a:prstClr val="black"/>
                </a:solidFill>
              </a:ln>
              <a:solidFill>
                <a:srgbClr val="0070C0"/>
              </a:solidFill>
              <a:latin typeface="Impact" pitchFamily="34" charset="0"/>
            </a:endParaRPr>
          </a:p>
        </p:txBody>
      </p:sp>
      <p:sp>
        <p:nvSpPr>
          <p:cNvPr id="5" name="Прямоугольник 4"/>
          <p:cNvSpPr/>
          <p:nvPr/>
        </p:nvSpPr>
        <p:spPr>
          <a:xfrm>
            <a:off x="519470" y="4615994"/>
            <a:ext cx="5904656" cy="3970318"/>
          </a:xfrm>
          <a:prstGeom prst="rect">
            <a:avLst/>
          </a:prstGeom>
        </p:spPr>
        <p:txBody>
          <a:bodyPr wrap="square">
            <a:spAutoFit/>
          </a:bodyPr>
          <a:lstStyle/>
          <a:p>
            <a:pPr algn="ctr"/>
            <a:r>
              <a:rPr lang="ru-RU" dirty="0">
                <a:latin typeface="Impact" pitchFamily="34" charset="0"/>
              </a:rPr>
              <a:t>Это листопадное дерево имеющее высоту до 30 м. Отнесено к семейству кленовых. </a:t>
            </a:r>
            <a:endParaRPr lang="ru-RU" dirty="0" smtClean="0">
              <a:latin typeface="Impact" pitchFamily="34" charset="0"/>
            </a:endParaRPr>
          </a:p>
          <a:p>
            <a:pPr algn="ctr"/>
            <a:r>
              <a:rPr lang="ru-RU" dirty="0" smtClean="0">
                <a:latin typeface="Impact" pitchFamily="34" charset="0"/>
              </a:rPr>
              <a:t>Кора </a:t>
            </a:r>
            <a:r>
              <a:rPr lang="ru-RU" dirty="0">
                <a:latin typeface="Impact" pitchFamily="34" charset="0"/>
              </a:rPr>
              <a:t>старых деревьев – серого цвета с мелкими трещинами, у молодых деревьев красновато-серая. Листья листопадного дерева супротивные, крупные, длинночерешковые, </a:t>
            </a:r>
            <a:r>
              <a:rPr lang="ru-RU" dirty="0" err="1">
                <a:latin typeface="Impact" pitchFamily="34" charset="0"/>
              </a:rPr>
              <a:t>пятилопастные</a:t>
            </a:r>
            <a:r>
              <a:rPr lang="ru-RU" dirty="0">
                <a:latin typeface="Impact" pitchFamily="34" charset="0"/>
              </a:rPr>
              <a:t>. К влажности и плодородию грунта клен остролистный достаточно требователен, теневынослив, растет быстро, не переносит засоленности и застоя влаги, дает обильную растительность от </a:t>
            </a:r>
            <a:r>
              <a:rPr lang="ru-RU" dirty="0" err="1">
                <a:latin typeface="Impact" pitchFamily="34" charset="0"/>
              </a:rPr>
              <a:t>пня.Цветки</a:t>
            </a:r>
            <a:r>
              <a:rPr lang="ru-RU" dirty="0">
                <a:latin typeface="Impact" pitchFamily="34" charset="0"/>
              </a:rPr>
              <a:t> клена зеленовато-желтого цвета, мелкие, собраны в соцветия - щитки, правильные. Цветут в апреле – мае. Плод дерева - плоская крылатка с 2 крылышками, плодоносит в сентябре.</a:t>
            </a:r>
          </a:p>
        </p:txBody>
      </p:sp>
    </p:spTree>
    <p:extLst>
      <p:ext uri="{BB962C8B-B14F-4D97-AF65-F5344CB8AC3E}">
        <p14:creationId xmlns:p14="http://schemas.microsoft.com/office/powerpoint/2010/main" val="3325568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1200329"/>
          </a:xfrm>
          <a:prstGeom prst="rect">
            <a:avLst/>
          </a:prstGeom>
        </p:spPr>
        <p:txBody>
          <a:bodyPr wrap="square">
            <a:spAutoFit/>
          </a:bodyPr>
          <a:lstStyle/>
          <a:p>
            <a:pPr lvl="0" algn="ctr"/>
            <a:r>
              <a:rPr lang="ru-RU" sz="3600" dirty="0" smtClean="0">
                <a:ln>
                  <a:solidFill>
                    <a:prstClr val="black"/>
                  </a:solidFill>
                </a:ln>
                <a:solidFill>
                  <a:srgbClr val="0070C0"/>
                </a:solidFill>
                <a:latin typeface="Impact" pitchFamily="34" charset="0"/>
              </a:rPr>
              <a:t>Точка                                                             «Вишня обыкновенная»</a:t>
            </a:r>
            <a:endParaRPr lang="ru-RU" sz="3600" dirty="0">
              <a:ln>
                <a:solidFill>
                  <a:prstClr val="black"/>
                </a:solidFill>
              </a:ln>
              <a:solidFill>
                <a:srgbClr val="0070C0"/>
              </a:solidFill>
              <a:latin typeface="Impact" pitchFamily="34" charset="0"/>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602" y="1826656"/>
            <a:ext cx="2918343" cy="2241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2996" y="1801706"/>
            <a:ext cx="2985323" cy="2241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45027" y="4067944"/>
            <a:ext cx="5904656" cy="4093428"/>
          </a:xfrm>
          <a:prstGeom prst="rect">
            <a:avLst/>
          </a:prstGeom>
        </p:spPr>
        <p:txBody>
          <a:bodyPr wrap="square">
            <a:spAutoFit/>
          </a:bodyPr>
          <a:lstStyle/>
          <a:p>
            <a:pPr algn="ctr"/>
            <a:r>
              <a:rPr lang="ru-RU" sz="2000" dirty="0">
                <a:latin typeface="Impact" pitchFamily="34" charset="0"/>
              </a:rPr>
              <a:t>Вишня обыкновенная - дерево высотой 2,5-6 м. Относится к семейству розоцветных. Ствол плодового дерева по виду потрескавшийся, с отслаивающимися пластинками коры серо-бурого или темно-серого цвета. Листья вишни снизу светло зеленые, сверху блестящие и темно-зеленые, широкоэллиптические, очередные, черешковые. Цветки вишни распускаются до появления листьев, обоеполые, правильные, белого цвета, собраны в зонтичные соцветия. Плод вишни - сочная шаровидная костянка красного цвета. Плодовое дерево вишня цветет в апреле - мае, плодоносит соответственно в июне - июле.</a:t>
            </a:r>
          </a:p>
        </p:txBody>
      </p:sp>
    </p:spTree>
    <p:extLst>
      <p:ext uri="{BB962C8B-B14F-4D97-AF65-F5344CB8AC3E}">
        <p14:creationId xmlns:p14="http://schemas.microsoft.com/office/powerpoint/2010/main" val="2406579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1" y="0"/>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0850" y="467544"/>
            <a:ext cx="5992486" cy="1200329"/>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endParaRPr lang="ru-RU" sz="3600" dirty="0" smtClean="0">
              <a:ln>
                <a:solidFill>
                  <a:prstClr val="black"/>
                </a:solidFill>
              </a:ln>
              <a:solidFill>
                <a:srgbClr val="0070C0"/>
              </a:solidFill>
              <a:latin typeface="Impact" pitchFamily="34" charset="0"/>
            </a:endParaRPr>
          </a:p>
          <a:p>
            <a:pPr lvl="0" algn="ctr"/>
            <a:r>
              <a:rPr lang="ru-RU" sz="3600" dirty="0" smtClean="0">
                <a:ln>
                  <a:solidFill>
                    <a:prstClr val="black"/>
                  </a:solidFill>
                </a:ln>
                <a:solidFill>
                  <a:srgbClr val="0070C0"/>
                </a:solidFill>
                <a:latin typeface="Impact" pitchFamily="34" charset="0"/>
              </a:rPr>
              <a:t>«</a:t>
            </a:r>
            <a:r>
              <a:rPr lang="ru-RU" sz="3600" dirty="0">
                <a:ln>
                  <a:solidFill>
                    <a:prstClr val="black"/>
                  </a:solidFill>
                </a:ln>
                <a:solidFill>
                  <a:srgbClr val="0070C0"/>
                </a:solidFill>
                <a:latin typeface="Impact" pitchFamily="34" charset="0"/>
              </a:rPr>
              <a:t>Рябинник </a:t>
            </a:r>
            <a:r>
              <a:rPr lang="ru-RU" sz="3600" dirty="0" err="1" smtClean="0">
                <a:ln>
                  <a:solidFill>
                    <a:prstClr val="black"/>
                  </a:solidFill>
                </a:ln>
                <a:solidFill>
                  <a:srgbClr val="0070C0"/>
                </a:solidFill>
                <a:latin typeface="Impact" pitchFamily="34" charset="0"/>
              </a:rPr>
              <a:t>рябинолистный</a:t>
            </a:r>
            <a:r>
              <a:rPr lang="ru-RU" sz="3600" dirty="0" smtClean="0">
                <a:ln>
                  <a:solidFill>
                    <a:prstClr val="black"/>
                  </a:solidFill>
                </a:ln>
                <a:solidFill>
                  <a:srgbClr val="0070C0"/>
                </a:solidFill>
                <a:latin typeface="Impact" pitchFamily="34" charset="0"/>
              </a:rPr>
              <a:t>»</a:t>
            </a:r>
            <a:endParaRPr lang="ru-RU" sz="3600" dirty="0">
              <a:ln>
                <a:solidFill>
                  <a:prstClr val="black"/>
                </a:solidFill>
              </a:ln>
              <a:solidFill>
                <a:srgbClr val="0070C0"/>
              </a:solidFill>
              <a:latin typeface="Impact" pitchFamily="34" charset="0"/>
            </a:endParaRPr>
          </a:p>
        </p:txBody>
      </p:sp>
      <p:sp>
        <p:nvSpPr>
          <p:cNvPr id="5" name="Прямоугольник 4"/>
          <p:cNvSpPr/>
          <p:nvPr/>
        </p:nvSpPr>
        <p:spPr>
          <a:xfrm>
            <a:off x="460850" y="4535083"/>
            <a:ext cx="5832648" cy="3477875"/>
          </a:xfrm>
          <a:prstGeom prst="rect">
            <a:avLst/>
          </a:prstGeom>
        </p:spPr>
        <p:txBody>
          <a:bodyPr wrap="square">
            <a:spAutoFit/>
          </a:bodyPr>
          <a:lstStyle/>
          <a:p>
            <a:pPr algn="ctr"/>
            <a:r>
              <a:rPr lang="ru-RU" sz="2000" dirty="0">
                <a:latin typeface="Impact" pitchFamily="34" charset="0"/>
              </a:rPr>
              <a:t>Рябинник </a:t>
            </a:r>
            <a:r>
              <a:rPr lang="ru-RU" sz="2000" dirty="0" err="1">
                <a:latin typeface="Impact" pitchFamily="34" charset="0"/>
              </a:rPr>
              <a:t>рябинолистный</a:t>
            </a:r>
            <a:r>
              <a:rPr lang="ru-RU" sz="2000" dirty="0">
                <a:latin typeface="Impact" pitchFamily="34" charset="0"/>
              </a:rPr>
              <a:t> – кустарник до 3м высотой, с широкораскидистой кроной, многочисленными, прямостоячими побегами. Листья непарноперистые, крупные, до 25см длиной, из 9-13 пар листочков. При распускании листовые пластинки розовые, позже – светло зеленые, осенью – желтые или темно-карминно-красные. Цветки мелкие, белые, с тычинками вдвое длиннее лепестков, собраны в конечные, пирамидальные метелки до 30см длиной.  При регулярном поливе дает корневую поросль.</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4574" y="1675175"/>
            <a:ext cx="3985199" cy="26671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168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6330" y="1515550"/>
            <a:ext cx="3810936" cy="27438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83466" y="467544"/>
            <a:ext cx="5976664" cy="1200329"/>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endParaRPr lang="ru-RU" sz="3600" dirty="0" smtClean="0">
              <a:ln>
                <a:solidFill>
                  <a:prstClr val="black"/>
                </a:solidFill>
              </a:ln>
              <a:solidFill>
                <a:srgbClr val="0070C0"/>
              </a:solidFill>
              <a:latin typeface="Impact" pitchFamily="34" charset="0"/>
            </a:endParaRPr>
          </a:p>
          <a:p>
            <a:pPr lvl="0" algn="ctr"/>
            <a:r>
              <a:rPr lang="ru-RU" sz="3600" dirty="0" smtClean="0">
                <a:ln>
                  <a:solidFill>
                    <a:prstClr val="black"/>
                  </a:solidFill>
                </a:ln>
                <a:solidFill>
                  <a:srgbClr val="0070C0"/>
                </a:solidFill>
                <a:latin typeface="Impact" pitchFamily="34" charset="0"/>
              </a:rPr>
              <a:t>«</a:t>
            </a:r>
            <a:r>
              <a:rPr lang="ru-RU" sz="3600" dirty="0">
                <a:ln>
                  <a:solidFill>
                    <a:prstClr val="black"/>
                  </a:solidFill>
                </a:ln>
                <a:solidFill>
                  <a:srgbClr val="0070C0"/>
                </a:solidFill>
                <a:latin typeface="Impact" pitchFamily="34" charset="0"/>
              </a:rPr>
              <a:t>Снежноягодник (Снежник</a:t>
            </a:r>
            <a:r>
              <a:rPr lang="ru-RU" sz="3600" dirty="0" smtClean="0">
                <a:ln>
                  <a:solidFill>
                    <a:prstClr val="black"/>
                  </a:solidFill>
                </a:ln>
                <a:solidFill>
                  <a:srgbClr val="0070C0"/>
                </a:solidFill>
                <a:latin typeface="Impact" pitchFamily="34" charset="0"/>
              </a:rPr>
              <a:t>)»</a:t>
            </a:r>
            <a:endParaRPr lang="ru-RU" sz="3600" dirty="0">
              <a:ln>
                <a:solidFill>
                  <a:prstClr val="black"/>
                </a:solidFill>
              </a:ln>
              <a:solidFill>
                <a:srgbClr val="0070C0"/>
              </a:solidFill>
              <a:latin typeface="Impact" pitchFamily="34" charset="0"/>
            </a:endParaRPr>
          </a:p>
        </p:txBody>
      </p:sp>
      <p:sp>
        <p:nvSpPr>
          <p:cNvPr id="5" name="Прямоугольник 4"/>
          <p:cNvSpPr/>
          <p:nvPr/>
        </p:nvSpPr>
        <p:spPr>
          <a:xfrm>
            <a:off x="483465" y="4283968"/>
            <a:ext cx="5976664" cy="4093428"/>
          </a:xfrm>
          <a:prstGeom prst="rect">
            <a:avLst/>
          </a:prstGeom>
        </p:spPr>
        <p:txBody>
          <a:bodyPr wrap="square">
            <a:spAutoFit/>
          </a:bodyPr>
          <a:lstStyle/>
          <a:p>
            <a:pPr algn="ctr"/>
            <a:r>
              <a:rPr lang="ru-RU" sz="2000" dirty="0">
                <a:latin typeface="Impact" pitchFamily="34" charset="0"/>
              </a:rPr>
              <a:t>Снежноягодник </a:t>
            </a:r>
            <a:r>
              <a:rPr lang="ru-RU" sz="2000" dirty="0" smtClean="0">
                <a:latin typeface="Impact" pitchFamily="34" charset="0"/>
              </a:rPr>
              <a:t>белый. </a:t>
            </a:r>
          </a:p>
          <a:p>
            <a:pPr algn="ctr"/>
            <a:r>
              <a:rPr lang="ru-RU" sz="2000" dirty="0" smtClean="0">
                <a:latin typeface="Impact" pitchFamily="34" charset="0"/>
              </a:rPr>
              <a:t>Густой </a:t>
            </a:r>
            <a:r>
              <a:rPr lang="ru-RU" sz="2000" dirty="0">
                <a:latin typeface="Impact" pitchFamily="34" charset="0"/>
              </a:rPr>
              <a:t>быстрорастущий кустарник средней величины до 1,5-2 м высотой с тонкими, вертикальными или слегка свисающими побегами. Белый снежноягодник из-за отпрысков образует заросли до нескольких метров в диаметре. Листья снежноягодника белого яйцевидные, светло-зеленые, снизу сизые, осенью не меняют цвет и долго держатся на растении. Плоды вида – белые, восковые, шаровидные ягоды – завязываются в сентябре и держатся на растении всю зиму. В природе белый снежноягодник произрастает на западе Северной Америки.</a:t>
            </a:r>
          </a:p>
        </p:txBody>
      </p:sp>
    </p:spTree>
    <p:extLst>
      <p:ext uri="{BB962C8B-B14F-4D97-AF65-F5344CB8AC3E}">
        <p14:creationId xmlns:p14="http://schemas.microsoft.com/office/powerpoint/2010/main" val="4051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3959" y="956994"/>
            <a:ext cx="2698074" cy="36320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4704" y="467544"/>
            <a:ext cx="5256584" cy="646331"/>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 Гортензия »</a:t>
            </a:r>
            <a:endParaRPr lang="ru-RU" sz="3600" dirty="0">
              <a:ln>
                <a:solidFill>
                  <a:prstClr val="black"/>
                </a:solidFill>
              </a:ln>
              <a:solidFill>
                <a:srgbClr val="0070C0"/>
              </a:solidFill>
              <a:latin typeface="Impact" pitchFamily="34" charset="0"/>
            </a:endParaRPr>
          </a:p>
        </p:txBody>
      </p:sp>
      <p:sp>
        <p:nvSpPr>
          <p:cNvPr id="5" name="Прямоугольник 4"/>
          <p:cNvSpPr/>
          <p:nvPr/>
        </p:nvSpPr>
        <p:spPr>
          <a:xfrm>
            <a:off x="404664" y="4615994"/>
            <a:ext cx="5976664" cy="3477875"/>
          </a:xfrm>
          <a:prstGeom prst="rect">
            <a:avLst/>
          </a:prstGeom>
        </p:spPr>
        <p:txBody>
          <a:bodyPr wrap="square">
            <a:spAutoFit/>
          </a:bodyPr>
          <a:lstStyle/>
          <a:p>
            <a:pPr algn="ctr"/>
            <a:r>
              <a:rPr lang="ru-RU" sz="2000" dirty="0">
                <a:latin typeface="Impact" pitchFamily="34" charset="0"/>
              </a:rPr>
              <a:t>Это листопадные, крупнолистные, декоративные кустарники (иногда </a:t>
            </a:r>
            <a:r>
              <a:rPr lang="ru-RU" sz="2000" dirty="0" err="1">
                <a:latin typeface="Impact" pitchFamily="34" charset="0"/>
              </a:rPr>
              <a:t>лиановидные</a:t>
            </a:r>
            <a:r>
              <a:rPr lang="ru-RU" sz="2000" dirty="0">
                <a:latin typeface="Impact" pitchFamily="34" charset="0"/>
              </a:rPr>
              <a:t>), реже небольшие деревца с многочисленными цветками, собранными в крупные соцветия. Обычно цветки гортензии двух типов: мелкие плодоносящие, размещенные в середине соцветия; краевые - крупные, бесплодные, из 4-5 </a:t>
            </a:r>
            <a:r>
              <a:rPr lang="ru-RU" sz="2000" dirty="0" err="1">
                <a:latin typeface="Impact" pitchFamily="34" charset="0"/>
              </a:rPr>
              <a:t>лепестковидных</a:t>
            </a:r>
            <a:r>
              <a:rPr lang="ru-RU" sz="2000" dirty="0">
                <a:latin typeface="Impact" pitchFamily="34" charset="0"/>
              </a:rPr>
              <a:t> чашелистиков, большей частью снежно-белых, голубых или розоватых. Плод гортензии 2-5-раздельная коробочка с многочисленными мелкими семенами. </a:t>
            </a:r>
          </a:p>
        </p:txBody>
      </p:sp>
    </p:spTree>
    <p:extLst>
      <p:ext uri="{BB962C8B-B14F-4D97-AF65-F5344CB8AC3E}">
        <p14:creationId xmlns:p14="http://schemas.microsoft.com/office/powerpoint/2010/main" val="429487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7"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646331"/>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«Луг»</a:t>
            </a:r>
            <a:r>
              <a:rPr lang="ru-RU" sz="2800" dirty="0" smtClean="0">
                <a:ln>
                  <a:solidFill>
                    <a:prstClr val="black"/>
                  </a:solidFill>
                </a:ln>
                <a:solidFill>
                  <a:srgbClr val="0070C0"/>
                </a:solidFill>
                <a:latin typeface="Impact" pitchFamily="34" charset="0"/>
              </a:rPr>
              <a:t>.</a:t>
            </a:r>
            <a:endParaRPr lang="ru-RU" sz="3600" dirty="0">
              <a:ln>
                <a:solidFill>
                  <a:prstClr val="black"/>
                </a:solidFill>
              </a:ln>
              <a:solidFill>
                <a:srgbClr val="0070C0"/>
              </a:solidFill>
              <a:latin typeface="Impact" pitchFamily="34" charset="0"/>
            </a:endParaRP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9040" y="1113875"/>
            <a:ext cx="2476290" cy="200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16658" y="1113875"/>
            <a:ext cx="3572382" cy="3693319"/>
          </a:xfrm>
          <a:prstGeom prst="rect">
            <a:avLst/>
          </a:prstGeom>
        </p:spPr>
        <p:txBody>
          <a:bodyPr wrap="square">
            <a:spAutoFit/>
          </a:bodyPr>
          <a:lstStyle/>
          <a:p>
            <a:pPr algn="ctr"/>
            <a:r>
              <a:rPr lang="ru-RU" u="sng" dirty="0" smtClean="0">
                <a:latin typeface="Impact" pitchFamily="34" charset="0"/>
              </a:rPr>
              <a:t>Луговая ромашка - НИВЯННИК </a:t>
            </a:r>
            <a:r>
              <a:rPr lang="ru-RU" u="sng" dirty="0">
                <a:latin typeface="Impact" pitchFamily="34" charset="0"/>
              </a:rPr>
              <a:t>ОБЫКНОВЕННЫЙ </a:t>
            </a:r>
            <a:r>
              <a:rPr lang="ru-RU" u="sng" dirty="0" smtClean="0">
                <a:latin typeface="Impact" pitchFamily="34" charset="0"/>
              </a:rPr>
              <a:t>.</a:t>
            </a:r>
          </a:p>
          <a:p>
            <a:pPr algn="ctr"/>
            <a:r>
              <a:rPr lang="ru-RU" dirty="0" smtClean="0">
                <a:latin typeface="Impact" pitchFamily="34" charset="0"/>
              </a:rPr>
              <a:t>Многолетнее </a:t>
            </a:r>
            <a:r>
              <a:rPr lang="ru-RU" dirty="0">
                <a:latin typeface="Impact" pitchFamily="34" charset="0"/>
              </a:rPr>
              <a:t>растение со стеблем 30—60 см высотой, вверху безлистным; </a:t>
            </a:r>
            <a:r>
              <a:rPr lang="ru-RU" dirty="0" smtClean="0">
                <a:latin typeface="Impact" pitchFamily="34" charset="0"/>
              </a:rPr>
              <a:t>Цветочные </a:t>
            </a:r>
            <a:r>
              <a:rPr lang="ru-RU" dirty="0">
                <a:latin typeface="Impact" pitchFamily="34" charset="0"/>
              </a:rPr>
              <a:t>корзинки крупные, с краевыми длинными белыми язычковыми цветками и срединными желтыми трубчатыми цветками, сидящими на полушаровидном голом цветоложе; плод— семянка без хохолка. </a:t>
            </a:r>
            <a:r>
              <a:rPr lang="ru-RU" dirty="0" smtClean="0">
                <a:latin typeface="Impact" pitchFamily="34" charset="0"/>
              </a:rPr>
              <a:t>                        Цветет </a:t>
            </a:r>
            <a:r>
              <a:rPr lang="ru-RU" dirty="0">
                <a:latin typeface="Impact" pitchFamily="34" charset="0"/>
              </a:rPr>
              <a:t>с мая до августа.</a:t>
            </a:r>
          </a:p>
        </p:txBody>
      </p:sp>
      <p:pic>
        <p:nvPicPr>
          <p:cNvPr id="1126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1581" y="5086315"/>
            <a:ext cx="2258008" cy="319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068960" y="4558711"/>
            <a:ext cx="3429000" cy="923330"/>
          </a:xfrm>
          <a:prstGeom prst="rect">
            <a:avLst/>
          </a:prstGeom>
        </p:spPr>
        <p:txBody>
          <a:bodyPr>
            <a:spAutoFit/>
          </a:bodyPr>
          <a:lstStyle/>
          <a:p>
            <a:r>
              <a:rPr lang="ru-RU" u="sng" dirty="0" err="1">
                <a:latin typeface="Impact" pitchFamily="34" charset="0"/>
              </a:rPr>
              <a:t>Пасту́шья</a:t>
            </a:r>
            <a:r>
              <a:rPr lang="ru-RU" u="sng" dirty="0">
                <a:latin typeface="Impact" pitchFamily="34" charset="0"/>
              </a:rPr>
              <a:t> </a:t>
            </a:r>
            <a:r>
              <a:rPr lang="ru-RU" u="sng" dirty="0" err="1">
                <a:latin typeface="Impact" pitchFamily="34" charset="0"/>
              </a:rPr>
              <a:t>су́мка</a:t>
            </a:r>
            <a:r>
              <a:rPr lang="ru-RU" u="sng" dirty="0">
                <a:latin typeface="Impact" pitchFamily="34" charset="0"/>
              </a:rPr>
              <a:t> </a:t>
            </a:r>
            <a:r>
              <a:rPr lang="ru-RU" u="sng" dirty="0" err="1">
                <a:latin typeface="Impact" pitchFamily="34" charset="0"/>
              </a:rPr>
              <a:t>обыкнове́нная</a:t>
            </a:r>
            <a:r>
              <a:rPr lang="ru-RU" u="sng" dirty="0">
                <a:latin typeface="Impact" pitchFamily="34" charset="0"/>
              </a:rPr>
              <a:t>, или </a:t>
            </a:r>
            <a:r>
              <a:rPr lang="ru-RU" u="sng" dirty="0" err="1">
                <a:latin typeface="Impact" pitchFamily="34" charset="0"/>
              </a:rPr>
              <a:t>Су́мочник</a:t>
            </a:r>
            <a:r>
              <a:rPr lang="ru-RU" u="sng" dirty="0">
                <a:latin typeface="Impact" pitchFamily="34" charset="0"/>
              </a:rPr>
              <a:t> </a:t>
            </a:r>
            <a:r>
              <a:rPr lang="ru-RU" u="sng" dirty="0" err="1" smtClean="0">
                <a:latin typeface="Impact" pitchFamily="34" charset="0"/>
              </a:rPr>
              <a:t>пасту́ший</a:t>
            </a:r>
            <a:r>
              <a:rPr lang="ru-RU" u="sng" dirty="0" smtClean="0"/>
              <a:t>.</a:t>
            </a:r>
          </a:p>
          <a:p>
            <a:endParaRPr lang="ru-RU" dirty="0"/>
          </a:p>
        </p:txBody>
      </p:sp>
      <p:sp>
        <p:nvSpPr>
          <p:cNvPr id="7" name="Прямоугольник 6"/>
          <p:cNvSpPr/>
          <p:nvPr/>
        </p:nvSpPr>
        <p:spPr>
          <a:xfrm>
            <a:off x="2564904" y="5091894"/>
            <a:ext cx="3700426" cy="3416320"/>
          </a:xfrm>
          <a:prstGeom prst="rect">
            <a:avLst/>
          </a:prstGeom>
        </p:spPr>
        <p:txBody>
          <a:bodyPr wrap="square">
            <a:spAutoFit/>
          </a:bodyPr>
          <a:lstStyle/>
          <a:p>
            <a:r>
              <a:rPr lang="ru-RU" dirty="0" smtClean="0">
                <a:latin typeface="Impact" pitchFamily="34" charset="0"/>
              </a:rPr>
              <a:t>Одно- </a:t>
            </a:r>
            <a:r>
              <a:rPr lang="ru-RU" dirty="0">
                <a:latin typeface="Impact" pitchFamily="34" charset="0"/>
              </a:rPr>
              <a:t>или двулетнее растение </a:t>
            </a:r>
            <a:r>
              <a:rPr lang="ru-RU" dirty="0" smtClean="0">
                <a:latin typeface="Impact" pitchFamily="34" charset="0"/>
              </a:rPr>
              <a:t>высотой </a:t>
            </a:r>
            <a:r>
              <a:rPr lang="ru-RU" dirty="0">
                <a:latin typeface="Impact" pitchFamily="34" charset="0"/>
              </a:rPr>
              <a:t>до 60 см, с тонким веретеновидным корнем. Стебель одиночный, прямостоячий, простой или </a:t>
            </a:r>
            <a:r>
              <a:rPr lang="ru-RU" dirty="0" smtClean="0">
                <a:latin typeface="Impact" pitchFamily="34" charset="0"/>
              </a:rPr>
              <a:t>ветвистый. </a:t>
            </a:r>
            <a:r>
              <a:rPr lang="ru-RU" dirty="0">
                <a:latin typeface="Impact" pitchFamily="34" charset="0"/>
              </a:rPr>
              <a:t>Цветки мелкие, белые, собраны в вертикальную прямую кисть, которая в течение вегетации растений удлиняется. </a:t>
            </a:r>
            <a:r>
              <a:rPr lang="ru-RU" dirty="0" smtClean="0">
                <a:latin typeface="Impact" pitchFamily="34" charset="0"/>
              </a:rPr>
              <a:t>Цветет </a:t>
            </a:r>
            <a:r>
              <a:rPr lang="ru-RU" dirty="0">
                <a:latin typeface="Impact" pitchFamily="34" charset="0"/>
              </a:rPr>
              <a:t>пастушья сумка со второй половины апреля до осени, плоды созревают с мая до осени</a:t>
            </a:r>
          </a:p>
        </p:txBody>
      </p:sp>
    </p:spTree>
    <p:extLst>
      <p:ext uri="{BB962C8B-B14F-4D97-AF65-F5344CB8AC3E}">
        <p14:creationId xmlns:p14="http://schemas.microsoft.com/office/powerpoint/2010/main" val="3281702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791"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646331"/>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 Луг »</a:t>
            </a:r>
            <a:endParaRPr lang="ru-RU" sz="3600" dirty="0">
              <a:ln>
                <a:solidFill>
                  <a:prstClr val="black"/>
                </a:solidFill>
              </a:ln>
              <a:solidFill>
                <a:srgbClr val="0070C0"/>
              </a:solidFill>
              <a:latin typeface="Impact" pitchFamily="34" charset="0"/>
            </a:endParaRPr>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672" y="1090245"/>
            <a:ext cx="2562996"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924944" y="1146161"/>
            <a:ext cx="3600400" cy="2862322"/>
          </a:xfrm>
          <a:prstGeom prst="rect">
            <a:avLst/>
          </a:prstGeom>
        </p:spPr>
        <p:txBody>
          <a:bodyPr wrap="square">
            <a:spAutoFit/>
          </a:bodyPr>
          <a:lstStyle/>
          <a:p>
            <a:r>
              <a:rPr lang="ru-RU" u="sng" dirty="0">
                <a:latin typeface="Impact" pitchFamily="34" charset="0"/>
              </a:rPr>
              <a:t>ЛЮТИК ЕДКИЙ (куриная слепота</a:t>
            </a:r>
            <a:r>
              <a:rPr lang="ru-RU" u="sng" dirty="0" smtClean="0">
                <a:latin typeface="Impact" pitchFamily="34" charset="0"/>
              </a:rPr>
              <a:t>)</a:t>
            </a:r>
            <a:endParaRPr lang="ru-RU" u="sng" dirty="0">
              <a:latin typeface="Impact" pitchFamily="34" charset="0"/>
            </a:endParaRPr>
          </a:p>
          <a:p>
            <a:r>
              <a:rPr lang="ru-RU" dirty="0">
                <a:latin typeface="Impact" pitchFamily="34" charset="0"/>
              </a:rPr>
              <a:t>Многолетнее травянистое растение с довольно высоким прямостоячим, кверху ветвистым стеблем, с коротким корневищем и многочисленными корнями, собранными в плотный пучок</a:t>
            </a:r>
            <a:r>
              <a:rPr lang="ru-RU" dirty="0" smtClean="0">
                <a:latin typeface="Impact" pitchFamily="34" charset="0"/>
              </a:rPr>
              <a:t>.</a:t>
            </a:r>
          </a:p>
          <a:p>
            <a:r>
              <a:rPr lang="ru-RU" dirty="0">
                <a:latin typeface="Impact" pitchFamily="34" charset="0"/>
              </a:rPr>
              <a:t>Цветки золотисто-желтые, на длинных цветоносах. Цветет с мая до осени.</a:t>
            </a:r>
          </a:p>
        </p:txBody>
      </p:sp>
      <p:pic>
        <p:nvPicPr>
          <p:cNvPr id="122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7032" y="4211960"/>
            <a:ext cx="2801281" cy="210311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511560" y="4017524"/>
            <a:ext cx="3205472" cy="4247317"/>
          </a:xfrm>
          <a:prstGeom prst="rect">
            <a:avLst/>
          </a:prstGeom>
        </p:spPr>
        <p:txBody>
          <a:bodyPr wrap="square">
            <a:spAutoFit/>
          </a:bodyPr>
          <a:lstStyle/>
          <a:p>
            <a:r>
              <a:rPr lang="ru-RU" dirty="0">
                <a:latin typeface="Impact" pitchFamily="34" charset="0"/>
              </a:rPr>
              <a:t>Одуванчик (</a:t>
            </a:r>
            <a:r>
              <a:rPr lang="ru-RU" dirty="0" err="1">
                <a:latin typeface="Impact" pitchFamily="34" charset="0"/>
              </a:rPr>
              <a:t>Taraxacum</a:t>
            </a:r>
            <a:r>
              <a:rPr lang="ru-RU" dirty="0">
                <a:latin typeface="Impact" pitchFamily="34" charset="0"/>
              </a:rPr>
              <a:t>), род многолетних растений семейства сложноцветных; содержат млечный сок. Листья в прикорневой розетке, </a:t>
            </a:r>
            <a:r>
              <a:rPr lang="ru-RU" dirty="0" err="1">
                <a:latin typeface="Impact" pitchFamily="34" charset="0"/>
              </a:rPr>
              <a:t>перистораздельные</a:t>
            </a:r>
            <a:r>
              <a:rPr lang="ru-RU" dirty="0">
                <a:latin typeface="Impact" pitchFamily="34" charset="0"/>
              </a:rPr>
              <a:t> или цельные. Цветки обоеполые, язычковые, собраны в одиночные корзинки, расположенные на верхушках безлистных полых стеблей (стрелок). Плод - семянка, с носиком и хохолком из множества белых волосков. </a:t>
            </a:r>
          </a:p>
        </p:txBody>
      </p:sp>
      <p:pic>
        <p:nvPicPr>
          <p:cNvPr id="1229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1853" y="6588224"/>
            <a:ext cx="2831637" cy="21237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51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646331"/>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 ЛУГ »</a:t>
            </a:r>
            <a:endParaRPr lang="ru-RU" sz="3600" dirty="0">
              <a:ln>
                <a:solidFill>
                  <a:prstClr val="black"/>
                </a:solidFill>
              </a:ln>
              <a:solidFill>
                <a:srgbClr val="0070C0"/>
              </a:solidFill>
              <a:latin typeface="Impact" pitchFamily="34" charset="0"/>
            </a:endParaRPr>
          </a:p>
        </p:txBody>
      </p:sp>
      <p:sp>
        <p:nvSpPr>
          <p:cNvPr id="5" name="Прямоугольник 4"/>
          <p:cNvSpPr/>
          <p:nvPr/>
        </p:nvSpPr>
        <p:spPr>
          <a:xfrm>
            <a:off x="332656" y="1128418"/>
            <a:ext cx="4032447" cy="3323987"/>
          </a:xfrm>
          <a:prstGeom prst="rect">
            <a:avLst/>
          </a:prstGeom>
        </p:spPr>
        <p:txBody>
          <a:bodyPr wrap="square">
            <a:spAutoFit/>
          </a:bodyPr>
          <a:lstStyle/>
          <a:p>
            <a:pPr algn="ctr"/>
            <a:r>
              <a:rPr lang="ru-RU" sz="1600" dirty="0" smtClean="0">
                <a:latin typeface="Impact" pitchFamily="34" charset="0"/>
              </a:rPr>
              <a:t>Марьянник дубравный, </a:t>
            </a:r>
          </a:p>
          <a:p>
            <a:pPr algn="ctr"/>
            <a:r>
              <a:rPr lang="ru-RU" sz="1600" dirty="0" smtClean="0">
                <a:latin typeface="Impact" pitchFamily="34" charset="0"/>
              </a:rPr>
              <a:t>или петушиный гребешок .</a:t>
            </a:r>
          </a:p>
          <a:p>
            <a:pPr algn="ctr"/>
            <a:r>
              <a:rPr lang="ru-RU" sz="1600" dirty="0" smtClean="0">
                <a:latin typeface="Impact" pitchFamily="34" charset="0"/>
              </a:rPr>
              <a:t>Мятлик – луговое и лесное растения. Ряд видов мятлика используется в декоративных целях, главным образом в качестве газонных растений.</a:t>
            </a:r>
          </a:p>
          <a:p>
            <a:pPr algn="ctr"/>
            <a:r>
              <a:rPr lang="ru-RU" sz="1600" dirty="0" smtClean="0">
                <a:latin typeface="Impact" pitchFamily="34" charset="0"/>
              </a:rPr>
              <a:t>Мятлик предпочитает плодородные почвы и солнечное месторасположение. При хороших условиях выращивания мятлик устойчив к </a:t>
            </a:r>
            <a:r>
              <a:rPr lang="ru-RU" sz="1600" dirty="0" err="1" smtClean="0">
                <a:latin typeface="Impact" pitchFamily="34" charset="0"/>
              </a:rPr>
              <a:t>вытаптыванию</a:t>
            </a:r>
            <a:r>
              <a:rPr lang="ru-RU" sz="1600" dirty="0" smtClean="0">
                <a:latin typeface="Impact" pitchFamily="34" charset="0"/>
              </a:rPr>
              <a:t>. Выносит длительное затопление талыми водами.</a:t>
            </a:r>
          </a:p>
          <a:p>
            <a:pPr algn="ctr"/>
            <a:endParaRPr lang="ru-RU" sz="1600" dirty="0">
              <a:latin typeface="Impact"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9911" y="1091765"/>
            <a:ext cx="2369304" cy="34621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428" y="4597739"/>
            <a:ext cx="3197370"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322815" y="4463156"/>
            <a:ext cx="3346546" cy="4278094"/>
          </a:xfrm>
          <a:prstGeom prst="rect">
            <a:avLst/>
          </a:prstGeom>
        </p:spPr>
        <p:txBody>
          <a:bodyPr wrap="square">
            <a:spAutoFit/>
          </a:bodyPr>
          <a:lstStyle/>
          <a:p>
            <a:r>
              <a:rPr lang="ru-RU" sz="1600" dirty="0">
                <a:latin typeface="Impact" pitchFamily="34" charset="0"/>
              </a:rPr>
              <a:t>Подорожник большой - многолетнее травянистое растение высотой 15—30 </a:t>
            </a:r>
            <a:r>
              <a:rPr lang="ru-RU" sz="1600" dirty="0" smtClean="0">
                <a:latin typeface="Impact" pitchFamily="34" charset="0"/>
              </a:rPr>
              <a:t>см.</a:t>
            </a:r>
          </a:p>
          <a:p>
            <a:r>
              <a:rPr lang="ru-RU" sz="1600" dirty="0">
                <a:latin typeface="Impact" pitchFamily="34" charset="0"/>
              </a:rPr>
              <a:t>Листья голые (как и стебель), широкояйцевидные, с 3—9 дуговидными </a:t>
            </a:r>
            <a:r>
              <a:rPr lang="ru-RU" sz="1600" dirty="0" smtClean="0">
                <a:latin typeface="Impact" pitchFamily="34" charset="0"/>
              </a:rPr>
              <a:t>жилками. Встречается </a:t>
            </a:r>
            <a:r>
              <a:rPr lang="ru-RU" sz="1600" dirty="0">
                <a:latin typeface="Impact" pitchFamily="34" charset="0"/>
              </a:rPr>
              <a:t>на обочинах дорог, тропинок, вблизи жилья, на вытаптываемых лугах; сплошными зарослями </a:t>
            </a:r>
            <a:r>
              <a:rPr lang="ru-RU" sz="1600" dirty="0" smtClean="0">
                <a:latin typeface="Impact" pitchFamily="34" charset="0"/>
              </a:rPr>
              <a:t>—   по мелиоративным </a:t>
            </a:r>
            <a:r>
              <a:rPr lang="ru-RU" sz="1600" dirty="0">
                <a:latin typeface="Impact" pitchFamily="34" charset="0"/>
              </a:rPr>
              <a:t>каналам</a:t>
            </a:r>
            <a:r>
              <a:rPr lang="ru-RU" sz="1600" dirty="0" smtClean="0">
                <a:latin typeface="Impact" pitchFamily="34" charset="0"/>
              </a:rPr>
              <a:t>.</a:t>
            </a:r>
          </a:p>
          <a:p>
            <a:r>
              <a:rPr lang="ru-RU" sz="1600" dirty="0" smtClean="0">
                <a:latin typeface="Impact" pitchFamily="34" charset="0"/>
              </a:rPr>
              <a:t>Названия</a:t>
            </a:r>
            <a:r>
              <a:rPr lang="ru-RU" sz="1600" dirty="0">
                <a:latin typeface="Impact" pitchFamily="34" charset="0"/>
              </a:rPr>
              <a:t>, данные людьми подорожнику, красноречиво свидетельствуют о медицинском применении подорожника: </a:t>
            </a:r>
            <a:r>
              <a:rPr lang="ru-RU" sz="1600" dirty="0" err="1">
                <a:latin typeface="Impact" pitchFamily="34" charset="0"/>
              </a:rPr>
              <a:t>ранник</a:t>
            </a:r>
            <a:r>
              <a:rPr lang="ru-RU" sz="1600" dirty="0">
                <a:latin typeface="Impact" pitchFamily="34" charset="0"/>
              </a:rPr>
              <a:t>, </a:t>
            </a:r>
            <a:r>
              <a:rPr lang="ru-RU" sz="1600" dirty="0" err="1">
                <a:latin typeface="Impact" pitchFamily="34" charset="0"/>
              </a:rPr>
              <a:t>подранник</a:t>
            </a:r>
            <a:r>
              <a:rPr lang="ru-RU" sz="1600" dirty="0">
                <a:latin typeface="Impact" pitchFamily="34" charset="0"/>
              </a:rPr>
              <a:t>, </a:t>
            </a:r>
            <a:r>
              <a:rPr lang="ru-RU" sz="1600" dirty="0" err="1">
                <a:latin typeface="Impact" pitchFamily="34" charset="0"/>
              </a:rPr>
              <a:t>чирьевая</a:t>
            </a:r>
            <a:r>
              <a:rPr lang="ru-RU" sz="1600" dirty="0">
                <a:latin typeface="Impact" pitchFamily="34" charset="0"/>
              </a:rPr>
              <a:t> трава, </a:t>
            </a:r>
            <a:r>
              <a:rPr lang="ru-RU" sz="1600" dirty="0" err="1">
                <a:latin typeface="Impact" pitchFamily="34" charset="0"/>
              </a:rPr>
              <a:t>полезник</a:t>
            </a:r>
            <a:r>
              <a:rPr lang="ru-RU" sz="1600" dirty="0">
                <a:latin typeface="Impact" pitchFamily="34" charset="0"/>
              </a:rPr>
              <a:t>.</a:t>
            </a:r>
          </a:p>
        </p:txBody>
      </p:sp>
    </p:spTree>
    <p:extLst>
      <p:ext uri="{BB962C8B-B14F-4D97-AF65-F5344CB8AC3E}">
        <p14:creationId xmlns:p14="http://schemas.microsoft.com/office/powerpoint/2010/main" val="3809351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 y="0"/>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980728" y="323528"/>
            <a:ext cx="5040560" cy="1872208"/>
          </a:xfrm>
        </p:spPr>
        <p:txBody>
          <a:bodyPr>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lnSpc>
                <a:spcPct val="150000"/>
              </a:lnSpc>
              <a:buNone/>
            </a:pPr>
            <a:r>
              <a:rPr lang="ru-RU" b="1" spc="50" dirty="0" smtClean="0">
                <a:ln w="11430">
                  <a:solidFill>
                    <a:schemeClr val="tx1"/>
                  </a:solidFill>
                </a:ln>
                <a:solidFill>
                  <a:srgbClr val="0070C0"/>
                </a:solidFill>
                <a:effectLst>
                  <a:outerShdw blurRad="76200" dist="50800" dir="5400000" algn="tl" rotWithShape="0">
                    <a:srgbClr val="000000">
                      <a:alpha val="65000"/>
                    </a:srgbClr>
                  </a:outerShdw>
                </a:effectLst>
                <a:latin typeface="Impact" pitchFamily="34" charset="0"/>
              </a:rPr>
              <a:t>Хозяин </a:t>
            </a:r>
          </a:p>
          <a:p>
            <a:pPr marL="0" indent="0" algn="ctr">
              <a:lnSpc>
                <a:spcPct val="150000"/>
              </a:lnSpc>
              <a:buNone/>
            </a:pPr>
            <a:r>
              <a:rPr lang="ru-RU" b="1" spc="50" dirty="0" smtClean="0">
                <a:ln w="11430">
                  <a:solidFill>
                    <a:schemeClr val="tx1"/>
                  </a:solidFill>
                </a:ln>
                <a:solidFill>
                  <a:srgbClr val="0070C0"/>
                </a:solidFill>
                <a:effectLst>
                  <a:outerShdw blurRad="76200" dist="50800" dir="5400000" algn="tl" rotWithShape="0">
                    <a:srgbClr val="000000">
                      <a:alpha val="65000"/>
                    </a:srgbClr>
                  </a:outerShdw>
                </a:effectLst>
                <a:latin typeface="Impact" pitchFamily="34" charset="0"/>
              </a:rPr>
              <a:t>экологической тропинки – Старичок-</a:t>
            </a:r>
            <a:r>
              <a:rPr lang="ru-RU" b="1" spc="50" dirty="0" err="1" smtClean="0">
                <a:ln w="11430">
                  <a:solidFill>
                    <a:schemeClr val="tx1"/>
                  </a:solidFill>
                </a:ln>
                <a:solidFill>
                  <a:srgbClr val="0070C0"/>
                </a:solidFill>
                <a:effectLst>
                  <a:outerShdw blurRad="76200" dist="50800" dir="5400000" algn="tl" rotWithShape="0">
                    <a:srgbClr val="000000">
                      <a:alpha val="65000"/>
                    </a:srgbClr>
                  </a:outerShdw>
                </a:effectLst>
                <a:latin typeface="Impact" pitchFamily="34" charset="0"/>
              </a:rPr>
              <a:t>Лесовичок</a:t>
            </a:r>
            <a:r>
              <a:rPr lang="ru-RU" b="1" spc="50" dirty="0" smtClean="0">
                <a:ln w="11430">
                  <a:solidFill>
                    <a:schemeClr val="tx1"/>
                  </a:solidFill>
                </a:ln>
                <a:solidFill>
                  <a:srgbClr val="0070C0"/>
                </a:solidFill>
                <a:effectLst>
                  <a:outerShdw blurRad="76200" dist="50800" dir="5400000" algn="tl" rotWithShape="0">
                    <a:srgbClr val="000000">
                      <a:alpha val="65000"/>
                    </a:srgbClr>
                  </a:outerShdw>
                </a:effectLst>
                <a:latin typeface="Impact" pitchFamily="34" charset="0"/>
              </a:rPr>
              <a:t>.</a:t>
            </a:r>
            <a:endParaRPr lang="ru-RU" b="1" spc="50" dirty="0">
              <a:ln w="11430">
                <a:solidFill>
                  <a:schemeClr val="tx1"/>
                </a:solidFill>
              </a:ln>
              <a:solidFill>
                <a:srgbClr val="0070C0"/>
              </a:solidFill>
              <a:effectLst>
                <a:outerShdw blurRad="76200" dist="50800" dir="5400000" algn="tl" rotWithShape="0">
                  <a:srgbClr val="000000">
                    <a:alpha val="65000"/>
                  </a:srgbClr>
                </a:outerShdw>
              </a:effectLst>
              <a:latin typeface="Impact" pitchFamily="34" charset="0"/>
            </a:endParaRPr>
          </a:p>
        </p:txBody>
      </p:sp>
      <p:pic>
        <p:nvPicPr>
          <p:cNvPr id="5" name="Picture 2" descr="C:\Users\QWER\Desktop\18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3716" y="2195736"/>
            <a:ext cx="3007409" cy="3717527"/>
          </a:xfrm>
          <a:prstGeom prst="ellipse">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71803" y="5951239"/>
            <a:ext cx="5749891" cy="2308324"/>
          </a:xfrm>
          <a:prstGeom prst="rect">
            <a:avLst/>
          </a:prstGeom>
        </p:spPr>
        <p:txBody>
          <a:bodyPr wrap="square">
            <a:spAutoFit/>
          </a:bodyPr>
          <a:lstStyle/>
          <a:p>
            <a:pPr algn="ctr"/>
            <a:r>
              <a:rPr lang="ru-RU" dirty="0">
                <a:latin typeface="Impact" pitchFamily="34" charset="0"/>
              </a:rPr>
              <a:t>Он просит ребят сначала найти на ней </a:t>
            </a:r>
            <a:r>
              <a:rPr lang="ru-RU" dirty="0" smtClean="0">
                <a:latin typeface="Impact" pitchFamily="34" charset="0"/>
              </a:rPr>
              <a:t>все, что </a:t>
            </a:r>
            <a:r>
              <a:rPr lang="ru-RU" dirty="0">
                <a:latin typeface="Impact" pitchFamily="34" charset="0"/>
              </a:rPr>
              <a:t>относится к живой природе, а затем </a:t>
            </a:r>
            <a:r>
              <a:rPr lang="ru-RU" dirty="0" smtClean="0">
                <a:latin typeface="Impact" pitchFamily="34" charset="0"/>
              </a:rPr>
              <a:t>– все</a:t>
            </a:r>
            <a:r>
              <a:rPr lang="ru-RU" dirty="0">
                <a:latin typeface="Impact" pitchFamily="34" charset="0"/>
              </a:rPr>
              <a:t>, </a:t>
            </a:r>
            <a:r>
              <a:rPr lang="ru-RU" dirty="0" smtClean="0">
                <a:latin typeface="Impact" pitchFamily="34" charset="0"/>
              </a:rPr>
              <a:t>                                     что </a:t>
            </a:r>
            <a:r>
              <a:rPr lang="ru-RU" dirty="0">
                <a:latin typeface="Impact" pitchFamily="34" charset="0"/>
              </a:rPr>
              <a:t>является неживой.</a:t>
            </a:r>
          </a:p>
          <a:p>
            <a:pPr algn="ctr"/>
            <a:r>
              <a:rPr lang="ru-RU" dirty="0">
                <a:latin typeface="Impact" pitchFamily="34" charset="0"/>
              </a:rPr>
              <a:t>После этого он показывает на </a:t>
            </a:r>
            <a:r>
              <a:rPr lang="ru-RU" dirty="0" smtClean="0">
                <a:latin typeface="Impact" pitchFamily="34" charset="0"/>
              </a:rPr>
              <a:t>любой  объект </a:t>
            </a:r>
            <a:r>
              <a:rPr lang="ru-RU" dirty="0">
                <a:latin typeface="Impact" pitchFamily="34" charset="0"/>
              </a:rPr>
              <a:t>и предлагает детям </a:t>
            </a:r>
            <a:r>
              <a:rPr lang="ru-RU" dirty="0" smtClean="0">
                <a:latin typeface="Impact" pitchFamily="34" charset="0"/>
              </a:rPr>
              <a:t>доказать, что </a:t>
            </a:r>
            <a:r>
              <a:rPr lang="ru-RU" dirty="0">
                <a:latin typeface="Impact" pitchFamily="34" charset="0"/>
              </a:rPr>
              <a:t>это живая (неживая) </a:t>
            </a:r>
            <a:r>
              <a:rPr lang="ru-RU" dirty="0" smtClean="0">
                <a:latin typeface="Impact" pitchFamily="34" charset="0"/>
              </a:rPr>
              <a:t>природа. За </a:t>
            </a:r>
            <a:r>
              <a:rPr lang="ru-RU" dirty="0">
                <a:latin typeface="Impact" pitchFamily="34" charset="0"/>
              </a:rPr>
              <a:t>правильные ответы сказочный герой</a:t>
            </a:r>
          </a:p>
          <a:p>
            <a:pPr algn="ctr"/>
            <a:r>
              <a:rPr lang="ru-RU" dirty="0">
                <a:latin typeface="Impact" pitchFamily="34" charset="0"/>
              </a:rPr>
              <a:t>дарить камешки, листики, то </a:t>
            </a:r>
            <a:r>
              <a:rPr lang="ru-RU" dirty="0" smtClean="0">
                <a:latin typeface="Impact" pitchFamily="34" charset="0"/>
              </a:rPr>
              <a:t>есть  различные </a:t>
            </a:r>
            <a:r>
              <a:rPr lang="ru-RU" dirty="0">
                <a:latin typeface="Impact" pitchFamily="34" charset="0"/>
              </a:rPr>
              <a:t>природные объекты.</a:t>
            </a:r>
          </a:p>
        </p:txBody>
      </p:sp>
    </p:spTree>
    <p:extLst>
      <p:ext uri="{BB962C8B-B14F-4D97-AF65-F5344CB8AC3E}">
        <p14:creationId xmlns:p14="http://schemas.microsoft.com/office/powerpoint/2010/main" val="1397926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0079" y="251520"/>
            <a:ext cx="4752528" cy="1077218"/>
          </a:xfrm>
          <a:prstGeom prst="rect">
            <a:avLst/>
          </a:prstGeom>
        </p:spPr>
        <p:txBody>
          <a:bodyPr wrap="square">
            <a:spAutoFit/>
          </a:bodyPr>
          <a:lstStyle/>
          <a:p>
            <a:pPr lvl="0" algn="ctr"/>
            <a:r>
              <a:rPr lang="ru-RU" sz="3200" dirty="0">
                <a:ln>
                  <a:solidFill>
                    <a:prstClr val="black"/>
                  </a:solidFill>
                </a:ln>
                <a:solidFill>
                  <a:srgbClr val="0070C0"/>
                </a:solidFill>
                <a:latin typeface="Impact" pitchFamily="34" charset="0"/>
              </a:rPr>
              <a:t>Точка </a:t>
            </a:r>
            <a:r>
              <a:rPr lang="ru-RU" sz="3200" dirty="0" smtClean="0">
                <a:ln>
                  <a:solidFill>
                    <a:prstClr val="black"/>
                  </a:solidFill>
                </a:ln>
                <a:solidFill>
                  <a:srgbClr val="0070C0"/>
                </a:solidFill>
                <a:latin typeface="Impact" pitchFamily="34" charset="0"/>
              </a:rPr>
              <a:t>                                                «Пень и муравейник».</a:t>
            </a:r>
            <a:endParaRPr lang="ru-RU" sz="3200" dirty="0">
              <a:ln>
                <a:solidFill>
                  <a:prstClr val="black"/>
                </a:solidFill>
              </a:ln>
              <a:solidFill>
                <a:srgbClr val="0070C0"/>
              </a:solidFill>
              <a:latin typeface="Impact" pitchFamily="34" charset="0"/>
            </a:endParaRPr>
          </a:p>
        </p:txBody>
      </p:sp>
      <p:sp>
        <p:nvSpPr>
          <p:cNvPr id="6" name="Прямоугольник 5"/>
          <p:cNvSpPr/>
          <p:nvPr/>
        </p:nvSpPr>
        <p:spPr>
          <a:xfrm>
            <a:off x="596922" y="3048506"/>
            <a:ext cx="5688632" cy="3046988"/>
          </a:xfrm>
          <a:prstGeom prst="rect">
            <a:avLst/>
          </a:prstGeom>
        </p:spPr>
        <p:txBody>
          <a:bodyPr wrap="square">
            <a:spAutoFit/>
          </a:bodyPr>
          <a:lstStyle/>
          <a:p>
            <a:r>
              <a:rPr lang="ru-RU" sz="1600" dirty="0" smtClean="0">
                <a:latin typeface="Impact" pitchFamily="34" charset="0"/>
              </a:rPr>
              <a:t>ПЕНЬ -  это оставшаяся </a:t>
            </a:r>
            <a:r>
              <a:rPr lang="ru-RU" sz="1600" dirty="0">
                <a:latin typeface="Impact" pitchFamily="34" charset="0"/>
              </a:rPr>
              <a:t>на корню часть ствола спиленного, срубленного или сломанного дерева</a:t>
            </a:r>
            <a:r>
              <a:rPr lang="ru-RU" sz="1600" dirty="0" smtClean="0">
                <a:latin typeface="Impact" pitchFamily="34" charset="0"/>
              </a:rPr>
              <a:t>.</a:t>
            </a:r>
          </a:p>
          <a:p>
            <a:r>
              <a:rPr lang="ru-RU" sz="1600" dirty="0">
                <a:latin typeface="Impact" pitchFamily="34" charset="0"/>
              </a:rPr>
              <a:t> Что касается пней, то в них мы находим очень богатую фауну, состоящую из таких животных, которые питаются частицами коры или древесиной (из числа описанных ниже животных это будут личинки усачей, а также личинки различных слоников, златок, слизняки), или находят здесь приют на день (как, например, некоторые ночные бабочки, жужелицы), или укрываются здесь от зимней стужи (различные жуки, клопы, куколки бабочек, пауки, мокрицы и </a:t>
            </a:r>
            <a:r>
              <a:rPr lang="ru-RU" sz="1600" dirty="0" smtClean="0">
                <a:latin typeface="Impact" pitchFamily="34" charset="0"/>
              </a:rPr>
              <a:t>т.п.).Нельзя </a:t>
            </a:r>
            <a:r>
              <a:rPr lang="ru-RU" sz="1600" dirty="0">
                <a:latin typeface="Impact" pitchFamily="34" charset="0"/>
              </a:rPr>
              <a:t>не упомянуть о муравьях, некоторые виды которых устраивают свои гнезда именно в пнях.</a:t>
            </a:r>
          </a:p>
        </p:txBody>
      </p:sp>
      <p:pic>
        <p:nvPicPr>
          <p:cNvPr id="5122" name="Picture 2" descr="C:\Users\QWER\Desktop\Летняя работа\13711343627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013" y="1328738"/>
            <a:ext cx="2544570" cy="1908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46343" y="1328736"/>
            <a:ext cx="2544569" cy="19084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632012" y="6168779"/>
            <a:ext cx="5653541" cy="1815882"/>
          </a:xfrm>
          <a:prstGeom prst="rect">
            <a:avLst/>
          </a:prstGeom>
        </p:spPr>
        <p:txBody>
          <a:bodyPr wrap="square">
            <a:spAutoFit/>
          </a:bodyPr>
          <a:lstStyle/>
          <a:p>
            <a:pPr algn="ctr"/>
            <a:r>
              <a:rPr lang="ru-RU" sz="1600" dirty="0">
                <a:latin typeface="Impact" pitchFamily="34" charset="0"/>
              </a:rPr>
              <a:t>Муравейник — жилище муравьёв, как правило, заметное по их надземной части. Муравьи живут семьями в гнёздах, которые устраивают в почве, древесине, холмиках, под камнями; некоторые сооружают муравейники из мелких растительных частиц. Питаются преимущественно соком растений, падью тлей и других сосущих насекомых, в период кормления личинок — преимущественно насекомыми.</a:t>
            </a:r>
          </a:p>
        </p:txBody>
      </p:sp>
    </p:spTree>
    <p:extLst>
      <p:ext uri="{BB962C8B-B14F-4D97-AF65-F5344CB8AC3E}">
        <p14:creationId xmlns:p14="http://schemas.microsoft.com/office/powerpoint/2010/main" val="261710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1077218"/>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«Спирея».</a:t>
            </a:r>
            <a:endParaRPr lang="ru-RU" sz="3600" dirty="0">
              <a:ln>
                <a:solidFill>
                  <a:prstClr val="black"/>
                </a:solidFill>
              </a:ln>
              <a:solidFill>
                <a:srgbClr val="0070C0"/>
              </a:solidFill>
              <a:latin typeface="Impact" pitchFamily="34" charset="0"/>
            </a:endParaRPr>
          </a:p>
          <a:p>
            <a:pPr lvl="0" algn="ctr"/>
            <a:r>
              <a:rPr lang="ru-RU" sz="2800" dirty="0">
                <a:ln>
                  <a:solidFill>
                    <a:prstClr val="black"/>
                  </a:solidFill>
                </a:ln>
                <a:solidFill>
                  <a:srgbClr val="0070C0"/>
                </a:solidFill>
                <a:latin typeface="Impact" pitchFamily="34" charset="0"/>
              </a:rPr>
              <a:t>Биологические особенности.</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113" y="1763688"/>
            <a:ext cx="2728883" cy="19492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6843" y="1788839"/>
            <a:ext cx="2600468" cy="19503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99490" y="4086402"/>
            <a:ext cx="5544616" cy="3785652"/>
          </a:xfrm>
          <a:prstGeom prst="rect">
            <a:avLst/>
          </a:prstGeom>
        </p:spPr>
        <p:txBody>
          <a:bodyPr wrap="square">
            <a:spAutoFit/>
          </a:bodyPr>
          <a:lstStyle/>
          <a:p>
            <a:pPr algn="ctr"/>
            <a:r>
              <a:rPr lang="ru-RU" sz="2000" dirty="0">
                <a:latin typeface="Impact" pitchFamily="34" charset="0"/>
              </a:rPr>
              <a:t>Кустарник спирея (таволга) – один из самых популярных видов растений у ландшафтных дизайнеров</a:t>
            </a:r>
            <a:r>
              <a:rPr lang="ru-RU" sz="2000" dirty="0" smtClean="0">
                <a:latin typeface="Impact" pitchFamily="34" charset="0"/>
              </a:rPr>
              <a:t>.</a:t>
            </a:r>
          </a:p>
          <a:p>
            <a:pPr algn="ctr"/>
            <a:r>
              <a:rPr lang="ru-RU" sz="2000" dirty="0">
                <a:latin typeface="Impact" pitchFamily="34" charset="0"/>
              </a:rPr>
              <a:t>Максимальная высота кустарников – около 2 метров в высоту. Формы куста встречаются самые разнообразные – прямостоящие, пирамидальные, плакучие, стелющиеся, полушаровидные, </a:t>
            </a:r>
            <a:r>
              <a:rPr lang="ru-RU" sz="2000" dirty="0" err="1">
                <a:latin typeface="Impact" pitchFamily="34" charset="0"/>
              </a:rPr>
              <a:t>каскадообразные</a:t>
            </a:r>
            <a:r>
              <a:rPr lang="ru-RU" sz="2000" dirty="0">
                <a:latin typeface="Impact" pitchFamily="34" charset="0"/>
              </a:rPr>
              <a:t> и т.д. Все сорта спиреи являются светолюбивыми и морозостойкими. Они нетребовательны к почве и хорошо переносят городские условия. Многие виды устойчивы к дыму и газу.</a:t>
            </a:r>
          </a:p>
        </p:txBody>
      </p:sp>
    </p:spTree>
    <p:extLst>
      <p:ext uri="{BB962C8B-B14F-4D97-AF65-F5344CB8AC3E}">
        <p14:creationId xmlns:p14="http://schemas.microsoft.com/office/powerpoint/2010/main" val="4257188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646331"/>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«Берёза».</a:t>
            </a:r>
            <a:endParaRPr lang="ru-RU" sz="3600" dirty="0">
              <a:ln>
                <a:solidFill>
                  <a:prstClr val="black"/>
                </a:solidFill>
              </a:ln>
              <a:solidFill>
                <a:srgbClr val="0070C0"/>
              </a:solidFill>
              <a:latin typeface="Impact"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1298" y="1113875"/>
            <a:ext cx="2643396" cy="178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627482" y="3059832"/>
            <a:ext cx="5688632" cy="5632311"/>
          </a:xfrm>
          <a:prstGeom prst="rect">
            <a:avLst/>
          </a:prstGeom>
        </p:spPr>
        <p:txBody>
          <a:bodyPr wrap="square">
            <a:spAutoFit/>
          </a:bodyPr>
          <a:lstStyle/>
          <a:p>
            <a:r>
              <a:rPr lang="ru-RU" dirty="0" smtClean="0">
                <a:latin typeface="Impact" pitchFamily="34" charset="0"/>
              </a:rPr>
              <a:t>Берёза </a:t>
            </a:r>
            <a:r>
              <a:rPr lang="ru-RU" dirty="0">
                <a:latin typeface="Impact" pitchFamily="34" charset="0"/>
              </a:rPr>
              <a:t>— род листопадных деревьев и кустарников семейства </a:t>
            </a:r>
            <a:r>
              <a:rPr lang="ru-RU" dirty="0" smtClean="0">
                <a:latin typeface="Impact" pitchFamily="34" charset="0"/>
              </a:rPr>
              <a:t>Берёзовые. </a:t>
            </a:r>
            <a:r>
              <a:rPr lang="ru-RU" dirty="0">
                <a:latin typeface="Impact" pitchFamily="34" charset="0"/>
              </a:rPr>
              <a:t>Берёза широко распространена в Северном полушарии; на территории России принадлежит к числу наиболее распространённых древесных </a:t>
            </a:r>
            <a:r>
              <a:rPr lang="ru-RU" dirty="0" err="1" smtClean="0">
                <a:latin typeface="Impact" pitchFamily="34" charset="0"/>
              </a:rPr>
              <a:t>пород.Большинство</a:t>
            </a:r>
            <a:r>
              <a:rPr lang="ru-RU" dirty="0" smtClean="0">
                <a:latin typeface="Impact" pitchFamily="34" charset="0"/>
              </a:rPr>
              <a:t> </a:t>
            </a:r>
            <a:r>
              <a:rPr lang="ru-RU" dirty="0">
                <a:latin typeface="Impact" pitchFamily="34" charset="0"/>
              </a:rPr>
              <a:t>видов берёз — деревья высотой 30—45 м, с обхватом ствола до 120—150 см, некоторые виды — кустарники от крупных до мелких, вплоть до стелющихся, едва приподнимающихся над землёй. Все представители рода — однодомные, </a:t>
            </a:r>
            <a:r>
              <a:rPr lang="ru-RU" dirty="0" smtClean="0">
                <a:latin typeface="Impact" pitchFamily="34" charset="0"/>
              </a:rPr>
              <a:t>раздельнополые, ветроопыляемые </a:t>
            </a:r>
            <a:r>
              <a:rPr lang="ru-RU" dirty="0">
                <a:latin typeface="Impact" pitchFamily="34" charset="0"/>
              </a:rPr>
              <a:t>(анемофильные) растения</a:t>
            </a:r>
            <a:r>
              <a:rPr lang="ru-RU" dirty="0" smtClean="0">
                <a:latin typeface="Impact" pitchFamily="34" charset="0"/>
              </a:rPr>
              <a:t>.</a:t>
            </a:r>
            <a:endParaRPr lang="ru-RU" dirty="0">
              <a:latin typeface="Impact" pitchFamily="34" charset="0"/>
            </a:endParaRPr>
          </a:p>
          <a:p>
            <a:r>
              <a:rPr lang="ru-RU" dirty="0">
                <a:latin typeface="Impact" pitchFamily="34" charset="0"/>
              </a:rPr>
              <a:t>Корневая система берёз мощная, в зависимости от вида и условий произрастания либо поверхностная, либо, что чаще, уходит косо вглубь. Стержневой корень проростка замирает очень быстро, зато боковые корни развиваются мощно и богаты тонкими </a:t>
            </a:r>
            <a:r>
              <a:rPr lang="ru-RU" dirty="0" err="1">
                <a:latin typeface="Impact" pitchFamily="34" charset="0"/>
              </a:rPr>
              <a:t>мочковидными</a:t>
            </a:r>
            <a:r>
              <a:rPr lang="ru-RU" dirty="0">
                <a:latin typeface="Impact" pitchFamily="34" charset="0"/>
              </a:rPr>
              <a:t> корешками. Берёза растёт медленно только в первые годы. Потом, наоборот, начинает расти быстро, и это обеспечивает ей победу над конкурирующей травянистой растительностью.</a:t>
            </a:r>
          </a:p>
        </p:txBody>
      </p:sp>
    </p:spTree>
    <p:extLst>
      <p:ext uri="{BB962C8B-B14F-4D97-AF65-F5344CB8AC3E}">
        <p14:creationId xmlns:p14="http://schemas.microsoft.com/office/powerpoint/2010/main" val="3057970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92"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61256" y="539552"/>
            <a:ext cx="5976664" cy="1015663"/>
          </a:xfrm>
          <a:prstGeom prst="rect">
            <a:avLst/>
          </a:prstGeom>
        </p:spPr>
        <p:txBody>
          <a:bodyPr wrap="square">
            <a:spAutoFit/>
          </a:bodyPr>
          <a:lstStyle/>
          <a:p>
            <a:pPr lvl="0" algn="ctr"/>
            <a:r>
              <a:rPr lang="ru-RU" sz="3200" dirty="0">
                <a:ln>
                  <a:solidFill>
                    <a:prstClr val="black"/>
                  </a:solidFill>
                </a:ln>
                <a:solidFill>
                  <a:srgbClr val="0070C0"/>
                </a:solidFill>
                <a:latin typeface="Impact" pitchFamily="34" charset="0"/>
              </a:rPr>
              <a:t>Точка </a:t>
            </a:r>
            <a:r>
              <a:rPr lang="ru-RU" sz="3200" dirty="0" smtClean="0">
                <a:ln>
                  <a:solidFill>
                    <a:prstClr val="black"/>
                  </a:solidFill>
                </a:ln>
                <a:solidFill>
                  <a:srgbClr val="0070C0"/>
                </a:solidFill>
                <a:latin typeface="Impact" pitchFamily="34" charset="0"/>
              </a:rPr>
              <a:t>«Луг »</a:t>
            </a:r>
          </a:p>
          <a:p>
            <a:pPr lvl="0" algn="ctr"/>
            <a:r>
              <a:rPr lang="ru-RU" sz="2800" dirty="0">
                <a:ln>
                  <a:solidFill>
                    <a:prstClr val="black"/>
                  </a:solidFill>
                </a:ln>
                <a:solidFill>
                  <a:srgbClr val="0070C0"/>
                </a:solidFill>
                <a:latin typeface="Impact" pitchFamily="34" charset="0"/>
              </a:rPr>
              <a:t>Клевер ползучий </a:t>
            </a:r>
            <a:r>
              <a:rPr lang="ru-RU" sz="2800" dirty="0" smtClean="0">
                <a:ln>
                  <a:solidFill>
                    <a:prstClr val="black"/>
                  </a:solidFill>
                </a:ln>
                <a:solidFill>
                  <a:srgbClr val="0070C0"/>
                </a:solidFill>
                <a:latin typeface="Impact" pitchFamily="34" charset="0"/>
              </a:rPr>
              <a:t> (</a:t>
            </a:r>
            <a:r>
              <a:rPr lang="ru-RU" sz="2800" dirty="0">
                <a:ln>
                  <a:solidFill>
                    <a:prstClr val="black"/>
                  </a:solidFill>
                </a:ln>
                <a:solidFill>
                  <a:srgbClr val="0070C0"/>
                </a:solidFill>
                <a:latin typeface="Impact" pitchFamily="34" charset="0"/>
              </a:rPr>
              <a:t>клевер белый)</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6717" y="1890348"/>
            <a:ext cx="3630407" cy="27228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61256" y="4860032"/>
            <a:ext cx="5832648" cy="2585323"/>
          </a:xfrm>
          <a:prstGeom prst="rect">
            <a:avLst/>
          </a:prstGeom>
        </p:spPr>
        <p:txBody>
          <a:bodyPr wrap="square">
            <a:spAutoFit/>
          </a:bodyPr>
          <a:lstStyle/>
          <a:p>
            <a:pPr algn="ctr"/>
            <a:r>
              <a:rPr lang="ru-RU" dirty="0">
                <a:latin typeface="Impact" pitchFamily="34" charset="0"/>
              </a:rPr>
              <a:t>Описание. Многолетнее травянистое растение с ползучими укореняющимися побегами. Листья сложные, тройчатые, с обратнояйцевидными листочками. Мелкие цветки мотылькового типа собраны в шаровидные белые душистые головки на длинных цветоносах. Высота 10 — 25 см</a:t>
            </a:r>
            <a:r>
              <a:rPr lang="ru-RU" dirty="0" smtClean="0">
                <a:latin typeface="Impact" pitchFamily="34" charset="0"/>
              </a:rPr>
              <a:t>.</a:t>
            </a:r>
            <a:endParaRPr lang="ru-RU" dirty="0">
              <a:latin typeface="Impact" pitchFamily="34" charset="0"/>
            </a:endParaRPr>
          </a:p>
          <a:p>
            <a:pPr algn="ctr"/>
            <a:r>
              <a:rPr lang="ru-RU" dirty="0">
                <a:latin typeface="Impact" pitchFamily="34" charset="0"/>
              </a:rPr>
              <a:t> Время </a:t>
            </a:r>
            <a:r>
              <a:rPr lang="ru-RU" dirty="0" smtClean="0">
                <a:latin typeface="Impact" pitchFamily="34" charset="0"/>
              </a:rPr>
              <a:t>цветения: май </a:t>
            </a:r>
            <a:r>
              <a:rPr lang="ru-RU" dirty="0">
                <a:latin typeface="Impact" pitchFamily="34" charset="0"/>
              </a:rPr>
              <a:t>— август</a:t>
            </a:r>
            <a:r>
              <a:rPr lang="ru-RU" dirty="0" smtClean="0">
                <a:latin typeface="Impact" pitchFamily="34" charset="0"/>
              </a:rPr>
              <a:t>.</a:t>
            </a:r>
          </a:p>
          <a:p>
            <a:pPr algn="ctr"/>
            <a:r>
              <a:rPr lang="ru-RU" dirty="0">
                <a:latin typeface="Impact" pitchFamily="34" charset="0"/>
              </a:rPr>
              <a:t>Местообитание. Растет по лугам, полям, кустарникам, вдоль дорог.</a:t>
            </a:r>
          </a:p>
        </p:txBody>
      </p:sp>
    </p:spTree>
    <p:extLst>
      <p:ext uri="{BB962C8B-B14F-4D97-AF65-F5344CB8AC3E}">
        <p14:creationId xmlns:p14="http://schemas.microsoft.com/office/powerpoint/2010/main" val="1424869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056"/>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646331"/>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«Липа»</a:t>
            </a:r>
            <a:endParaRPr lang="ru-RU" sz="3600" dirty="0">
              <a:ln>
                <a:solidFill>
                  <a:prstClr val="black"/>
                </a:solidFill>
              </a:ln>
              <a:solidFill>
                <a:srgbClr val="0070C0"/>
              </a:solidFill>
              <a:latin typeface="Impact" pitchFamily="34" charset="0"/>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256" y="1113875"/>
            <a:ext cx="2975480" cy="23059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55474" y="3419872"/>
            <a:ext cx="5832648" cy="5355312"/>
          </a:xfrm>
          <a:prstGeom prst="rect">
            <a:avLst/>
          </a:prstGeom>
        </p:spPr>
        <p:txBody>
          <a:bodyPr wrap="square">
            <a:spAutoFit/>
          </a:bodyPr>
          <a:lstStyle/>
          <a:p>
            <a:pPr algn="ctr"/>
            <a:r>
              <a:rPr lang="ru-RU" dirty="0">
                <a:latin typeface="Impact" pitchFamily="34" charset="0"/>
              </a:rPr>
              <a:t>Липы – крупные листопадные </a:t>
            </a:r>
            <a:r>
              <a:rPr lang="ru-RU" dirty="0" smtClean="0">
                <a:latin typeface="Impact" pitchFamily="34" charset="0"/>
              </a:rPr>
              <a:t>деревья                                     </a:t>
            </a:r>
            <a:r>
              <a:rPr lang="ru-RU" dirty="0">
                <a:latin typeface="Impact" pitchFamily="34" charset="0"/>
              </a:rPr>
              <a:t>высотой от 20 до 40 </a:t>
            </a:r>
            <a:r>
              <a:rPr lang="ru-RU" dirty="0" smtClean="0">
                <a:latin typeface="Impact" pitchFamily="34" charset="0"/>
              </a:rPr>
              <a:t>м.</a:t>
            </a:r>
          </a:p>
          <a:p>
            <a:pPr algn="ctr"/>
            <a:r>
              <a:rPr lang="ru-RU" dirty="0">
                <a:latin typeface="Impact" pitchFamily="34" charset="0"/>
              </a:rPr>
              <a:t>Все виды лип имеют красивую, густую, легко поддающуюся формовке крону (диаметр кроны липы – от 2 до 5 м). Листья липы простые, очередные, сердцевидные, острозубчатые по краю и остроконечные. Помимо своих декоративных качеств липы ценятся за обильные, душистые, желтые цветки, собранные в щитковидные соцветия; плоды липы – односемянные орешки. Цветение липы наступает обычно в июле. Цветки липы обладают рядом целебных свойств. Корневая система лип мощная, глубокая. Растения долговечны и устойчивы. Кроме того, липа – медонос; липовый мед считается одним из самых лучших. Растения примечательны тем, что относятся к почвоулучшающим породам – листья липы, содержащие большое количество кальция, после опадания насыщают почву питательными веществами.</a:t>
            </a:r>
          </a:p>
        </p:txBody>
      </p:sp>
    </p:spTree>
    <p:extLst>
      <p:ext uri="{BB962C8B-B14F-4D97-AF65-F5344CB8AC3E}">
        <p14:creationId xmlns:p14="http://schemas.microsoft.com/office/powerpoint/2010/main" val="2280077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86" y="-10953"/>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64704" y="467544"/>
            <a:ext cx="5256584" cy="1138773"/>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Птицы, обитающие на территории д</a:t>
            </a:r>
            <a:r>
              <a:rPr lang="ru-RU" sz="3600" dirty="0" smtClean="0">
                <a:ln>
                  <a:solidFill>
                    <a:prstClr val="black"/>
                  </a:solidFill>
                </a:ln>
                <a:solidFill>
                  <a:srgbClr val="0070C0"/>
                </a:solidFill>
                <a:latin typeface="Impact" pitchFamily="34" charset="0"/>
              </a:rPr>
              <a:t>етского сада.</a:t>
            </a:r>
            <a:endParaRPr lang="ru-RU" sz="2800" dirty="0">
              <a:ln>
                <a:solidFill>
                  <a:prstClr val="black"/>
                </a:solidFill>
              </a:ln>
              <a:solidFill>
                <a:srgbClr val="0070C0"/>
              </a:solidFill>
              <a:latin typeface="Impact" pitchFamily="34" charset="0"/>
            </a:endParaRPr>
          </a:p>
        </p:txBody>
      </p:sp>
      <p:sp>
        <p:nvSpPr>
          <p:cNvPr id="5" name="Прямоугольник 4"/>
          <p:cNvSpPr/>
          <p:nvPr/>
        </p:nvSpPr>
        <p:spPr>
          <a:xfrm>
            <a:off x="575505" y="4658727"/>
            <a:ext cx="5904656" cy="3508653"/>
          </a:xfrm>
          <a:prstGeom prst="rect">
            <a:avLst/>
          </a:prstGeom>
        </p:spPr>
        <p:txBody>
          <a:bodyPr wrap="square">
            <a:spAutoFit/>
          </a:bodyPr>
          <a:lstStyle/>
          <a:p>
            <a:r>
              <a:rPr lang="ru-RU" sz="2400" u="sng" dirty="0">
                <a:latin typeface="Impact" pitchFamily="34" charset="0"/>
              </a:rPr>
              <a:t>Воробьи</a:t>
            </a:r>
            <a:r>
              <a:rPr lang="ru-RU" sz="2400" b="1" dirty="0">
                <a:latin typeface="Impact" pitchFamily="34" charset="0"/>
              </a:rPr>
              <a:t> </a:t>
            </a:r>
            <a:r>
              <a:rPr lang="ru-RU" dirty="0">
                <a:latin typeface="Impact" pitchFamily="34" charset="0"/>
              </a:rPr>
              <a:t>- маленькие, с толстым, яйцевидным </a:t>
            </a:r>
            <a:r>
              <a:rPr lang="ru-RU" dirty="0" smtClean="0">
                <a:latin typeface="Impact" pitchFamily="34" charset="0"/>
              </a:rPr>
              <a:t>туловищем, короткими </a:t>
            </a:r>
            <a:r>
              <a:rPr lang="ru-RU" dirty="0">
                <a:latin typeface="Impact" pitchFamily="34" charset="0"/>
              </a:rPr>
              <a:t>и округлыми крыльями. Спина у </a:t>
            </a:r>
            <a:r>
              <a:rPr lang="ru-RU" dirty="0" smtClean="0">
                <a:latin typeface="Impact" pitchFamily="34" charset="0"/>
              </a:rPr>
              <a:t>воробья коричневая</a:t>
            </a:r>
            <a:r>
              <a:rPr lang="ru-RU" dirty="0">
                <a:latin typeface="Impact" pitchFamily="34" charset="0"/>
              </a:rPr>
              <a:t>, на щёках чёрные пятна, брюшко светлое, </a:t>
            </a:r>
            <a:r>
              <a:rPr lang="ru-RU" dirty="0" smtClean="0">
                <a:latin typeface="Impact" pitchFamily="34" charset="0"/>
              </a:rPr>
              <a:t>на крыльях </a:t>
            </a:r>
            <a:r>
              <a:rPr lang="ru-RU" dirty="0">
                <a:latin typeface="Impact" pitchFamily="34" charset="0"/>
              </a:rPr>
              <a:t>полоски. </a:t>
            </a:r>
            <a:r>
              <a:rPr lang="ru-RU" dirty="0" smtClean="0">
                <a:latin typeface="Impact" pitchFamily="34" charset="0"/>
              </a:rPr>
              <a:t>Ножки короткие</a:t>
            </a:r>
            <a:r>
              <a:rPr lang="ru-RU" dirty="0">
                <a:latin typeface="Impact" pitchFamily="34" charset="0"/>
              </a:rPr>
              <a:t>, но крепкие, клюв </a:t>
            </a:r>
            <a:r>
              <a:rPr lang="ru-RU" dirty="0" smtClean="0">
                <a:latin typeface="Impact" pitchFamily="34" charset="0"/>
              </a:rPr>
              <a:t>тонкий, твёрдый</a:t>
            </a:r>
            <a:r>
              <a:rPr lang="ru-RU" dirty="0">
                <a:latin typeface="Impact" pitchFamily="34" charset="0"/>
              </a:rPr>
              <a:t>, к концу заострённый (похож на </a:t>
            </a:r>
            <a:r>
              <a:rPr lang="ru-RU" dirty="0" smtClean="0">
                <a:latin typeface="Impact" pitchFamily="34" charset="0"/>
              </a:rPr>
              <a:t>очищенный карандаш</a:t>
            </a:r>
            <a:r>
              <a:rPr lang="ru-RU" dirty="0">
                <a:latin typeface="Impact" pitchFamily="34" charset="0"/>
              </a:rPr>
              <a:t>). В холодную пору воробьи сидят, прижавшись </a:t>
            </a:r>
            <a:r>
              <a:rPr lang="ru-RU" dirty="0" smtClean="0">
                <a:latin typeface="Impact" pitchFamily="34" charset="0"/>
              </a:rPr>
              <a:t>друг к </a:t>
            </a:r>
            <a:r>
              <a:rPr lang="ru-RU" dirty="0">
                <a:latin typeface="Impact" pitchFamily="34" charset="0"/>
              </a:rPr>
              <a:t>другу, распустив крылышки, нахохлившись</a:t>
            </a:r>
            <a:r>
              <a:rPr lang="ru-RU" dirty="0" smtClean="0">
                <a:latin typeface="Impact" pitchFamily="34" charset="0"/>
              </a:rPr>
              <a:t>.</a:t>
            </a:r>
          </a:p>
          <a:p>
            <a:r>
              <a:rPr lang="ru-RU" dirty="0">
                <a:latin typeface="Impact" pitchFamily="34" charset="0"/>
              </a:rPr>
              <a:t>У взрослого воробья рацион разнообразный: кроме насекомых он питается семенами и ягодами, зернами и цветочными почками, пищевыми отбросами и так далее.</a:t>
            </a:r>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05978" y="1611185"/>
            <a:ext cx="2774036" cy="30158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379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43506" y="323528"/>
            <a:ext cx="5256584" cy="1138773"/>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Птицы, обитающие на территории д</a:t>
            </a:r>
            <a:r>
              <a:rPr lang="ru-RU" sz="3600" dirty="0" smtClean="0">
                <a:ln>
                  <a:solidFill>
                    <a:prstClr val="black"/>
                  </a:solidFill>
                </a:ln>
                <a:solidFill>
                  <a:srgbClr val="0070C0"/>
                </a:solidFill>
                <a:latin typeface="Impact" pitchFamily="34" charset="0"/>
              </a:rPr>
              <a:t>етского сада.</a:t>
            </a:r>
            <a:endParaRPr lang="ru-RU" sz="2800" dirty="0">
              <a:ln>
                <a:solidFill>
                  <a:prstClr val="black"/>
                </a:solidFill>
              </a:ln>
              <a:solidFill>
                <a:srgbClr val="0070C0"/>
              </a:solidFill>
              <a:latin typeface="Impact" pitchFamily="34" charset="0"/>
            </a:endParaRPr>
          </a:p>
        </p:txBody>
      </p:sp>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70179" y="1462301"/>
            <a:ext cx="4273420" cy="27618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48680" y="4017348"/>
            <a:ext cx="5832648" cy="3908762"/>
          </a:xfrm>
          <a:prstGeom prst="rect">
            <a:avLst/>
          </a:prstGeom>
        </p:spPr>
        <p:txBody>
          <a:bodyPr wrap="square">
            <a:spAutoFit/>
          </a:bodyPr>
          <a:lstStyle/>
          <a:p>
            <a:pPr algn="ctr"/>
            <a:r>
              <a:rPr lang="ru-RU" sz="2400" dirty="0">
                <a:latin typeface="Impact" pitchFamily="34" charset="0"/>
              </a:rPr>
              <a:t>Белая </a:t>
            </a:r>
            <a:r>
              <a:rPr lang="ru-RU" sz="2400" dirty="0" smtClean="0">
                <a:latin typeface="Impact" pitchFamily="34" charset="0"/>
              </a:rPr>
              <a:t>трясогузка</a:t>
            </a:r>
            <a:r>
              <a:rPr lang="ru-RU" dirty="0" smtClean="0">
                <a:latin typeface="Impact" pitchFamily="34" charset="0"/>
              </a:rPr>
              <a:t>.</a:t>
            </a:r>
          </a:p>
          <a:p>
            <a:pPr algn="ctr"/>
            <a:r>
              <a:rPr lang="ru-RU" sz="1600" dirty="0" smtClean="0">
                <a:latin typeface="Impact" pitchFamily="34" charset="0"/>
              </a:rPr>
              <a:t>В </a:t>
            </a:r>
            <a:r>
              <a:rPr lang="ru-RU" sz="1600" dirty="0">
                <a:latin typeface="Impact" pitchFamily="34" charset="0"/>
              </a:rPr>
              <a:t>народе ее называют – </a:t>
            </a:r>
            <a:r>
              <a:rPr lang="ru-RU" sz="1600" dirty="0" smtClean="0">
                <a:latin typeface="Impact" pitchFamily="34" charset="0"/>
              </a:rPr>
              <a:t>Ванька.</a:t>
            </a:r>
          </a:p>
          <a:p>
            <a:pPr algn="ctr"/>
            <a:r>
              <a:rPr lang="ru-RU" sz="1600" dirty="0" smtClean="0">
                <a:latin typeface="Impact" pitchFamily="34" charset="0"/>
              </a:rPr>
              <a:t>Длина </a:t>
            </a:r>
            <a:r>
              <a:rPr lang="ru-RU" sz="1600" dirty="0">
                <a:latin typeface="Impact" pitchFamily="34" charset="0"/>
              </a:rPr>
              <a:t>тела белой трясогузки насчитывает 16—19 сантиметров и для неё характерен длинный хвост, которым она постоянно трясет. Окраска верхней части тела преимущественно серая, а нижней — белая. Лицо также белое, с чёрным горлом и шапочкой. Масса трясогузки всего 20—23 грамм. </a:t>
            </a:r>
          </a:p>
          <a:p>
            <a:pPr algn="ctr"/>
            <a:r>
              <a:rPr lang="ru-RU" sz="1600" dirty="0">
                <a:latin typeface="Impact" pitchFamily="34" charset="0"/>
              </a:rPr>
              <a:t> </a:t>
            </a:r>
          </a:p>
          <a:p>
            <a:pPr algn="ctr"/>
            <a:r>
              <a:rPr lang="ru-RU" sz="1600" dirty="0">
                <a:latin typeface="Impact" pitchFamily="34" charset="0"/>
              </a:rPr>
              <a:t>     Строит гнёзда в углублениях, например, в трещинах стен, дуплах деревьях, под крышами зданий и складах брёвен. Самки откладывают 5—6 беловатых с тёмно-серыми точками яиц, нередко дважды за сезон. Яйца самка высиживает на протяжении 12—14 дней. Птенцов кормят оба родителя. Примерно через 15 суток после </a:t>
            </a:r>
            <a:r>
              <a:rPr lang="ru-RU" sz="1600" dirty="0" err="1">
                <a:latin typeface="Impact" pitchFamily="34" charset="0"/>
              </a:rPr>
              <a:t>вылупления</a:t>
            </a:r>
            <a:r>
              <a:rPr lang="ru-RU" sz="1600" dirty="0">
                <a:latin typeface="Impact" pitchFamily="34" charset="0"/>
              </a:rPr>
              <a:t> у птенцов появляется оперение. Птица года в России в 2011 году.</a:t>
            </a:r>
            <a:endParaRPr lang="ru-RU" dirty="0">
              <a:latin typeface="Impact" pitchFamily="34" charset="0"/>
            </a:endParaRPr>
          </a:p>
        </p:txBody>
      </p:sp>
    </p:spTree>
    <p:extLst>
      <p:ext uri="{BB962C8B-B14F-4D97-AF65-F5344CB8AC3E}">
        <p14:creationId xmlns:p14="http://schemas.microsoft.com/office/powerpoint/2010/main" val="3833977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43506" y="323528"/>
            <a:ext cx="5256584" cy="1138773"/>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Птицы, обитающие на территории д</a:t>
            </a:r>
            <a:r>
              <a:rPr lang="ru-RU" sz="3600" dirty="0" smtClean="0">
                <a:ln>
                  <a:solidFill>
                    <a:prstClr val="black"/>
                  </a:solidFill>
                </a:ln>
                <a:solidFill>
                  <a:srgbClr val="0070C0"/>
                </a:solidFill>
                <a:latin typeface="Impact" pitchFamily="34" charset="0"/>
              </a:rPr>
              <a:t>етского сада.</a:t>
            </a:r>
            <a:endParaRPr lang="ru-RU" sz="2800" dirty="0">
              <a:ln>
                <a:solidFill>
                  <a:prstClr val="black"/>
                </a:solidFill>
              </a:ln>
              <a:solidFill>
                <a:srgbClr val="0070C0"/>
              </a:solidFill>
              <a:latin typeface="Impact" pitchFamily="34" charset="0"/>
            </a:endParaRPr>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5461" y="1462301"/>
            <a:ext cx="3272674" cy="25975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638877" y="4059894"/>
            <a:ext cx="1665841" cy="523220"/>
          </a:xfrm>
          <a:prstGeom prst="rect">
            <a:avLst/>
          </a:prstGeom>
        </p:spPr>
        <p:txBody>
          <a:bodyPr wrap="none">
            <a:spAutoFit/>
          </a:bodyPr>
          <a:lstStyle/>
          <a:p>
            <a:r>
              <a:rPr lang="ru-RU" sz="2800" dirty="0">
                <a:latin typeface="Impact" pitchFamily="34" charset="0"/>
              </a:rPr>
              <a:t>Скворцы </a:t>
            </a:r>
          </a:p>
        </p:txBody>
      </p:sp>
      <p:sp>
        <p:nvSpPr>
          <p:cNvPr id="7" name="Прямоугольник 6"/>
          <p:cNvSpPr/>
          <p:nvPr/>
        </p:nvSpPr>
        <p:spPr>
          <a:xfrm>
            <a:off x="548680" y="4572000"/>
            <a:ext cx="5904656" cy="4247317"/>
          </a:xfrm>
          <a:prstGeom prst="rect">
            <a:avLst/>
          </a:prstGeom>
        </p:spPr>
        <p:txBody>
          <a:bodyPr wrap="square">
            <a:spAutoFit/>
          </a:bodyPr>
          <a:lstStyle/>
          <a:p>
            <a:r>
              <a:rPr lang="ru-RU" dirty="0">
                <a:latin typeface="Impact" pitchFamily="34" charset="0"/>
              </a:rPr>
              <a:t>Скворцы имеют длинный, сильный, прямой клюв со слегка сплюснутым кончиком, прямой короткий хвост, вершины которого достигают нижние кроющие перья, и острые крылья, у которых первое маховое перо укорочено, а второе длиннее остальных</a:t>
            </a:r>
            <a:r>
              <a:rPr lang="ru-RU" dirty="0" smtClean="0">
                <a:latin typeface="Impact" pitchFamily="34" charset="0"/>
              </a:rPr>
              <a:t>.</a:t>
            </a:r>
          </a:p>
          <a:p>
            <a:r>
              <a:rPr lang="ru-RU" dirty="0">
                <a:latin typeface="Impact" pitchFamily="34" charset="0"/>
              </a:rPr>
              <a:t>Обыкновенный скворец в брачном наряде чёрного цвета с фиолетовым и зелёным блеском и с белыми </a:t>
            </a:r>
            <a:r>
              <a:rPr lang="ru-RU" dirty="0" err="1">
                <a:latin typeface="Impact" pitchFamily="34" charset="0"/>
              </a:rPr>
              <a:t>пестринками</a:t>
            </a:r>
            <a:r>
              <a:rPr lang="ru-RU" dirty="0">
                <a:latin typeface="Impact" pitchFamily="34" charset="0"/>
              </a:rPr>
              <a:t>. К осени белые </a:t>
            </a:r>
            <a:r>
              <a:rPr lang="ru-RU" dirty="0" err="1">
                <a:latin typeface="Impact" pitchFamily="34" charset="0"/>
              </a:rPr>
              <a:t>пестринки</a:t>
            </a:r>
            <a:r>
              <a:rPr lang="ru-RU" dirty="0">
                <a:latin typeface="Impact" pitchFamily="34" charset="0"/>
              </a:rPr>
              <a:t> становятся крупнее и чаще. Молодые скворцы — буро-серого цвета, с беловатою пятнистою грудью</a:t>
            </a:r>
            <a:r>
              <a:rPr lang="ru-RU" dirty="0" smtClean="0">
                <a:latin typeface="Impact" pitchFamily="34" charset="0"/>
              </a:rPr>
              <a:t>.</a:t>
            </a:r>
          </a:p>
          <a:p>
            <a:r>
              <a:rPr lang="ru-RU" dirty="0">
                <a:latin typeface="Impact" pitchFamily="34" charset="0"/>
              </a:rPr>
              <a:t>Гнездятся в дуплах. Питаются преимущественно наземными моллюсками и крупными насекомыми (гусеницами и кузнечиками). Потребляет также виноград, вишни, черешни и плоды других плодовых деревьев.</a:t>
            </a:r>
          </a:p>
        </p:txBody>
      </p:sp>
    </p:spTree>
    <p:extLst>
      <p:ext uri="{BB962C8B-B14F-4D97-AF65-F5344CB8AC3E}">
        <p14:creationId xmlns:p14="http://schemas.microsoft.com/office/powerpoint/2010/main" val="4287776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43506" y="323528"/>
            <a:ext cx="5256584" cy="1138773"/>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Птицы, обитающие на территории д</a:t>
            </a:r>
            <a:r>
              <a:rPr lang="ru-RU" sz="3600" dirty="0" smtClean="0">
                <a:ln>
                  <a:solidFill>
                    <a:prstClr val="black"/>
                  </a:solidFill>
                </a:ln>
                <a:solidFill>
                  <a:srgbClr val="0070C0"/>
                </a:solidFill>
                <a:latin typeface="Impact" pitchFamily="34" charset="0"/>
              </a:rPr>
              <a:t>етского сада.</a:t>
            </a:r>
            <a:endParaRPr lang="ru-RU" sz="2800" dirty="0">
              <a:ln>
                <a:solidFill>
                  <a:prstClr val="black"/>
                </a:solidFill>
              </a:ln>
              <a:solidFill>
                <a:srgbClr val="0070C0"/>
              </a:solidFill>
              <a:latin typeface="Impact" pitchFamily="34" charset="0"/>
            </a:endParaRPr>
          </a:p>
        </p:txBody>
      </p:sp>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16832" y="1288029"/>
            <a:ext cx="2805924" cy="23440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47462" y="3632072"/>
            <a:ext cx="6048672" cy="4524315"/>
          </a:xfrm>
          <a:prstGeom prst="rect">
            <a:avLst/>
          </a:prstGeom>
        </p:spPr>
        <p:txBody>
          <a:bodyPr wrap="square">
            <a:spAutoFit/>
          </a:bodyPr>
          <a:lstStyle/>
          <a:p>
            <a:pPr algn="ctr"/>
            <a:r>
              <a:rPr lang="ru-RU" dirty="0">
                <a:latin typeface="Impact" pitchFamily="34" charset="0"/>
              </a:rPr>
              <a:t>Подвижная, вертлявая птица. В Европе самая крупная синица — размером примерно с воробья, имеет достаточно длинный хвост. Длина 13—17 см, </a:t>
            </a:r>
            <a:r>
              <a:rPr lang="ru-RU" dirty="0" smtClean="0">
                <a:latin typeface="Impact" pitchFamily="34" charset="0"/>
              </a:rPr>
              <a:t>масса                         </a:t>
            </a:r>
            <a:r>
              <a:rPr lang="ru-RU" dirty="0">
                <a:latin typeface="Impact" pitchFamily="34" charset="0"/>
              </a:rPr>
              <a:t>14—21 г, размах крыльев 22—26 см</a:t>
            </a:r>
            <a:r>
              <a:rPr lang="ru-RU" dirty="0" smtClean="0">
                <a:latin typeface="Impact" pitchFamily="34" charset="0"/>
              </a:rPr>
              <a:t>. </a:t>
            </a:r>
            <a:r>
              <a:rPr lang="ru-RU" dirty="0">
                <a:latin typeface="Impact" pitchFamily="34" charset="0"/>
              </a:rPr>
              <a:t>Имеет довольно яркое оперение, среди других птиц выделяясь прежде всего ярко-жёлтым брюшком с «галстуком» — широкой чёрной полосой от груди до гузки. Верх головы, или шапочка, чёрный с синим металлическим блеском. Щёки белые. На затылке желтовато-белое пятно. Вокруг шеи чёрная полоса-ошейник, горло и грудь чёрные с небольшим голубоватым отливом. Спина жёлто-зелёная либо голубовато-серая с небольшим оливковым оттенком на плечах, крылья и хвост голубоватые. На трёх крайних рулевых имеются белые вершины, вместе образующие поперечную светлую полоску. На крыле также заметна тонкая белая поперечная полоса.</a:t>
            </a:r>
          </a:p>
        </p:txBody>
      </p:sp>
    </p:spTree>
    <p:extLst>
      <p:ext uri="{BB962C8B-B14F-4D97-AF65-F5344CB8AC3E}">
        <p14:creationId xmlns:p14="http://schemas.microsoft.com/office/powerpoint/2010/main" val="906983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43506" y="323528"/>
            <a:ext cx="5256584" cy="1138773"/>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Птицы, обитающие на территории д</a:t>
            </a:r>
            <a:r>
              <a:rPr lang="ru-RU" sz="3600" dirty="0" smtClean="0">
                <a:ln>
                  <a:solidFill>
                    <a:prstClr val="black"/>
                  </a:solidFill>
                </a:ln>
                <a:solidFill>
                  <a:srgbClr val="0070C0"/>
                </a:solidFill>
                <a:latin typeface="Impact" pitchFamily="34" charset="0"/>
              </a:rPr>
              <a:t>етского сада.</a:t>
            </a:r>
            <a:endParaRPr lang="ru-RU" sz="2800" dirty="0">
              <a:ln>
                <a:solidFill>
                  <a:prstClr val="black"/>
                </a:solidFill>
              </a:ln>
              <a:solidFill>
                <a:srgbClr val="0070C0"/>
              </a:solidFill>
              <a:latin typeface="Impact" pitchFamily="34" charset="0"/>
            </a:endParaRPr>
          </a:p>
        </p:txBody>
      </p:sp>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12369" y="1429846"/>
            <a:ext cx="3918858" cy="2701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47056" y="4120571"/>
            <a:ext cx="5762263" cy="4616648"/>
          </a:xfrm>
          <a:prstGeom prst="rect">
            <a:avLst/>
          </a:prstGeom>
        </p:spPr>
        <p:txBody>
          <a:bodyPr wrap="square">
            <a:spAutoFit/>
          </a:bodyPr>
          <a:lstStyle/>
          <a:p>
            <a:r>
              <a:rPr lang="ru-RU" sz="2400" dirty="0">
                <a:latin typeface="Impact" pitchFamily="34" charset="0"/>
              </a:rPr>
              <a:t>Сизый голубь</a:t>
            </a:r>
            <a:r>
              <a:rPr lang="ru-RU" dirty="0">
                <a:latin typeface="Impact" pitchFamily="34" charset="0"/>
              </a:rPr>
              <a:t>, наряду с воробьями – типичный городской житель. Его можно встретить на всей Европейской части </a:t>
            </a:r>
            <a:r>
              <a:rPr lang="ru-RU" dirty="0" smtClean="0">
                <a:latin typeface="Impact" pitchFamily="34" charset="0"/>
              </a:rPr>
              <a:t>России.</a:t>
            </a:r>
          </a:p>
          <a:p>
            <a:r>
              <a:rPr lang="ru-RU" dirty="0">
                <a:latin typeface="Impact" pitchFamily="34" charset="0"/>
              </a:rPr>
              <a:t>Обычный голубь имеет оперенье серовато-сизого цвета, серые крылья с двумя характерными полосами, на груди оперенье отливает металлическим желтоватым или пурпурным цветом. Размер голубя колеблется от 30 до 35 см., вес – около 300 грамм. Перья густо порывают тело, но </a:t>
            </a:r>
            <a:r>
              <a:rPr lang="ru-RU" dirty="0" smtClean="0">
                <a:latin typeface="Impact" pitchFamily="34" charset="0"/>
              </a:rPr>
              <a:t>плохо </a:t>
            </a:r>
            <a:r>
              <a:rPr lang="ru-RU" dirty="0">
                <a:latin typeface="Impact" pitchFamily="34" charset="0"/>
              </a:rPr>
              <a:t>закреплены на кожном покрове. Вокруг глаз у голубя есть неоперенные участки. Клюв темный, почти черный, окружен характерным белым ареалом – </a:t>
            </a:r>
            <a:r>
              <a:rPr lang="ru-RU" dirty="0" err="1">
                <a:latin typeface="Impact" pitchFamily="34" charset="0"/>
              </a:rPr>
              <a:t>восковицей</a:t>
            </a:r>
            <a:r>
              <a:rPr lang="ru-RU" dirty="0">
                <a:latin typeface="Impact" pitchFamily="34" charset="0"/>
              </a:rPr>
              <a:t>. Глаза оранжево –красные или желтые. Крылья с металлическим отливом, размах – до 65 см. Хвост прямой или слегка закругленный, с темной полосой по краю. Лапы красные или розовые.</a:t>
            </a:r>
          </a:p>
        </p:txBody>
      </p:sp>
    </p:spTree>
    <p:extLst>
      <p:ext uri="{BB962C8B-B14F-4D97-AF65-F5344CB8AC3E}">
        <p14:creationId xmlns:p14="http://schemas.microsoft.com/office/powerpoint/2010/main" val="23468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86" y="0"/>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92696" y="467544"/>
            <a:ext cx="5832648" cy="4832092"/>
          </a:xfrm>
          <a:prstGeom prst="rect">
            <a:avLst/>
          </a:prstGeom>
        </p:spPr>
        <p:txBody>
          <a:bodyPr wrap="square">
            <a:spAutoFit/>
          </a:bodyPr>
          <a:lstStyle/>
          <a:p>
            <a:pPr algn="ctr"/>
            <a:r>
              <a:rPr lang="ru-RU" sz="2800" u="none" strike="noStrike" baseline="0" dirty="0" smtClean="0">
                <a:ln>
                  <a:solidFill>
                    <a:schemeClr val="tx1"/>
                  </a:solidFill>
                </a:ln>
                <a:solidFill>
                  <a:srgbClr val="0070C0"/>
                </a:solidFill>
                <a:latin typeface="Impact" pitchFamily="34" charset="0"/>
              </a:rPr>
              <a:t>Точка «Рябина»</a:t>
            </a:r>
          </a:p>
          <a:p>
            <a:pPr algn="ctr"/>
            <a:r>
              <a:rPr lang="ru-RU" sz="2800" u="none" strike="noStrike" baseline="0" dirty="0" smtClean="0">
                <a:ln>
                  <a:solidFill>
                    <a:schemeClr val="tx1"/>
                  </a:solidFill>
                </a:ln>
                <a:solidFill>
                  <a:srgbClr val="0070C0"/>
                </a:solidFill>
                <a:latin typeface="Impact" pitchFamily="34" charset="0"/>
              </a:rPr>
              <a:t>Биологические особенности.</a:t>
            </a:r>
          </a:p>
          <a:p>
            <a:r>
              <a:rPr lang="ru-RU" sz="1400" dirty="0">
                <a:latin typeface="Impact" pitchFamily="34" charset="0"/>
              </a:rPr>
              <a:t>Высота до 10 метров. Кора светло-серая,</a:t>
            </a:r>
          </a:p>
          <a:p>
            <a:r>
              <a:rPr lang="ru-RU" sz="1400" dirty="0">
                <a:latin typeface="Impact" pitchFamily="34" charset="0"/>
              </a:rPr>
              <a:t>гладкая. Крона ажурная, развесистая</a:t>
            </a:r>
          </a:p>
          <a:p>
            <a:r>
              <a:rPr lang="ru-RU" sz="1400" dirty="0">
                <a:latin typeface="Impact" pitchFamily="34" charset="0"/>
              </a:rPr>
              <a:t>(«кудрявая рябина»). Листья ажурные,</a:t>
            </a:r>
          </a:p>
          <a:p>
            <a:r>
              <a:rPr lang="ru-RU" sz="1400" dirty="0">
                <a:latin typeface="Impact" pitchFamily="34" charset="0"/>
              </a:rPr>
              <a:t>крупные, с зубчатыми краями, вначале</a:t>
            </a:r>
          </a:p>
          <a:p>
            <a:r>
              <a:rPr lang="ru-RU" sz="1400" dirty="0">
                <a:latin typeface="Impact" pitchFamily="34" charset="0"/>
              </a:rPr>
              <a:t>опушенные, затем голые. Листья</a:t>
            </a:r>
          </a:p>
          <a:p>
            <a:r>
              <a:rPr lang="ru-RU" sz="1400" dirty="0">
                <a:latin typeface="Impact" pitchFamily="34" charset="0"/>
              </a:rPr>
              <a:t>появляются обычно одновременно с</a:t>
            </a:r>
          </a:p>
          <a:p>
            <a:r>
              <a:rPr lang="ru-RU" sz="1400" dirty="0">
                <a:latin typeface="Impact" pitchFamily="34" charset="0"/>
              </a:rPr>
              <a:t>листьями березы. Осенью нередко</a:t>
            </a:r>
          </a:p>
          <a:p>
            <a:r>
              <a:rPr lang="ru-RU" sz="1400" dirty="0">
                <a:latin typeface="Impact" pitchFamily="34" charset="0"/>
              </a:rPr>
              <a:t>становятся малиново-красными.</a:t>
            </a:r>
          </a:p>
          <a:p>
            <a:r>
              <a:rPr lang="ru-RU" sz="1400" dirty="0">
                <a:latin typeface="Impact" pitchFamily="34" charset="0"/>
              </a:rPr>
              <a:t>Цветки мелкие, желтовато-белые, с сильным, горько-миндальным запахом,</a:t>
            </a:r>
          </a:p>
          <a:p>
            <a:r>
              <a:rPr lang="ru-RU" sz="1400" dirty="0">
                <a:latin typeface="Impact" pitchFamily="34" charset="0"/>
              </a:rPr>
              <a:t>собраны в щитки. Цветет в мае. Плоды ярко-красные, похожие на маленькие</a:t>
            </a:r>
          </a:p>
          <a:p>
            <a:r>
              <a:rPr lang="ru-RU" sz="1400" dirty="0">
                <a:latin typeface="Impact" pitchFamily="34" charset="0"/>
              </a:rPr>
              <a:t>яблочки, с сочной мякотью и тремя мелкими, похожими на серпик</a:t>
            </a:r>
          </a:p>
          <a:p>
            <a:r>
              <a:rPr lang="ru-RU" sz="1400" dirty="0">
                <a:latin typeface="Impact" pitchFamily="34" charset="0"/>
              </a:rPr>
              <a:t>семенами. Плоды вначале горько-вяжущие, после заморозков приобретают</a:t>
            </a:r>
          </a:p>
          <a:p>
            <a:r>
              <a:rPr lang="ru-RU" sz="1400" dirty="0">
                <a:latin typeface="Impact" pitchFamily="34" charset="0"/>
              </a:rPr>
              <a:t>сладкий вкус и почти теряют горечь. Созревают в августе-сентябре, ягоды</a:t>
            </a:r>
          </a:p>
          <a:p>
            <a:r>
              <a:rPr lang="ru-RU" sz="1400" dirty="0">
                <a:latin typeface="Impact" pitchFamily="34" charset="0"/>
              </a:rPr>
              <a:t>остаются висеть на ветках до зимы.</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8840" y="5311806"/>
            <a:ext cx="2597733" cy="34636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616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43506" y="323528"/>
            <a:ext cx="5256584" cy="1138773"/>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Птицы, обитающие на территории д</a:t>
            </a:r>
            <a:r>
              <a:rPr lang="ru-RU" sz="3600" dirty="0" smtClean="0">
                <a:ln>
                  <a:solidFill>
                    <a:prstClr val="black"/>
                  </a:solidFill>
                </a:ln>
                <a:solidFill>
                  <a:srgbClr val="0070C0"/>
                </a:solidFill>
                <a:latin typeface="Impact" pitchFamily="34" charset="0"/>
              </a:rPr>
              <a:t>етского сада.</a:t>
            </a:r>
            <a:endParaRPr lang="ru-RU" sz="2800" dirty="0">
              <a:ln>
                <a:solidFill>
                  <a:prstClr val="black"/>
                </a:solidFill>
              </a:ln>
              <a:solidFill>
                <a:srgbClr val="0070C0"/>
              </a:solidFill>
              <a:latin typeface="Impact" pitchFamily="34" charset="0"/>
            </a:endParaRPr>
          </a:p>
        </p:txBody>
      </p:sp>
      <p:pic>
        <p:nvPicPr>
          <p:cNvPr id="1229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97737" y="1331640"/>
            <a:ext cx="3948122" cy="27933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332957" y="3940309"/>
            <a:ext cx="2650604" cy="523220"/>
          </a:xfrm>
          <a:prstGeom prst="rect">
            <a:avLst/>
          </a:prstGeom>
        </p:spPr>
        <p:txBody>
          <a:bodyPr wrap="square">
            <a:spAutoFit/>
          </a:bodyPr>
          <a:lstStyle/>
          <a:p>
            <a:pPr algn="ctr"/>
            <a:r>
              <a:rPr lang="ru-RU" sz="2800" dirty="0" smtClean="0">
                <a:latin typeface="Impact" pitchFamily="34" charset="0"/>
              </a:rPr>
              <a:t>Серая ворона.</a:t>
            </a:r>
            <a:endParaRPr lang="ru-RU" sz="2800" dirty="0">
              <a:latin typeface="Impact" pitchFamily="34" charset="0"/>
            </a:endParaRPr>
          </a:p>
        </p:txBody>
      </p:sp>
      <p:sp>
        <p:nvSpPr>
          <p:cNvPr id="5" name="Прямоугольник 4"/>
          <p:cNvSpPr/>
          <p:nvPr/>
        </p:nvSpPr>
        <p:spPr>
          <a:xfrm>
            <a:off x="620688" y="4618167"/>
            <a:ext cx="5832648" cy="3970318"/>
          </a:xfrm>
          <a:prstGeom prst="rect">
            <a:avLst/>
          </a:prstGeom>
        </p:spPr>
        <p:txBody>
          <a:bodyPr wrap="square">
            <a:spAutoFit/>
          </a:bodyPr>
          <a:lstStyle/>
          <a:p>
            <a:r>
              <a:rPr lang="ru-RU" dirty="0">
                <a:latin typeface="Impact" pitchFamily="34" charset="0"/>
              </a:rPr>
              <a:t>Туловище серое, голова, “манишка”, крылья, хвост черные со слабым металлическим блеском. Радужина темная, клюв и ноги черные. Молодые отличаются буроватым налетом, “мутными” глазами, розовой ротовой полостью</a:t>
            </a:r>
            <a:r>
              <a:rPr lang="ru-RU" dirty="0" smtClean="0">
                <a:latin typeface="Impact" pitchFamily="34" charset="0"/>
              </a:rPr>
              <a:t>.</a:t>
            </a:r>
          </a:p>
          <a:p>
            <a:r>
              <a:rPr lang="ru-RU" dirty="0">
                <a:latin typeface="Impact" pitchFamily="34" charset="0"/>
              </a:rPr>
              <a:t>Вороны — всеядные птицы, питаются насекомыми, птенцами и яйцами, грызунами и ящерицами, лягушками, рыбой; растительной пищей — семенами различных растений, как и самими растениями, а также пищевыми отбросами. Гнезда строят из сухих веток или </a:t>
            </a:r>
            <a:r>
              <a:rPr lang="ru-RU" dirty="0" smtClean="0">
                <a:latin typeface="Impact" pitchFamily="34" charset="0"/>
              </a:rPr>
              <a:t>тростника</a:t>
            </a:r>
            <a:r>
              <a:rPr lang="ru-RU" dirty="0">
                <a:latin typeface="Impact" pitchFamily="34" charset="0"/>
              </a:rPr>
              <a:t>.</a:t>
            </a:r>
            <a:r>
              <a:rPr lang="ru-RU" dirty="0" smtClean="0">
                <a:latin typeface="Impact" pitchFamily="34" charset="0"/>
              </a:rPr>
              <a:t> </a:t>
            </a:r>
            <a:r>
              <a:rPr lang="ru-RU" dirty="0">
                <a:latin typeface="Impact" pitchFamily="34" charset="0"/>
              </a:rPr>
              <a:t>Самка откладывает 4-6 голубовато-зеленых с темными крапинками яиц, в период с конца марта до мая</a:t>
            </a:r>
            <a:r>
              <a:rPr lang="ru-RU" dirty="0" smtClean="0">
                <a:latin typeface="Impact" pitchFamily="34" charset="0"/>
              </a:rPr>
              <a:t>.</a:t>
            </a:r>
          </a:p>
          <a:p>
            <a:r>
              <a:rPr lang="ru-RU" dirty="0">
                <a:latin typeface="Impact" pitchFamily="34" charset="0"/>
              </a:rPr>
              <a:t>Максимальный точно известный возраст — </a:t>
            </a:r>
            <a:r>
              <a:rPr lang="ru-RU" sz="2000" dirty="0">
                <a:latin typeface="Impact" pitchFamily="34" charset="0"/>
              </a:rPr>
              <a:t>20 лет.</a:t>
            </a:r>
          </a:p>
        </p:txBody>
      </p:sp>
    </p:spTree>
    <p:extLst>
      <p:ext uri="{BB962C8B-B14F-4D97-AF65-F5344CB8AC3E}">
        <p14:creationId xmlns:p14="http://schemas.microsoft.com/office/powerpoint/2010/main" val="3043361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43506" y="385799"/>
            <a:ext cx="5256584" cy="584775"/>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Точка «Цветник».</a:t>
            </a:r>
            <a:endParaRPr lang="ru-RU" sz="2800" dirty="0">
              <a:ln>
                <a:solidFill>
                  <a:prstClr val="black"/>
                </a:solidFill>
              </a:ln>
              <a:solidFill>
                <a:srgbClr val="0070C0"/>
              </a:solidFill>
              <a:latin typeface="Impact" pitchFamily="34" charset="0"/>
            </a:endParaRPr>
          </a:p>
        </p:txBody>
      </p:sp>
      <p:pic>
        <p:nvPicPr>
          <p:cNvPr id="13314" name="Picture 2" descr="C:\Users\QWER\Desktop\Летняя работа\1371133925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4745" y="940350"/>
            <a:ext cx="1795805" cy="23944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3" descr="C:\Users\QWER\Desktop\Летняя работа\137113395744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53137" y="970574"/>
            <a:ext cx="2409409" cy="21639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439142" y="3134544"/>
            <a:ext cx="3240360" cy="5447645"/>
          </a:xfrm>
          <a:prstGeom prst="rect">
            <a:avLst/>
          </a:prstGeom>
        </p:spPr>
        <p:txBody>
          <a:bodyPr wrap="square">
            <a:spAutoFit/>
          </a:bodyPr>
          <a:lstStyle/>
          <a:p>
            <a:r>
              <a:rPr lang="ru-RU" sz="2400" dirty="0" smtClean="0">
                <a:latin typeface="Impact" pitchFamily="34" charset="0"/>
              </a:rPr>
              <a:t>Бальзамин.  </a:t>
            </a:r>
          </a:p>
          <a:p>
            <a:r>
              <a:rPr lang="ru-RU" dirty="0" smtClean="0">
                <a:latin typeface="Impact" pitchFamily="34" charset="0"/>
              </a:rPr>
              <a:t>На </a:t>
            </a:r>
            <a:r>
              <a:rPr lang="ru-RU" dirty="0">
                <a:latin typeface="Impact" pitchFamily="34" charset="0"/>
              </a:rPr>
              <a:t>Руси бальзамины давно выращивают как комнатное растение "Ванька мокрый". Такое имя растение получило за капельки сахаристой жидкости, которые выступают по краю листа. </a:t>
            </a:r>
            <a:r>
              <a:rPr lang="ru-RU" dirty="0" smtClean="0">
                <a:latin typeface="Impact" pitchFamily="34" charset="0"/>
              </a:rPr>
              <a:t>     За </a:t>
            </a:r>
            <a:r>
              <a:rPr lang="ru-RU" dirty="0">
                <a:latin typeface="Impact" pitchFamily="34" charset="0"/>
              </a:rPr>
              <a:t>яркие цветки бальзамин называют еще "</a:t>
            </a:r>
            <a:r>
              <a:rPr lang="ru-RU" dirty="0" smtClean="0">
                <a:latin typeface="Impact" pitchFamily="34" charset="0"/>
              </a:rPr>
              <a:t>огонек«.</a:t>
            </a:r>
            <a:endParaRPr lang="ru-RU" dirty="0">
              <a:latin typeface="Impact" pitchFamily="34" charset="0"/>
            </a:endParaRPr>
          </a:p>
          <a:p>
            <a:r>
              <a:rPr lang="ru-RU" dirty="0">
                <a:latin typeface="Impact" pitchFamily="34" charset="0"/>
              </a:rPr>
              <a:t>На Руси бальзамины давно выращивают как комнатное растение "Ванька мокрый". Такое имя растение получило за капельки сахаристой жидкости, которые выступают по краю листа. За яркие цветки бальзамин называют еще "огонек</a:t>
            </a:r>
            <a:r>
              <a:rPr lang="ru-RU" dirty="0" smtClean="0">
                <a:latin typeface="Impact" pitchFamily="34" charset="0"/>
              </a:rPr>
              <a:t>".</a:t>
            </a:r>
            <a:endParaRPr lang="ru-RU" dirty="0">
              <a:latin typeface="Impact" pitchFamily="34" charset="0"/>
            </a:endParaRPr>
          </a:p>
        </p:txBody>
      </p:sp>
      <p:sp>
        <p:nvSpPr>
          <p:cNvPr id="5" name="Прямоугольник 4"/>
          <p:cNvSpPr/>
          <p:nvPr/>
        </p:nvSpPr>
        <p:spPr>
          <a:xfrm>
            <a:off x="452161" y="3184833"/>
            <a:ext cx="3000975" cy="5386090"/>
          </a:xfrm>
          <a:prstGeom prst="rect">
            <a:avLst/>
          </a:prstGeom>
        </p:spPr>
        <p:txBody>
          <a:bodyPr wrap="square">
            <a:spAutoFit/>
          </a:bodyPr>
          <a:lstStyle/>
          <a:p>
            <a:r>
              <a:rPr lang="ru-RU" sz="2000" dirty="0">
                <a:latin typeface="Impact" pitchFamily="34" charset="0"/>
              </a:rPr>
              <a:t>Бархатцы (</a:t>
            </a:r>
            <a:r>
              <a:rPr lang="ru-RU" sz="2000" dirty="0" err="1">
                <a:latin typeface="Impact" pitchFamily="34" charset="0"/>
              </a:rPr>
              <a:t>тагетес</a:t>
            </a:r>
            <a:r>
              <a:rPr lang="ru-RU" sz="2000" dirty="0">
                <a:latin typeface="Impact" pitchFamily="34" charset="0"/>
              </a:rPr>
              <a:t>)</a:t>
            </a:r>
            <a:r>
              <a:rPr lang="ru-RU" dirty="0">
                <a:latin typeface="Impact" pitchFamily="34" charset="0"/>
              </a:rPr>
              <a:t> – очень распространенные растения. В природе существует более 30 видов. Стебли бархатцев прямые, более или менее разветвленные, высота </a:t>
            </a:r>
            <a:r>
              <a:rPr lang="ru-RU" dirty="0" smtClean="0">
                <a:latin typeface="Impact" pitchFamily="34" charset="0"/>
              </a:rPr>
              <a:t>15-100. Окраска </a:t>
            </a:r>
            <a:r>
              <a:rPr lang="ru-RU" dirty="0">
                <a:latin typeface="Impact" pitchFamily="34" charset="0"/>
              </a:rPr>
              <a:t>соцветий бархатцев желтая, оранжевая, буро-красная и коричнево-бурая. Цветут бархатцы с июня до морозов. Всему растению свойственен специфический запах. Для выращивания бархатцев место желательно выбирать солнечное, хотя они переносят полутень.</a:t>
            </a:r>
          </a:p>
        </p:txBody>
      </p:sp>
    </p:spTree>
    <p:extLst>
      <p:ext uri="{BB962C8B-B14F-4D97-AF65-F5344CB8AC3E}">
        <p14:creationId xmlns:p14="http://schemas.microsoft.com/office/powerpoint/2010/main" val="3481668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43506" y="323528"/>
            <a:ext cx="5256584" cy="584775"/>
          </a:xfrm>
          <a:prstGeom prst="rect">
            <a:avLst/>
          </a:prstGeom>
        </p:spPr>
        <p:txBody>
          <a:bodyPr wrap="square">
            <a:spAutoFit/>
          </a:bodyPr>
          <a:lstStyle/>
          <a:p>
            <a:pPr lvl="0" algn="ctr"/>
            <a:r>
              <a:rPr lang="ru-RU" sz="3200" dirty="0" smtClean="0">
                <a:ln>
                  <a:solidFill>
                    <a:prstClr val="black"/>
                  </a:solidFill>
                </a:ln>
                <a:solidFill>
                  <a:srgbClr val="0070C0"/>
                </a:solidFill>
                <a:latin typeface="Impact" pitchFamily="34" charset="0"/>
              </a:rPr>
              <a:t>Точка «Цветник»</a:t>
            </a:r>
            <a:endParaRPr lang="ru-RU" sz="2800" dirty="0">
              <a:ln>
                <a:solidFill>
                  <a:prstClr val="black"/>
                </a:solidFill>
              </a:ln>
              <a:solidFill>
                <a:srgbClr val="0070C0"/>
              </a:solidFill>
              <a:latin typeface="Impact" pitchFamily="34" charset="0"/>
            </a:endParaRPr>
          </a:p>
        </p:txBody>
      </p:sp>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06030" y="1138383"/>
            <a:ext cx="2642811" cy="26807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076415" y="3819180"/>
            <a:ext cx="2598788" cy="369332"/>
          </a:xfrm>
          <a:prstGeom prst="rect">
            <a:avLst/>
          </a:prstGeom>
        </p:spPr>
        <p:txBody>
          <a:bodyPr wrap="none">
            <a:spAutoFit/>
          </a:bodyPr>
          <a:lstStyle/>
          <a:p>
            <a:r>
              <a:rPr lang="ru-RU" dirty="0" smtClean="0">
                <a:latin typeface="Impact" pitchFamily="34" charset="0"/>
              </a:rPr>
              <a:t>Календула или Ноготки.</a:t>
            </a:r>
            <a:endParaRPr lang="ru-RU" dirty="0">
              <a:latin typeface="Impact" pitchFamily="34" charset="0"/>
            </a:endParaRPr>
          </a:p>
        </p:txBody>
      </p:sp>
      <p:sp>
        <p:nvSpPr>
          <p:cNvPr id="5" name="Прямоугольник 4"/>
          <p:cNvSpPr/>
          <p:nvPr/>
        </p:nvSpPr>
        <p:spPr>
          <a:xfrm>
            <a:off x="545551" y="4196423"/>
            <a:ext cx="5763768" cy="3416320"/>
          </a:xfrm>
          <a:prstGeom prst="rect">
            <a:avLst/>
          </a:prstGeom>
        </p:spPr>
        <p:txBody>
          <a:bodyPr wrap="square">
            <a:spAutoFit/>
          </a:bodyPr>
          <a:lstStyle/>
          <a:p>
            <a:r>
              <a:rPr lang="ru-RU" dirty="0">
                <a:latin typeface="Impact" pitchFamily="34" charset="0"/>
              </a:rPr>
              <a:t>Календула лекарственная (ноготки) - однолетнее растение высотой до 70 см, ветвистое, часто от самого низа, легко опушенное, немного липкое, особенно в сухую солнечную погоду. Еще одно название этого растения - ноготок</a:t>
            </a:r>
            <a:r>
              <a:rPr lang="ru-RU" dirty="0" smtClean="0">
                <a:latin typeface="Impact" pitchFamily="34" charset="0"/>
              </a:rPr>
              <a:t>.</a:t>
            </a:r>
            <a:endParaRPr lang="ru-RU" dirty="0">
              <a:latin typeface="Impact" pitchFamily="34" charset="0"/>
            </a:endParaRPr>
          </a:p>
          <a:p>
            <a:r>
              <a:rPr lang="ru-RU" dirty="0">
                <a:latin typeface="Impact" pitchFamily="34" charset="0"/>
              </a:rPr>
              <a:t>То, что календула обладает поистине чудотворными свойствами, люди знают с давних пор, и поэтому очень широко используют в рецептах народной медицины и в наше время. </a:t>
            </a:r>
          </a:p>
          <a:p>
            <a:r>
              <a:rPr lang="ru-RU" dirty="0">
                <a:latin typeface="Impact" pitchFamily="34" charset="0"/>
              </a:rPr>
              <a:t>При всех своих целебных свойствах, календула очень неприхотливое и холодостойкое растение, поэтому ее легко вырастить на своем дачном участке.</a:t>
            </a:r>
          </a:p>
        </p:txBody>
      </p:sp>
    </p:spTree>
    <p:extLst>
      <p:ext uri="{BB962C8B-B14F-4D97-AF65-F5344CB8AC3E}">
        <p14:creationId xmlns:p14="http://schemas.microsoft.com/office/powerpoint/2010/main" val="2710907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86" y="0"/>
            <a:ext cx="6892686"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2838" y="3995936"/>
            <a:ext cx="5900498" cy="4339650"/>
          </a:xfrm>
          <a:prstGeom prst="rect">
            <a:avLst/>
          </a:prstGeom>
        </p:spPr>
        <p:txBody>
          <a:bodyPr wrap="square">
            <a:spAutoFit/>
          </a:bodyPr>
          <a:lstStyle/>
          <a:p>
            <a:pPr algn="ctr"/>
            <a:r>
              <a:rPr lang="ru-RU" sz="2800" u="none" strike="noStrike" baseline="0" dirty="0" smtClean="0">
                <a:ln>
                  <a:solidFill>
                    <a:schemeClr val="tx1"/>
                  </a:solidFill>
                </a:ln>
                <a:solidFill>
                  <a:srgbClr val="0070C0"/>
                </a:solidFill>
                <a:latin typeface="Impact" pitchFamily="34" charset="0"/>
              </a:rPr>
              <a:t>Точка «Сирень»</a:t>
            </a:r>
          </a:p>
          <a:p>
            <a:pPr algn="ctr"/>
            <a:r>
              <a:rPr lang="ru-RU" sz="2800" u="none" strike="noStrike" baseline="0" dirty="0" smtClean="0">
                <a:ln>
                  <a:solidFill>
                    <a:schemeClr val="tx1"/>
                  </a:solidFill>
                </a:ln>
                <a:solidFill>
                  <a:srgbClr val="0070C0"/>
                </a:solidFill>
                <a:latin typeface="Impact" pitchFamily="34" charset="0"/>
              </a:rPr>
              <a:t>Биологические особенности.</a:t>
            </a:r>
          </a:p>
          <a:p>
            <a:pPr algn="ctr"/>
            <a:r>
              <a:rPr lang="ru-RU" sz="2000" dirty="0" smtClean="0">
                <a:latin typeface="Impact" pitchFamily="34" charset="0"/>
              </a:rPr>
              <a:t>Красивый кустарник</a:t>
            </a:r>
            <a:r>
              <a:rPr lang="ru-RU" dirty="0" smtClean="0">
                <a:latin typeface="Impact" pitchFamily="34" charset="0"/>
              </a:rPr>
              <a:t>. </a:t>
            </a:r>
          </a:p>
          <a:p>
            <a:pPr algn="ctr"/>
            <a:r>
              <a:rPr lang="ru-RU" dirty="0" smtClean="0">
                <a:latin typeface="Impact" pitchFamily="34" charset="0"/>
              </a:rPr>
              <a:t>В</a:t>
            </a:r>
            <a:r>
              <a:rPr lang="ru-RU" sz="2000" dirty="0" smtClean="0">
                <a:latin typeface="Impact" pitchFamily="34" charset="0"/>
              </a:rPr>
              <a:t>ысота </a:t>
            </a:r>
            <a:r>
              <a:rPr lang="ru-RU" sz="2000" dirty="0">
                <a:latin typeface="Impact" pitchFamily="34" charset="0"/>
              </a:rPr>
              <a:t>от 3 до 6 м, образует густую заросль.</a:t>
            </a:r>
          </a:p>
          <a:p>
            <a:pPr algn="ctr"/>
            <a:r>
              <a:rPr lang="ru-RU" sz="2000" dirty="0">
                <a:latin typeface="Impact" pitchFamily="34" charset="0"/>
              </a:rPr>
              <a:t>Сердцевидные листья до глубокой осени остаются </a:t>
            </a:r>
            <a:r>
              <a:rPr lang="ru-RU" sz="2000" dirty="0" smtClean="0">
                <a:latin typeface="Impact" pitchFamily="34" charset="0"/>
              </a:rPr>
              <a:t>зелёными; красивые </a:t>
            </a:r>
            <a:r>
              <a:rPr lang="ru-RU" sz="2000" dirty="0">
                <a:latin typeface="Impact" pitchFamily="34" charset="0"/>
              </a:rPr>
              <a:t>лиловые или белые душистые цветки в </a:t>
            </a:r>
            <a:r>
              <a:rPr lang="ru-RU" sz="2000" dirty="0" smtClean="0">
                <a:latin typeface="Impact" pitchFamily="34" charset="0"/>
              </a:rPr>
              <a:t>метелках; плод-коробочка</a:t>
            </a:r>
            <a:r>
              <a:rPr lang="ru-RU" sz="2000" dirty="0">
                <a:latin typeface="Impact" pitchFamily="34" charset="0"/>
              </a:rPr>
              <a:t>. </a:t>
            </a:r>
            <a:r>
              <a:rPr lang="ru-RU" sz="2000" dirty="0" smtClean="0">
                <a:latin typeface="Impact" pitchFamily="34" charset="0"/>
              </a:rPr>
              <a:t>Легко приживается </a:t>
            </a:r>
            <a:r>
              <a:rPr lang="ru-RU" sz="2000" dirty="0">
                <a:latin typeface="Impact" pitchFamily="34" charset="0"/>
              </a:rPr>
              <a:t>при пересадке и </a:t>
            </a:r>
            <a:r>
              <a:rPr lang="ru-RU" sz="2000" dirty="0" smtClean="0">
                <a:latin typeface="Impact" pitchFamily="34" charset="0"/>
              </a:rPr>
              <a:t>быстро разрастается</a:t>
            </a:r>
            <a:r>
              <a:rPr lang="ru-RU" sz="2000" dirty="0">
                <a:latin typeface="Impact" pitchFamily="34" charset="0"/>
              </a:rPr>
              <a:t>; морозоустойчива, </a:t>
            </a:r>
            <a:r>
              <a:rPr lang="ru-RU" sz="2000" dirty="0" err="1">
                <a:latin typeface="Impact" pitchFamily="34" charset="0"/>
              </a:rPr>
              <a:t>малопотребительна</a:t>
            </a:r>
            <a:r>
              <a:rPr lang="ru-RU" sz="2000" dirty="0">
                <a:latin typeface="Impact" pitchFamily="34" charset="0"/>
              </a:rPr>
              <a:t> к влаге, </a:t>
            </a:r>
            <a:r>
              <a:rPr lang="ru-RU" sz="2000" dirty="0" smtClean="0">
                <a:latin typeface="Impact" pitchFamily="34" charset="0"/>
              </a:rPr>
              <a:t>но страдает </a:t>
            </a:r>
            <a:r>
              <a:rPr lang="ru-RU" sz="2000" dirty="0">
                <a:latin typeface="Impact" pitchFamily="34" charset="0"/>
              </a:rPr>
              <a:t>от дыма и газов. Применяют её не только </a:t>
            </a:r>
            <a:r>
              <a:rPr lang="ru-RU" sz="2000" dirty="0" smtClean="0">
                <a:latin typeface="Impact" pitchFamily="34" charset="0"/>
              </a:rPr>
              <a:t>для изгородей</a:t>
            </a:r>
            <a:r>
              <a:rPr lang="ru-RU" sz="2000" dirty="0">
                <a:latin typeface="Impact" pitchFamily="34" charset="0"/>
              </a:rPr>
              <a:t>, но и для одиночных </a:t>
            </a:r>
            <a:r>
              <a:rPr lang="ru-RU" sz="2000" dirty="0" smtClean="0">
                <a:latin typeface="Impact" pitchFamily="34" charset="0"/>
              </a:rPr>
              <a:t>и групповых </a:t>
            </a:r>
            <a:r>
              <a:rPr lang="ru-RU" sz="2000" dirty="0">
                <a:latin typeface="Impact" pitchFamily="34" charset="0"/>
              </a:rPr>
              <a:t>посадок; </a:t>
            </a:r>
            <a:r>
              <a:rPr lang="ru-RU" sz="2000" dirty="0" smtClean="0">
                <a:latin typeface="Impact" pitchFamily="34" charset="0"/>
              </a:rPr>
              <a:t>разводят отводками</a:t>
            </a:r>
            <a:r>
              <a:rPr lang="ru-RU" sz="2000" dirty="0">
                <a:latin typeface="Impact" pitchFamily="34" charset="0"/>
              </a:rPr>
              <a:t>.</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06845" y="395536"/>
            <a:ext cx="3009623" cy="36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679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86" y="0"/>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1129" y="539552"/>
            <a:ext cx="3501055" cy="24988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647665" y="3038430"/>
            <a:ext cx="5832648" cy="5663089"/>
          </a:xfrm>
          <a:prstGeom prst="rect">
            <a:avLst/>
          </a:prstGeom>
        </p:spPr>
        <p:txBody>
          <a:bodyPr wrap="square">
            <a:spAutoFit/>
          </a:bodyPr>
          <a:lstStyle/>
          <a:p>
            <a:pPr lvl="0" algn="ctr"/>
            <a:r>
              <a:rPr lang="ru-RU" sz="2800" dirty="0">
                <a:ln>
                  <a:solidFill>
                    <a:prstClr val="black"/>
                  </a:solidFill>
                </a:ln>
                <a:solidFill>
                  <a:srgbClr val="0070C0"/>
                </a:solidFill>
                <a:latin typeface="Impact" pitchFamily="34" charset="0"/>
              </a:rPr>
              <a:t>Точка </a:t>
            </a:r>
            <a:r>
              <a:rPr lang="ru-RU" sz="2800" dirty="0" smtClean="0">
                <a:ln>
                  <a:solidFill>
                    <a:prstClr val="black"/>
                  </a:solidFill>
                </a:ln>
                <a:solidFill>
                  <a:srgbClr val="0070C0"/>
                </a:solidFill>
                <a:latin typeface="Impact" pitchFamily="34" charset="0"/>
              </a:rPr>
              <a:t>«Голубая ель.»</a:t>
            </a:r>
            <a:endParaRPr lang="ru-RU" sz="2800" dirty="0">
              <a:ln>
                <a:solidFill>
                  <a:prstClr val="black"/>
                </a:solidFill>
              </a:ln>
              <a:solidFill>
                <a:srgbClr val="0070C0"/>
              </a:solidFill>
              <a:latin typeface="Impact" pitchFamily="34" charset="0"/>
            </a:endParaRPr>
          </a:p>
          <a:p>
            <a:pPr lvl="0" algn="ctr"/>
            <a:r>
              <a:rPr lang="ru-RU" sz="2800" dirty="0">
                <a:ln>
                  <a:solidFill>
                    <a:prstClr val="black"/>
                  </a:solidFill>
                </a:ln>
                <a:solidFill>
                  <a:srgbClr val="0070C0"/>
                </a:solidFill>
                <a:latin typeface="Impact" pitchFamily="34" charset="0"/>
              </a:rPr>
              <a:t>Биологические особенности.</a:t>
            </a:r>
          </a:p>
          <a:p>
            <a:pPr algn="ctr"/>
            <a:r>
              <a:rPr lang="ru-RU" dirty="0" smtClean="0">
                <a:latin typeface="Impact" pitchFamily="34" charset="0"/>
              </a:rPr>
              <a:t>Вечнозелёное хвойное дерево с иголками от серовато-зелёного до ярко-голубого цвета. Кстати, голубой цвет придает восковой налет, который уменьшает испарение воды и защищает дерево от атмосферных загрязнений. Если налет удалить, то хвоя становится зеленой.</a:t>
            </a:r>
          </a:p>
          <a:p>
            <a:pPr algn="ctr"/>
            <a:r>
              <a:rPr lang="ru-RU" dirty="0" smtClean="0">
                <a:latin typeface="Impact" pitchFamily="34" charset="0"/>
              </a:rPr>
              <a:t>Родина голубой ели – Северная Америка. Этот вид хвои отличается очень красивым голубоватым оттенком.</a:t>
            </a:r>
          </a:p>
          <a:p>
            <a:pPr algn="ctr"/>
            <a:r>
              <a:rPr lang="ru-RU" dirty="0" smtClean="0">
                <a:latin typeface="Impact" pitchFamily="34" charset="0"/>
              </a:rPr>
              <a:t>Ее высота достигает 20 метров, хотя иногда можно встретить ель, которая преодолела порог в 30 метров. Крона дерева имеет очень красивую коническую форму. </a:t>
            </a:r>
          </a:p>
          <a:p>
            <a:pPr algn="ctr"/>
            <a:r>
              <a:rPr lang="ru-RU" dirty="0" smtClean="0">
                <a:latin typeface="Impact" pitchFamily="34" charset="0"/>
              </a:rPr>
              <a:t>Первую голубую ёлку в Россию привезли в 1858 году. Посадили в Никитском ботаническом саду, неподалеку от Ялты. Шишки этой ёлки (мужские и женские) развезли позже по всем уголкам Российской, а затем и Советской империи. </a:t>
            </a:r>
            <a:endParaRPr lang="ru-RU" dirty="0">
              <a:latin typeface="Impact" pitchFamily="34" charset="0"/>
            </a:endParaRPr>
          </a:p>
        </p:txBody>
      </p:sp>
    </p:spTree>
    <p:extLst>
      <p:ext uri="{BB962C8B-B14F-4D97-AF65-F5344CB8AC3E}">
        <p14:creationId xmlns:p14="http://schemas.microsoft.com/office/powerpoint/2010/main" val="107546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86" y="0"/>
            <a:ext cx="6892686" cy="914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4966" y="1248272"/>
            <a:ext cx="3456384" cy="24453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46347" y="3563888"/>
            <a:ext cx="5904656" cy="5078313"/>
          </a:xfrm>
          <a:prstGeom prst="rect">
            <a:avLst/>
          </a:prstGeom>
        </p:spPr>
        <p:txBody>
          <a:bodyPr wrap="square">
            <a:spAutoFit/>
          </a:bodyPr>
          <a:lstStyle/>
          <a:p>
            <a:pPr algn="ctr"/>
            <a:r>
              <a:rPr lang="ru-RU" dirty="0">
                <a:latin typeface="Impact" pitchFamily="34" charset="0"/>
              </a:rPr>
              <a:t>Ель обыкновенная (европейская</a:t>
            </a:r>
            <a:r>
              <a:rPr lang="ru-RU" dirty="0" smtClean="0">
                <a:latin typeface="Impact" pitchFamily="34" charset="0"/>
              </a:rPr>
              <a:t>). </a:t>
            </a:r>
          </a:p>
          <a:p>
            <a:pPr algn="ctr"/>
            <a:r>
              <a:rPr lang="ru-RU" dirty="0" smtClean="0">
                <a:latin typeface="Impact" pitchFamily="34" charset="0"/>
              </a:rPr>
              <a:t>Прямое</a:t>
            </a:r>
            <a:r>
              <a:rPr lang="ru-RU" dirty="0">
                <a:latin typeface="Impact" pitchFamily="34" charset="0"/>
              </a:rPr>
              <a:t>, крупное, коническое дерево, от 25 до 60 м высотой и от 6 до 10 м шириной с игловидной, колючей, темно-зеленой хвоей. Ветви ели обыкновенной лежат слоями. Скорость роста данного вида ели – средняя. Шишки ели обыкновенной светло-коричневые, до 15 см длиной. Условия выращивания ели обыкновенной – солнце или полутень; прохладные, влажные места. Ель обыкновенная морозостойка; почвы предпочитает дренированные, от свежих до влажных; растет на не слишком плодородных субстратах. На тяжелых почвах ель обыкновенная </a:t>
            </a:r>
            <a:r>
              <a:rPr lang="ru-RU" dirty="0" err="1">
                <a:latin typeface="Impact" pitchFamily="34" charset="0"/>
              </a:rPr>
              <a:t>ветровальна</a:t>
            </a:r>
            <a:r>
              <a:rPr lang="ru-RU" dirty="0">
                <a:latin typeface="Impact" pitchFamily="34" charset="0"/>
              </a:rPr>
              <a:t> (может быть вывернута с корнем при сильных порывах ветра). Ель обыкновенная чувствительна к уплотнению почвы и затоплению. Ель обыкновенная прекрасно стрижется; однако густые живые изгороди возможны только в прохладных, влажных, хорошо освещенных местах. Ель обыкновенная распространена в Европе.</a:t>
            </a:r>
          </a:p>
        </p:txBody>
      </p:sp>
      <p:sp>
        <p:nvSpPr>
          <p:cNvPr id="5" name="Прямоугольник 4"/>
          <p:cNvSpPr/>
          <p:nvPr/>
        </p:nvSpPr>
        <p:spPr>
          <a:xfrm>
            <a:off x="741225" y="323528"/>
            <a:ext cx="5226259" cy="1077218"/>
          </a:xfrm>
          <a:prstGeom prst="rect">
            <a:avLst/>
          </a:prstGeom>
        </p:spPr>
        <p:txBody>
          <a:bodyPr wrap="square">
            <a:spAutoFit/>
          </a:bodyPr>
          <a:lstStyle/>
          <a:p>
            <a:pPr lvl="0" algn="ctr"/>
            <a:r>
              <a:rPr lang="ru-RU" sz="3200" dirty="0">
                <a:ln>
                  <a:solidFill>
                    <a:prstClr val="black"/>
                  </a:solidFill>
                </a:ln>
                <a:solidFill>
                  <a:srgbClr val="0070C0"/>
                </a:solidFill>
                <a:latin typeface="Impact" pitchFamily="34" charset="0"/>
              </a:rPr>
              <a:t>Точка </a:t>
            </a:r>
            <a:endParaRPr lang="ru-RU" sz="3200" dirty="0" smtClean="0">
              <a:ln>
                <a:solidFill>
                  <a:prstClr val="black"/>
                </a:solidFill>
              </a:ln>
              <a:solidFill>
                <a:srgbClr val="0070C0"/>
              </a:solidFill>
              <a:latin typeface="Impact" pitchFamily="34" charset="0"/>
            </a:endParaRPr>
          </a:p>
          <a:p>
            <a:pPr lvl="0" algn="ctr"/>
            <a:r>
              <a:rPr lang="ru-RU" sz="3200" dirty="0" smtClean="0">
                <a:ln>
                  <a:solidFill>
                    <a:prstClr val="black"/>
                  </a:solidFill>
                </a:ln>
                <a:solidFill>
                  <a:srgbClr val="0070C0"/>
                </a:solidFill>
                <a:latin typeface="Impact" pitchFamily="34" charset="0"/>
              </a:rPr>
              <a:t>« Ель обыкновенная »</a:t>
            </a:r>
            <a:endParaRPr lang="ru-RU" sz="3200" dirty="0">
              <a:ln>
                <a:solidFill>
                  <a:prstClr val="black"/>
                </a:solidFill>
              </a:ln>
              <a:solidFill>
                <a:srgbClr val="0070C0"/>
              </a:solidFill>
              <a:latin typeface="Impact" pitchFamily="34" charset="0"/>
            </a:endParaRPr>
          </a:p>
        </p:txBody>
      </p:sp>
    </p:spTree>
    <p:extLst>
      <p:ext uri="{BB962C8B-B14F-4D97-AF65-F5344CB8AC3E}">
        <p14:creationId xmlns:p14="http://schemas.microsoft.com/office/powerpoint/2010/main" val="217837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4704" y="1573565"/>
            <a:ext cx="2196244" cy="27458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4704" y="467544"/>
            <a:ext cx="5256584" cy="1077218"/>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«Каштан»</a:t>
            </a:r>
            <a:endParaRPr lang="ru-RU" sz="3600" dirty="0">
              <a:ln>
                <a:solidFill>
                  <a:prstClr val="black"/>
                </a:solidFill>
              </a:ln>
              <a:solidFill>
                <a:srgbClr val="0070C0"/>
              </a:solidFill>
              <a:latin typeface="Impact" pitchFamily="34" charset="0"/>
            </a:endParaRPr>
          </a:p>
          <a:p>
            <a:pPr lvl="0" algn="ctr"/>
            <a:r>
              <a:rPr lang="ru-RU" sz="2800" dirty="0">
                <a:ln>
                  <a:solidFill>
                    <a:prstClr val="black"/>
                  </a:solidFill>
                </a:ln>
                <a:solidFill>
                  <a:srgbClr val="0070C0"/>
                </a:solidFill>
                <a:latin typeface="Impact" pitchFamily="34" charset="0"/>
              </a:rPr>
              <a:t>Биологические особенности.</a:t>
            </a: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4664" y="7703390"/>
            <a:ext cx="1152128" cy="117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17848" y="4290646"/>
            <a:ext cx="6009118" cy="4247317"/>
          </a:xfrm>
          <a:prstGeom prst="rect">
            <a:avLst/>
          </a:prstGeom>
        </p:spPr>
        <p:txBody>
          <a:bodyPr wrap="square">
            <a:spAutoFit/>
          </a:bodyPr>
          <a:lstStyle/>
          <a:p>
            <a:pPr algn="ctr"/>
            <a:r>
              <a:rPr lang="ru-RU" dirty="0">
                <a:latin typeface="Impact" pitchFamily="34" charset="0"/>
              </a:rPr>
              <a:t>Конский каштан обыкновенный — изящное дерево высотой до 36 м с низко опущенной раскидистой широкоовальной куполообразной кроной. На старых деревьях наружные ветви часто повисают</a:t>
            </a:r>
            <a:r>
              <a:rPr lang="ru-RU" dirty="0" smtClean="0">
                <a:latin typeface="Impact" pitchFamily="34" charset="0"/>
              </a:rPr>
              <a:t>.</a:t>
            </a:r>
            <a:endParaRPr lang="ru-RU" dirty="0">
              <a:latin typeface="Impact" pitchFamily="34" charset="0"/>
            </a:endParaRPr>
          </a:p>
          <a:p>
            <a:pPr algn="ctr"/>
            <a:r>
              <a:rPr lang="ru-RU" dirty="0">
                <a:latin typeface="Impact" pitchFamily="34" charset="0"/>
              </a:rPr>
              <a:t>Ствол правильной цилиндрической формы с тёмно-коричневой пластинчатой корой</a:t>
            </a:r>
            <a:r>
              <a:rPr lang="ru-RU" dirty="0" smtClean="0">
                <a:latin typeface="Impact" pitchFamily="34" charset="0"/>
              </a:rPr>
              <a:t>.</a:t>
            </a:r>
            <a:endParaRPr lang="ru-RU" dirty="0">
              <a:latin typeface="Impact" pitchFamily="34" charset="0"/>
            </a:endParaRPr>
          </a:p>
          <a:p>
            <a:pPr algn="ctr"/>
            <a:r>
              <a:rPr lang="ru-RU" dirty="0">
                <a:latin typeface="Impact" pitchFamily="34" charset="0"/>
              </a:rPr>
              <a:t>Корневая система мощная, со стержневым главным корнем и сильно развитыми боковыми корнями, благодаря чему это дерево достаточно ветроустойчиво. В корневых волосках есть бактерии, усваивающие азот воздуха, поэтому деревья успешно растут на сравнительно бедных азотом почвах. </a:t>
            </a:r>
            <a:endParaRPr lang="ru-RU" dirty="0" smtClean="0">
              <a:latin typeface="Impact" pitchFamily="34" charset="0"/>
            </a:endParaRPr>
          </a:p>
          <a:p>
            <a:pPr algn="ctr"/>
            <a:r>
              <a:rPr lang="ru-RU" dirty="0" smtClean="0">
                <a:latin typeface="Impact" pitchFamily="34" charset="0"/>
              </a:rPr>
              <a:t>Долговечен </a:t>
            </a:r>
            <a:r>
              <a:rPr lang="ru-RU" dirty="0">
                <a:latin typeface="Impact" pitchFamily="34" charset="0"/>
              </a:rPr>
              <a:t>(при благоприятных условиях достигает возраста 200—300 лет). Почти не повреждается насекомыми.</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93808" y="1759358"/>
            <a:ext cx="3172221" cy="23791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606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63" y="-1622"/>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6478" y="1328738"/>
            <a:ext cx="3949056" cy="26642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54562" y="251520"/>
            <a:ext cx="5256584" cy="1077218"/>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 Сосна»</a:t>
            </a:r>
            <a:endParaRPr lang="ru-RU" sz="3600" dirty="0">
              <a:ln>
                <a:solidFill>
                  <a:prstClr val="black"/>
                </a:solidFill>
              </a:ln>
              <a:solidFill>
                <a:srgbClr val="0070C0"/>
              </a:solidFill>
              <a:latin typeface="Impact" pitchFamily="34" charset="0"/>
            </a:endParaRPr>
          </a:p>
          <a:p>
            <a:pPr lvl="0" algn="ctr"/>
            <a:r>
              <a:rPr lang="ru-RU" sz="2800" dirty="0">
                <a:ln>
                  <a:solidFill>
                    <a:prstClr val="black"/>
                  </a:solidFill>
                </a:ln>
                <a:solidFill>
                  <a:srgbClr val="0070C0"/>
                </a:solidFill>
                <a:latin typeface="Impact" pitchFamily="34" charset="0"/>
              </a:rPr>
              <a:t>Биологические особенности.</a:t>
            </a:r>
          </a:p>
        </p:txBody>
      </p:sp>
      <p:sp>
        <p:nvSpPr>
          <p:cNvPr id="7" name="Прямоугольник 6"/>
          <p:cNvSpPr/>
          <p:nvPr/>
        </p:nvSpPr>
        <p:spPr>
          <a:xfrm>
            <a:off x="440666" y="3995936"/>
            <a:ext cx="6120680" cy="4524315"/>
          </a:xfrm>
          <a:prstGeom prst="rect">
            <a:avLst/>
          </a:prstGeom>
        </p:spPr>
        <p:txBody>
          <a:bodyPr wrap="square">
            <a:spAutoFit/>
          </a:bodyPr>
          <a:lstStyle/>
          <a:p>
            <a:pPr algn="ctr"/>
            <a:r>
              <a:rPr lang="ru-RU" dirty="0">
                <a:latin typeface="Impact" pitchFamily="34" charset="0"/>
              </a:rPr>
              <a:t>Сосна обыкновенная - вечнозеленое хвойное дерево семейства сосновых высотой до 40 м. Ствол сосны прямой, кора красноватая, слоистая, отщепляется тонкими пластинками, у основания дерева она приобретает темно-бурую окраску. У молодых деревьев сосны крона пирамидальная, у старых — широкая, рыхлая, молодые побеги голые, зеленоватые. Сосновые почки смолистые, удлиненно-яйцевидные, густо покрыты бурыми чешуйками. Листья игловидные, жесткие, сохраняются на дереве 2—3 года. Цветет сосна в мае—июне. Цветки сосны голые, однодомные, собраны в шишки. Сосновые зрелые шишки желтовато-серые, матовые, при созревании семян растрескиваются</a:t>
            </a:r>
            <a:r>
              <a:rPr lang="ru-RU" dirty="0" smtClean="0">
                <a:latin typeface="Impact" pitchFamily="34" charset="0"/>
              </a:rPr>
              <a:t>.</a:t>
            </a:r>
          </a:p>
          <a:p>
            <a:pPr algn="ctr"/>
            <a:r>
              <a:rPr lang="ru-RU" dirty="0">
                <a:latin typeface="Impact" pitchFamily="34" charset="0"/>
              </a:rPr>
              <a:t>Очень светолюбива, нетребовательна к плодородию почвы, но плохо переносит ее уплотнение, чувствительна к загрязнению воздуха. Растет быстро. Зимостойка.</a:t>
            </a:r>
          </a:p>
        </p:txBody>
      </p:sp>
    </p:spTree>
    <p:extLst>
      <p:ext uri="{BB962C8B-B14F-4D97-AF65-F5344CB8AC3E}">
        <p14:creationId xmlns:p14="http://schemas.microsoft.com/office/powerpoint/2010/main" val="3115559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descr="C:\Users\QWER\Desktop\РАБОТА\Оформлен ДОУ\Фоны\1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55" y="43994"/>
            <a:ext cx="6892686" cy="9144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04864" y="973901"/>
            <a:ext cx="2952328" cy="24768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64704" y="467544"/>
            <a:ext cx="5256584" cy="1077218"/>
          </a:xfrm>
          <a:prstGeom prst="rect">
            <a:avLst/>
          </a:prstGeom>
        </p:spPr>
        <p:txBody>
          <a:bodyPr wrap="square">
            <a:spAutoFit/>
          </a:bodyPr>
          <a:lstStyle/>
          <a:p>
            <a:pPr lvl="0" algn="ctr"/>
            <a:r>
              <a:rPr lang="ru-RU" sz="3600" dirty="0">
                <a:ln>
                  <a:solidFill>
                    <a:prstClr val="black"/>
                  </a:solidFill>
                </a:ln>
                <a:solidFill>
                  <a:srgbClr val="0070C0"/>
                </a:solidFill>
                <a:latin typeface="Impact" pitchFamily="34" charset="0"/>
              </a:rPr>
              <a:t>Точка </a:t>
            </a:r>
            <a:r>
              <a:rPr lang="ru-RU" sz="3600" dirty="0" smtClean="0">
                <a:ln>
                  <a:solidFill>
                    <a:prstClr val="black"/>
                  </a:solidFill>
                </a:ln>
                <a:solidFill>
                  <a:srgbClr val="0070C0"/>
                </a:solidFill>
                <a:latin typeface="Impact" pitchFamily="34" charset="0"/>
              </a:rPr>
              <a:t>«Тополь».</a:t>
            </a:r>
            <a:endParaRPr lang="ru-RU" sz="3600" dirty="0">
              <a:ln>
                <a:solidFill>
                  <a:prstClr val="black"/>
                </a:solidFill>
              </a:ln>
              <a:solidFill>
                <a:srgbClr val="0070C0"/>
              </a:solidFill>
              <a:latin typeface="Impact" pitchFamily="34" charset="0"/>
            </a:endParaRPr>
          </a:p>
          <a:p>
            <a:pPr lvl="0" algn="ctr"/>
            <a:r>
              <a:rPr lang="ru-RU" sz="2800" dirty="0">
                <a:ln>
                  <a:solidFill>
                    <a:prstClr val="black"/>
                  </a:solidFill>
                </a:ln>
                <a:solidFill>
                  <a:srgbClr val="0070C0"/>
                </a:solidFill>
                <a:latin typeface="Impact" pitchFamily="34" charset="0"/>
              </a:rPr>
              <a:t>Биологические особенности.</a:t>
            </a:r>
          </a:p>
        </p:txBody>
      </p:sp>
      <p:sp>
        <p:nvSpPr>
          <p:cNvPr id="5" name="Прямоугольник 4"/>
          <p:cNvSpPr/>
          <p:nvPr/>
        </p:nvSpPr>
        <p:spPr>
          <a:xfrm>
            <a:off x="418101" y="3281117"/>
            <a:ext cx="5949789" cy="5078313"/>
          </a:xfrm>
          <a:prstGeom prst="rect">
            <a:avLst/>
          </a:prstGeom>
        </p:spPr>
        <p:txBody>
          <a:bodyPr wrap="square">
            <a:spAutoFit/>
          </a:bodyPr>
          <a:lstStyle/>
          <a:p>
            <a:pPr algn="ctr"/>
            <a:r>
              <a:rPr lang="ru-RU" dirty="0" smtClean="0">
                <a:latin typeface="Impact" pitchFamily="34" charset="0"/>
              </a:rPr>
              <a:t>Тополь – </a:t>
            </a:r>
            <a:r>
              <a:rPr lang="ru-RU" dirty="0">
                <a:latin typeface="Impact" pitchFamily="34" charset="0"/>
              </a:rPr>
              <a:t>одно из самых популярных на земле листопадных деревьев из семейства ивовых. Название дерева переводится с греческого на русский язык как «народный</a:t>
            </a:r>
            <a:r>
              <a:rPr lang="ru-RU" dirty="0" smtClean="0">
                <a:latin typeface="Impact" pitchFamily="34" charset="0"/>
              </a:rPr>
              <a:t>».</a:t>
            </a:r>
          </a:p>
          <a:p>
            <a:pPr algn="ctr"/>
            <a:r>
              <a:rPr lang="ru-RU" dirty="0">
                <a:latin typeface="Impact" pitchFamily="34" charset="0"/>
              </a:rPr>
              <a:t>Ствол тополя прямой, до 30 метров в высоту. Растёт дерево очень быстро. Кора чаще всего светло-серая. Древесина у тополя мягкая и лёгкая. Крона раскидистая или пирамидальная. Зелёные блестящие листья похожи формой на сердце. Листья некоторых тополей имеют треугольную форму и зубчатые края</a:t>
            </a:r>
            <a:r>
              <a:rPr lang="ru-RU" dirty="0" smtClean="0">
                <a:latin typeface="Impact" pitchFamily="34" charset="0"/>
              </a:rPr>
              <a:t>.</a:t>
            </a:r>
          </a:p>
          <a:p>
            <a:pPr algn="ctr"/>
            <a:r>
              <a:rPr lang="ru-RU" dirty="0">
                <a:latin typeface="Impact" pitchFamily="34" charset="0"/>
              </a:rPr>
              <a:t>Мужские серёжки - красного цвета, женские - желтовато-зелёные – в них зелёные пестичные цветки. Сухая пыльца тополей развеивается ветром, им тополя и опыляются. Цветки превращаются в зелёные коробочки. По мере созревания коробочки чернеют</a:t>
            </a:r>
            <a:r>
              <a:rPr lang="ru-RU" dirty="0" smtClean="0">
                <a:latin typeface="Impact" pitchFamily="34" charset="0"/>
              </a:rPr>
              <a:t>.</a:t>
            </a:r>
            <a:endParaRPr lang="ru-RU" dirty="0">
              <a:latin typeface="Impact" pitchFamily="34" charset="0"/>
            </a:endParaRPr>
          </a:p>
          <a:p>
            <a:pPr algn="ctr"/>
            <a:r>
              <a:rPr lang="ru-RU" dirty="0">
                <a:latin typeface="Impact" pitchFamily="34" charset="0"/>
              </a:rPr>
              <a:t> Через полтора-два месяца после опыления летит пух. Это мелкие семена тополя, опушённые нежным, белым, лёгким пухом. В это время деревья стоят, точно в шубе.</a:t>
            </a:r>
          </a:p>
        </p:txBody>
      </p:sp>
    </p:spTree>
    <p:extLst>
      <p:ext uri="{BB962C8B-B14F-4D97-AF65-F5344CB8AC3E}">
        <p14:creationId xmlns:p14="http://schemas.microsoft.com/office/powerpoint/2010/main" val="1675442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3592</Words>
  <Application>Microsoft Office PowerPoint</Application>
  <PresentationFormat>Экран (4:3)</PresentationFormat>
  <Paragraphs>146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Паспорт  экологической   тропы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Паспорт  экологической   тропы ГБОУ д/с № 1177</dc:title>
  <dc:creator>Зайцева</dc:creator>
  <cp:lastModifiedBy>toshiba</cp:lastModifiedBy>
  <cp:revision>57</cp:revision>
  <cp:lastPrinted>2013-06-20T15:19:12Z</cp:lastPrinted>
  <dcterms:created xsi:type="dcterms:W3CDTF">2013-06-18T15:13:19Z</dcterms:created>
  <dcterms:modified xsi:type="dcterms:W3CDTF">2015-12-09T07:37:42Z</dcterms:modified>
</cp:coreProperties>
</file>