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1BE820-542D-4A14-8F5D-44E34176063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E58630-1D80-4095-BF90-A6D76967C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4248472"/>
          </a:xfrm>
        </p:spPr>
        <p:txBody>
          <a:bodyPr>
            <a:normAutofit/>
          </a:bodyPr>
          <a:lstStyle/>
          <a:p>
            <a:r>
              <a:rPr lang="ru-RU" i="1" dirty="0">
                <a:effectLst/>
                <a:cs typeface="Vrinda" pitchFamily="34" charset="0"/>
              </a:rPr>
              <a:t>Древнейшие</a:t>
            </a:r>
            <a:r>
              <a:rPr lang="ru-RU" i="1" dirty="0">
                <a:cs typeface="Vrinda" pitchFamily="34" charset="0"/>
              </a:rPr>
              <a:t> люди. </a:t>
            </a:r>
            <a:r>
              <a:rPr lang="ru-RU" i="1" dirty="0" smtClean="0">
                <a:cs typeface="Vrinda" pitchFamily="34" charset="0"/>
              </a:rPr>
              <a:t/>
            </a:r>
            <a:br>
              <a:rPr lang="ru-RU" i="1" dirty="0" smtClean="0">
                <a:cs typeface="Vrinda" pitchFamily="34" charset="0"/>
              </a:rPr>
            </a:br>
            <a:r>
              <a:rPr lang="ru-RU" i="1" dirty="0" smtClean="0">
                <a:cs typeface="Vrinda" pitchFamily="34" charset="0"/>
              </a:rPr>
              <a:t>Изменение климата,</a:t>
            </a:r>
            <a:br>
              <a:rPr lang="ru-RU" i="1" dirty="0" smtClean="0">
                <a:cs typeface="Vrinda" pitchFamily="34" charset="0"/>
              </a:rPr>
            </a:br>
            <a:r>
              <a:rPr lang="ru-RU" i="1" dirty="0" smtClean="0">
                <a:cs typeface="Vrinda" pitchFamily="34" charset="0"/>
              </a:rPr>
              <a:t>изменение хозяйства.</a:t>
            </a:r>
            <a:endParaRPr lang="ru-RU" i="1" dirty="0">
              <a:cs typeface="Vrind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73325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Составил: </a:t>
            </a:r>
            <a:r>
              <a:rPr lang="ru-RU" dirty="0" err="1" smtClean="0">
                <a:solidFill>
                  <a:schemeClr val="bg1"/>
                </a:solidFill>
              </a:rPr>
              <a:t>Такин</a:t>
            </a:r>
            <a:r>
              <a:rPr lang="ru-RU" dirty="0" smtClean="0">
                <a:solidFill>
                  <a:schemeClr val="bg1"/>
                </a:solidFill>
              </a:rPr>
              <a:t> Ю.В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учитель истории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b="0" i="1" dirty="0" err="1" smtClean="0">
                <a:effectLst/>
                <a:cs typeface="Vrinda" pitchFamily="34" charset="0"/>
              </a:rPr>
              <a:t>Афанасьевская</a:t>
            </a:r>
            <a:r>
              <a:rPr lang="ru-RU" sz="2800" b="0" i="1" dirty="0" smtClean="0">
                <a:effectLst/>
                <a:cs typeface="Vrinda" pitchFamily="34" charset="0"/>
              </a:rPr>
              <a:t> культура</a:t>
            </a:r>
            <a:br>
              <a:rPr lang="ru-RU" sz="2800" b="0" i="1" dirty="0" smtClean="0">
                <a:effectLst/>
                <a:cs typeface="Vrinda" pitchFamily="34" charset="0"/>
              </a:rPr>
            </a:br>
            <a:r>
              <a:rPr lang="ru-RU" sz="2800" b="0" i="1" dirty="0" smtClean="0">
                <a:effectLst/>
                <a:cs typeface="Vrinda" pitchFamily="34" charset="0"/>
              </a:rPr>
              <a:t> (конец 4 тыс. до н.э. — первая четверть 2 тыс. до н.э.)</a:t>
            </a:r>
            <a:endParaRPr lang="ru-RU" sz="2800" b="0" i="1" dirty="0">
              <a:effectLst/>
              <a:cs typeface="Vrind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Занимались отгонным скотоводством</a:t>
            </a: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Применяли медь и бронзу в производстве оружия, орудий труда, предметах быта и украшениях.</a:t>
            </a: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Селиться они любили в широких открытых речных долинах.</a:t>
            </a:r>
          </a:p>
          <a:p>
            <a:endParaRPr lang="ru-RU" sz="1800" i="1" dirty="0">
              <a:solidFill>
                <a:schemeClr val="accent5">
                  <a:lumMod val="50000"/>
                </a:schemeClr>
              </a:solidFill>
              <a:cs typeface="Vrinda" pitchFamily="34" charset="0"/>
            </a:endParaRPr>
          </a:p>
        </p:txBody>
      </p:sp>
      <p:pic>
        <p:nvPicPr>
          <p:cNvPr id="4" name="Рисунок 3" descr="0c296a54d9830f015beebbdb8e0fd595.jpg"/>
          <p:cNvPicPr>
            <a:picLocks noChangeAspect="1"/>
          </p:cNvPicPr>
          <p:nvPr/>
        </p:nvPicPr>
        <p:blipFill>
          <a:blip r:embed="rId2" cstate="print"/>
          <a:srcRect r="1867" b="4177"/>
          <a:stretch>
            <a:fillRect/>
          </a:stretch>
        </p:blipFill>
        <p:spPr>
          <a:xfrm>
            <a:off x="1331640" y="3501008"/>
            <a:ext cx="58326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11_alternativnaya-arkheolog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413337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88641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Памятники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Афанасьевской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 культуры  представлены могильниками и поселениями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Балыктуюль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, Ело,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Кара-Тенеш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Теньга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, Большой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Толгоек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Арагол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Курота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 и др</a:t>
            </a:r>
            <a:r>
              <a:rPr lang="ru-RU" dirty="0" smtClean="0"/>
              <a:t>.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-Погребальные памятники представляют собой оградки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-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В ямах находились одиночные или парные погребения, усопших укладывали на бок или на спину, как правило, с подогнутыми ногами, головой на северо-восток или юго-запад</a:t>
            </a:r>
            <a:endParaRPr lang="ru-RU" i="1" dirty="0">
              <a:solidFill>
                <a:schemeClr val="accent5">
                  <a:lumMod val="50000"/>
                </a:schemeClr>
              </a:solidFill>
              <a:cs typeface="Vrinda" pitchFamily="34" charset="0"/>
            </a:endParaRPr>
          </a:p>
        </p:txBody>
      </p:sp>
      <p:pic>
        <p:nvPicPr>
          <p:cNvPr id="6" name="Рисунок 5" descr="nvs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564904"/>
            <a:ext cx="45005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cs typeface="Vrinda" pitchFamily="34" charset="0"/>
              </a:rPr>
              <a:t>Искусство каменного века:</a:t>
            </a:r>
            <a:endParaRPr lang="ru-RU" i="1" dirty="0">
              <a:effectLst/>
              <a:cs typeface="Vrind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Древние «художественные мастерские»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Керамика</a:t>
            </a:r>
          </a:p>
          <a:p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Оленные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 камни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Магия в искусстве.</a:t>
            </a:r>
            <a:endParaRPr lang="ru-RU" i="1" dirty="0">
              <a:solidFill>
                <a:schemeClr val="accent5">
                  <a:lumMod val="5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effectLst/>
              </a:rPr>
              <a:t>Домашнее задание</a:t>
            </a:r>
            <a:endParaRPr lang="ru-RU" b="0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Искусство каменного </a:t>
            </a:r>
            <a:r>
              <a:rPr lang="ru-RU" i="1" dirty="0" err="1" smtClean="0">
                <a:solidFill>
                  <a:srgbClr val="FF0000"/>
                </a:solidFill>
              </a:rPr>
              <a:t>века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-Учебник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История культуры Алтая: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&amp;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4, стр.24-32.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Конспект урока выучить.</a:t>
            </a: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cs typeface="Vrinda" pitchFamily="34" charset="0"/>
              </a:rPr>
              <a:t>План урока</a:t>
            </a:r>
            <a:endParaRPr lang="ru-RU" i="1" dirty="0">
              <a:effectLst/>
              <a:cs typeface="Vrind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Древнейшие люди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Хозяйство древних охотников и собирателей, их быт и жилище.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Изменение климата.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 Древнейшие погребения. </a:t>
            </a:r>
          </a:p>
          <a:p>
            <a:endParaRPr lang="ru-RU" i="1" dirty="0">
              <a:solidFill>
                <a:schemeClr val="accent5">
                  <a:lumMod val="5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200" b="0" i="1" dirty="0" smtClean="0">
                <a:solidFill>
                  <a:schemeClr val="accent5">
                    <a:lumMod val="50000"/>
                  </a:schemeClr>
                </a:solidFill>
                <a:effectLst/>
                <a:cs typeface="Vrinda" pitchFamily="34" charset="0"/>
              </a:rPr>
              <a:t>Впервые люди появились на территории Алтая около полутора миллионов лет назад..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effectLst/>
              <a:cs typeface="Vrinda" pitchFamily="34" charset="0"/>
            </a:endParaRPr>
          </a:p>
        </p:txBody>
      </p:sp>
      <p:pic>
        <p:nvPicPr>
          <p:cNvPr id="6" name="Содержимое 5" descr="e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457064" cy="482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cs typeface="Vrinda" pitchFamily="34" charset="0"/>
              </a:rPr>
              <a:t>Люди научились использовать огонь</a:t>
            </a:r>
            <a:endParaRPr lang="ru-RU" b="0" i="1" dirty="0">
              <a:solidFill>
                <a:schemeClr val="accent5">
                  <a:lumMod val="50000"/>
                </a:schemeClr>
              </a:solidFill>
              <a:effectLst/>
              <a:cs typeface="Vrinda" pitchFamily="34" charset="0"/>
            </a:endParaRPr>
          </a:p>
        </p:txBody>
      </p:sp>
      <p:pic>
        <p:nvPicPr>
          <p:cNvPr id="4" name="Содержимое 3" descr="Img3нн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92088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cs typeface="Vrinda" pitchFamily="34" charset="0"/>
              </a:rPr>
              <a:t>Научились изготавливать лук и стрелы, приручили первых животных:</a:t>
            </a:r>
            <a:endParaRPr lang="ru-RU" b="0" i="1" dirty="0">
              <a:solidFill>
                <a:schemeClr val="accent5">
                  <a:lumMod val="50000"/>
                </a:schemeClr>
              </a:solidFill>
              <a:effectLst/>
              <a:cs typeface="Vrinda" pitchFamily="34" charset="0"/>
            </a:endParaRPr>
          </a:p>
        </p:txBody>
      </p:sp>
      <p:pic>
        <p:nvPicPr>
          <p:cNvPr id="4" name="Содержимое 3" descr="dlMzc3Y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564904"/>
            <a:ext cx="5740400" cy="405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b6dad169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434358"/>
            <a:ext cx="4536504" cy="342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50629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effectLst/>
                <a:cs typeface="Vrinda" pitchFamily="34" charset="0"/>
              </a:rPr>
              <a:t>Жилище древнего человека</a:t>
            </a:r>
            <a:r>
              <a:rPr lang="ru-RU" sz="2800" dirty="0" smtClean="0">
                <a:cs typeface="Vrinda" pitchFamily="34" charset="0"/>
              </a:rPr>
              <a:t>:</a:t>
            </a:r>
            <a:br>
              <a:rPr lang="ru-RU" sz="2800" dirty="0" smtClean="0">
                <a:cs typeface="Vrinda" pitchFamily="34" charset="0"/>
              </a:rPr>
            </a:br>
            <a:r>
              <a:rPr lang="ru-RU" sz="2800" b="0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Пещера</a:t>
            </a:r>
            <a:br>
              <a:rPr lang="ru-RU" sz="2800" b="0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</a:br>
            <a:r>
              <a:rPr lang="ru-RU" sz="2800" b="0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Чум</a:t>
            </a:r>
            <a:br>
              <a:rPr lang="ru-RU" sz="2800" b="0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</a:br>
            <a:r>
              <a:rPr lang="ru-RU" sz="2800" b="0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Курень</a:t>
            </a:r>
            <a:endParaRPr lang="ru-RU" sz="2800" dirty="0">
              <a:cs typeface="Vrinda" pitchFamily="34" charset="0"/>
            </a:endParaRPr>
          </a:p>
        </p:txBody>
      </p:sp>
      <p:pic>
        <p:nvPicPr>
          <p:cNvPr id="4" name="Содержимое 3" descr="пещера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3096344" cy="34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рвобытное жилище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268760"/>
            <a:ext cx="3143272" cy="349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/>
                <a:cs typeface="Vrinda" pitchFamily="34" charset="0"/>
              </a:rPr>
              <a:t>Орудиями собирательства -деревянные 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  <a:effectLst/>
                <a:cs typeface="Vrinda" pitchFamily="34" charset="0"/>
              </a:rPr>
              <a:t>корнекопалки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/>
                <a:cs typeface="Vrinda" pitchFamily="34" charset="0"/>
              </a:rPr>
              <a:t>, шесты, палки, рога животных, дубинки, ножи и т.д. Растительную пищу употребляли в свежем виде и заготавливали на зиму</a:t>
            </a:r>
            <a:r>
              <a:rPr lang="ru-RU" sz="2000" dirty="0" smtClean="0">
                <a:effectLst/>
              </a:rPr>
              <a:t>.</a:t>
            </a:r>
            <a:endParaRPr lang="ru-RU" sz="2000" dirty="0">
              <a:effectLst/>
            </a:endParaRPr>
          </a:p>
        </p:txBody>
      </p:sp>
      <p:pic>
        <p:nvPicPr>
          <p:cNvPr id="4" name="Содержимое 3" descr="06-11-27-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6264696" cy="403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effectLst/>
                <a:cs typeface="Vrinda" pitchFamily="34" charset="0"/>
              </a:rPr>
              <a:t>Изменение климата привело:</a:t>
            </a:r>
            <a:endParaRPr lang="ru-RU" b="0" i="1" dirty="0">
              <a:effectLst/>
              <a:cs typeface="Vrind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Начало оседлого  земледелия и скотоводства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Появление ремёсел(гончарное, ткачество, прядение…)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Зарождение религиозных верований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Vrinda" pitchFamily="34" charset="0"/>
              </a:rPr>
              <a:t>Зарождение искусства.(основной сюжет-охота на животных)</a:t>
            </a:r>
          </a:p>
          <a:p>
            <a:endParaRPr lang="ru-RU" i="1" dirty="0" smtClean="0">
              <a:solidFill>
                <a:schemeClr val="accent5">
                  <a:lumMod val="50000"/>
                </a:schemeClr>
              </a:solidFill>
              <a:cs typeface="Vrind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>
                <a:effectLst/>
                <a:cs typeface="Vrinda" pitchFamily="34" charset="0"/>
              </a:rPr>
              <a:t>Древнейшие погребения на Алтае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Курган - ограждал, скрывал умершего от живых и обеспечивал ему переход в иной мир.</a:t>
            </a:r>
          </a:p>
          <a:p>
            <a:r>
              <a:rPr lang="ru-RU" sz="2400" dirty="0" smtClean="0"/>
              <a:t>В могильники вместе с человеком хоронили оружие, украшения(каменные и костяные), лошадей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731454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56992"/>
            <a:ext cx="4536504" cy="314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3">
      <a:majorFont>
        <a:latin typeface="Vrinda"/>
        <a:ea typeface=""/>
        <a:cs typeface=""/>
      </a:majorFont>
      <a:minorFont>
        <a:latin typeface="Vrind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277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Древнейшие люди.  Изменение климата, изменение хозяйства.</vt:lpstr>
      <vt:lpstr>План урока</vt:lpstr>
      <vt:lpstr>Впервые люди появились на территории Алтая около полутора миллионов лет назад..</vt:lpstr>
      <vt:lpstr>Люди научились использовать огонь</vt:lpstr>
      <vt:lpstr>Научились изготавливать лук и стрелы, приручили первых животных:</vt:lpstr>
      <vt:lpstr>Жилище древнего человека: Пещера Чум Курень</vt:lpstr>
      <vt:lpstr>Орудиями собирательства -деревянные корнекопалки, шесты, палки, рога животных, дубинки, ножи и т.д. Растительную пищу употребляли в свежем виде и заготавливали на зиму.</vt:lpstr>
      <vt:lpstr>Изменение климата привело:</vt:lpstr>
      <vt:lpstr>Древнейшие погребения на Алтае:</vt:lpstr>
      <vt:lpstr>Афанасьевская культура  (конец 4 тыс. до н.э. — первая четверть 2 тыс. до н.э.)</vt:lpstr>
      <vt:lpstr>Слайд 11</vt:lpstr>
      <vt:lpstr>Искусство каменного века: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Древнейшие люди.  Изменение климата, изменение хозяйства.</dc:title>
  <dc:creator>ВИКТОР</dc:creator>
  <cp:lastModifiedBy>История</cp:lastModifiedBy>
  <cp:revision>25</cp:revision>
  <dcterms:created xsi:type="dcterms:W3CDTF">2014-09-18T10:42:28Z</dcterms:created>
  <dcterms:modified xsi:type="dcterms:W3CDTF">2015-11-23T05:39:22Z</dcterms:modified>
</cp:coreProperties>
</file>