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2"/>
  </p:sldMasterIdLst>
  <p:notesMasterIdLst>
    <p:notesMasterId r:id="rId11"/>
  </p:notesMasterIdLst>
  <p:sldIdLst>
    <p:sldId id="256" r:id="rId3"/>
    <p:sldId id="257" r:id="rId4"/>
    <p:sldId id="258" r:id="rId5"/>
    <p:sldId id="259" r:id="rId6"/>
    <p:sldId id="260" r:id="rId7"/>
    <p:sldId id="261" r:id="rId8"/>
    <p:sldId id="262" r:id="rId9"/>
    <p:sldId id="263" r:id="rId1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97D2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52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A40C513-EC50-42F5-8EDF-4B6901F2AB97}" type="datetimeFigureOut">
              <a:rPr lang="ru-RU" smtClean="0"/>
              <a:pPr/>
              <a:t>11.12.2016</a:t>
            </a:fld>
            <a:endParaRPr lang="ru-R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18D2C67-E4A9-4F94-82F7-524C84B9B38F}" type="slidenum">
              <a:rPr lang="ru-RU" smtClean="0"/>
              <a:pPr/>
              <a:t>‹#›</a:t>
            </a:fld>
            <a:endParaRPr lang="ru-RU"/>
          </a:p>
        </p:txBody>
      </p:sp>
    </p:spTree>
    <p:extLst>
      <p:ext uri="{BB962C8B-B14F-4D97-AF65-F5344CB8AC3E}">
        <p14:creationId xmlns:p14="http://schemas.microsoft.com/office/powerpoint/2010/main" val="19079010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ru-RU"/>
          </a:p>
        </p:txBody>
      </p:sp>
      <p:sp>
        <p:nvSpPr>
          <p:cNvPr id="4" name="Slide Number Placeholder 3"/>
          <p:cNvSpPr>
            <a:spLocks noGrp="1"/>
          </p:cNvSpPr>
          <p:nvPr>
            <p:ph type="sldNum" sz="quarter" idx="10"/>
          </p:nvPr>
        </p:nvSpPr>
        <p:spPr/>
        <p:txBody>
          <a:bodyPr/>
          <a:lstStyle/>
          <a:p>
            <a:fld id="{318D2C67-E4A9-4F94-82F7-524C84B9B38F}" type="slidenum">
              <a:rPr lang="ru-RU" smtClean="0"/>
              <a:pPr/>
              <a:t>1</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785786" y="1285860"/>
            <a:ext cx="7772400" cy="1470025"/>
          </a:xfrm>
        </p:spPr>
        <p:txBody>
          <a:bodyPr/>
          <a:lstStyle>
            <a:lvl1pPr>
              <a:defRPr lang="en-US" sz="4400" kern="1200" dirty="0" smtClean="0">
                <a:solidFill>
                  <a:schemeClr val="accent6">
                    <a:lumMod val="50000"/>
                  </a:schemeClr>
                </a:solidFill>
                <a:effectLst>
                  <a:outerShdw blurRad="60007" dist="368300" dir="7860000" sy="30000" kx="1300200" algn="ctr" rotWithShape="0">
                    <a:prstClr val="black">
                      <a:alpha val="32000"/>
                    </a:prstClr>
                  </a:outerShdw>
                </a:effectLst>
                <a:latin typeface="+mj-lt"/>
                <a:ea typeface="+mj-ea"/>
                <a:cs typeface="+mj-cs"/>
              </a:defRPr>
            </a:lvl1pPr>
          </a:lstStyle>
          <a:p>
            <a:r>
              <a:rPr lang="ru-RU" smtClean="0"/>
              <a:t>Образец заголовка</a:t>
            </a:r>
            <a:endParaRPr lang="ru-RU" dirty="0"/>
          </a:p>
        </p:txBody>
      </p:sp>
      <p:sp>
        <p:nvSpPr>
          <p:cNvPr id="3" name="Subtitle 2"/>
          <p:cNvSpPr>
            <a:spLocks noGrp="1"/>
          </p:cNvSpPr>
          <p:nvPr>
            <p:ph type="subTitle" idx="1"/>
          </p:nvPr>
        </p:nvSpPr>
        <p:spPr>
          <a:xfrm>
            <a:off x="1357290" y="3357562"/>
            <a:ext cx="6400800" cy="1752600"/>
          </a:xfrm>
          <a:noFill/>
        </p:spPr>
        <p:txBody>
          <a:bodyPr>
            <a:scene3d>
              <a:camera prst="perspectiveRelaxedModerately"/>
              <a:lightRig rig="threePt" dir="t"/>
            </a:scene3d>
            <a:sp3d/>
          </a:bodyPr>
          <a:lstStyle>
            <a:lvl1pPr marL="0" indent="0" algn="ctr">
              <a:buNone/>
              <a:defRPr>
                <a:solidFill>
                  <a:srgbClr val="E97D23"/>
                </a:solidFill>
                <a:effectLst>
                  <a:outerShdw blurRad="50800" dist="38100" dir="5400000" algn="t" rotWithShape="0">
                    <a:prstClr val="black">
                      <a:alpha val="40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dirty="0"/>
          </a:p>
        </p:txBody>
      </p:sp>
      <p:sp>
        <p:nvSpPr>
          <p:cNvPr id="4" name="Date Placeholder 3"/>
          <p:cNvSpPr>
            <a:spLocks noGrp="1"/>
          </p:cNvSpPr>
          <p:nvPr>
            <p:ph type="dt" sz="half" idx="10"/>
          </p:nvPr>
        </p:nvSpPr>
        <p:spPr/>
        <p:txBody>
          <a:bodyPr/>
          <a:lstStyle/>
          <a:p>
            <a:fld id="{A1C2AE90-29C5-4627-8760-50F63E2E9247}" type="datetimeFigureOut">
              <a:rPr lang="ru-RU" smtClean="0"/>
              <a:pPr/>
              <a:t>11.12.2016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52327A9-8F10-4CCC-8C59-AE8ABA1DCC7F}"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ru-RU"/>
          </a:p>
        </p:txBody>
      </p:sp>
      <p:sp>
        <p:nvSpPr>
          <p:cNvPr id="3" name="Content Placeholder 2"/>
          <p:cNvSpPr>
            <a:spLocks noGrp="1"/>
          </p:cNvSpPr>
          <p:nvPr>
            <p:ph idx="1"/>
          </p:nvPr>
        </p:nvSpPr>
        <p:spPr/>
        <p:txBody>
          <a:bodyPr/>
          <a:lstStyle>
            <a:lvl1pPr>
              <a:defRPr>
                <a:latin typeface="+mn-lt"/>
              </a:defRPr>
            </a:lvl1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dirty="0"/>
          </a:p>
        </p:txBody>
      </p:sp>
      <p:sp>
        <p:nvSpPr>
          <p:cNvPr id="4" name="Date Placeholder 3"/>
          <p:cNvSpPr>
            <a:spLocks noGrp="1"/>
          </p:cNvSpPr>
          <p:nvPr>
            <p:ph type="dt" sz="half" idx="10"/>
          </p:nvPr>
        </p:nvSpPr>
        <p:spPr/>
        <p:txBody>
          <a:bodyPr/>
          <a:lstStyle/>
          <a:p>
            <a:fld id="{A1C2AE90-29C5-4627-8760-50F63E2E9247}" type="datetimeFigureOut">
              <a:rPr lang="ru-RU" smtClean="0"/>
              <a:pPr/>
              <a:t>11.12.2016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52327A9-8F10-4CCC-8C59-AE8ABA1DCC7F}"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357158" y="3071810"/>
            <a:ext cx="7772400" cy="1362075"/>
          </a:xfrm>
        </p:spPr>
        <p:txBody>
          <a:bodyPr anchor="t"/>
          <a:lstStyle>
            <a:lvl1pPr algn="l" defTabSz="914400" rtl="0" eaLnBrk="1" latinLnBrk="0" hangingPunct="1">
              <a:spcBef>
                <a:spcPct val="0"/>
              </a:spcBef>
              <a:buNone/>
              <a:defRPr lang="ru-RU" sz="4400" kern="1200" dirty="0">
                <a:solidFill>
                  <a:schemeClr val="accent6">
                    <a:lumMod val="50000"/>
                  </a:schemeClr>
                </a:solidFill>
                <a:effectLst>
                  <a:outerShdw blurRad="60007" dist="368300" dir="7860000" sy="30000" kx="1300200" algn="ctr" rotWithShape="0">
                    <a:prstClr val="black">
                      <a:alpha val="32000"/>
                    </a:prstClr>
                  </a:outerShdw>
                </a:effectLst>
                <a:latin typeface="+mj-lt"/>
                <a:ea typeface="+mj-ea"/>
                <a:cs typeface="+mj-cs"/>
              </a:defRPr>
            </a:lvl1pPr>
          </a:lstStyle>
          <a:p>
            <a:r>
              <a:rPr lang="ru-RU" smtClean="0"/>
              <a:t>Образец заголовка</a:t>
            </a:r>
            <a:endParaRPr lang="ru-RU" dirty="0"/>
          </a:p>
        </p:txBody>
      </p:sp>
      <p:sp>
        <p:nvSpPr>
          <p:cNvPr id="3" name="Text Placeholder 2"/>
          <p:cNvSpPr>
            <a:spLocks noGrp="1"/>
          </p:cNvSpPr>
          <p:nvPr>
            <p:ph type="body" idx="1"/>
          </p:nvPr>
        </p:nvSpPr>
        <p:spPr>
          <a:xfrm>
            <a:off x="357158" y="1571612"/>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A1C2AE90-29C5-4627-8760-50F63E2E9247}" type="datetimeFigureOut">
              <a:rPr lang="ru-RU" smtClean="0"/>
              <a:pPr/>
              <a:t>11.12.2016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52327A9-8F10-4CCC-8C59-AE8ABA1DCC7F}"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ru-R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Date Placeholder 4"/>
          <p:cNvSpPr>
            <a:spLocks noGrp="1"/>
          </p:cNvSpPr>
          <p:nvPr>
            <p:ph type="dt" sz="half" idx="10"/>
          </p:nvPr>
        </p:nvSpPr>
        <p:spPr/>
        <p:txBody>
          <a:bodyPr/>
          <a:lstStyle/>
          <a:p>
            <a:fld id="{A1C2AE90-29C5-4627-8760-50F63E2E9247}" type="datetimeFigureOut">
              <a:rPr lang="ru-RU" smtClean="0"/>
              <a:pPr/>
              <a:t>11.12.2016</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552327A9-8F10-4CCC-8C59-AE8ABA1DCC7F}"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ru-R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Date Placeholder 6"/>
          <p:cNvSpPr>
            <a:spLocks noGrp="1"/>
          </p:cNvSpPr>
          <p:nvPr>
            <p:ph type="dt" sz="half" idx="10"/>
          </p:nvPr>
        </p:nvSpPr>
        <p:spPr/>
        <p:txBody>
          <a:bodyPr/>
          <a:lstStyle/>
          <a:p>
            <a:fld id="{A1C2AE90-29C5-4627-8760-50F63E2E9247}" type="datetimeFigureOut">
              <a:rPr lang="ru-RU" smtClean="0"/>
              <a:pPr/>
              <a:t>11.12.2016</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552327A9-8F10-4CCC-8C59-AE8ABA1DCC7F}"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ru-RU"/>
          </a:p>
        </p:txBody>
      </p:sp>
      <p:sp>
        <p:nvSpPr>
          <p:cNvPr id="3" name="Date Placeholder 2"/>
          <p:cNvSpPr>
            <a:spLocks noGrp="1"/>
          </p:cNvSpPr>
          <p:nvPr>
            <p:ph type="dt" sz="half" idx="10"/>
          </p:nvPr>
        </p:nvSpPr>
        <p:spPr/>
        <p:txBody>
          <a:bodyPr/>
          <a:lstStyle/>
          <a:p>
            <a:fld id="{A1C2AE90-29C5-4627-8760-50F63E2E9247}" type="datetimeFigureOut">
              <a:rPr lang="ru-RU" smtClean="0"/>
              <a:pPr/>
              <a:t>11.12.2016</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552327A9-8F10-4CCC-8C59-AE8ABA1DCC7F}"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C2AE90-29C5-4627-8760-50F63E2E9247}" type="datetimeFigureOut">
              <a:rPr lang="ru-RU" smtClean="0"/>
              <a:pPr/>
              <a:t>11.12.2016</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552327A9-8F10-4CCC-8C59-AE8ABA1DCC7F}"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A1C2AE90-29C5-4627-8760-50F63E2E9247}" type="datetimeFigureOut">
              <a:rPr lang="ru-RU" smtClean="0"/>
              <a:pPr/>
              <a:t>11.12.2016</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552327A9-8F10-4CCC-8C59-AE8ABA1DCC7F}"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ru-R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A1C2AE90-29C5-4627-8760-50F63E2E9247}" type="datetimeFigureOut">
              <a:rPr lang="ru-RU" smtClean="0"/>
              <a:pPr/>
              <a:t>11.12.2016</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552327A9-8F10-4CCC-8C59-AE8ABA1DCC7F}"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Autofit/>
          </a:bodyPr>
          <a:lstStyle/>
          <a:p>
            <a:r>
              <a:rPr lang="ru-RU" smtClean="0"/>
              <a:t>Образец заголовка</a:t>
            </a:r>
            <a:endParaRPr lang="ru-RU"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C2AE90-29C5-4627-8760-50F63E2E9247}" type="datetimeFigureOut">
              <a:rPr lang="ru-RU" smtClean="0"/>
              <a:pPr/>
              <a:t>11.12.2016</a:t>
            </a:fld>
            <a:endParaRPr lang="ru-R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2327A9-8F10-4CCC-8C59-AE8ABA1DCC7F}"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ctr" defTabSz="914400" rtl="0" eaLnBrk="1" latinLnBrk="0" hangingPunct="1">
        <a:spcBef>
          <a:spcPct val="0"/>
        </a:spcBef>
        <a:buNone/>
        <a:defRPr lang="ru-RU" sz="4400" kern="1200" dirty="0">
          <a:solidFill>
            <a:schemeClr val="accent6">
              <a:lumMod val="50000"/>
            </a:schemeClr>
          </a:solidFill>
          <a:effectLst>
            <a:outerShdw blurRad="60007" dist="368300" dir="7860000" sy="30000" kx="1300200" algn="ctr" rotWithShape="0">
              <a:prstClr val="black">
                <a:alpha val="32000"/>
              </a:prstClr>
            </a:outerShdw>
          </a:effectLst>
          <a:latin typeface="+mj-lt"/>
          <a:ea typeface="+mj-ea"/>
          <a:cs typeface="+mj-cs"/>
        </a:defRPr>
      </a:lvl1pPr>
    </p:titleStyle>
    <p:bodyStyle>
      <a:lvl1pPr marL="342900" indent="-342900" algn="l" defTabSz="914400" rtl="0" eaLnBrk="1" latinLnBrk="0" hangingPunct="1">
        <a:spcBef>
          <a:spcPct val="20000"/>
        </a:spcBef>
        <a:buClr>
          <a:schemeClr val="accent5">
            <a:lumMod val="50000"/>
          </a:schemeClr>
        </a:buClr>
        <a:buFontTx/>
        <a:buBlip>
          <a:blip r:embed="rId12"/>
        </a:buBlip>
        <a:defRPr sz="3200" kern="1200">
          <a:solidFill>
            <a:srgbClr val="E97D23"/>
          </a:solidFill>
          <a:latin typeface="+mn-lt"/>
          <a:ea typeface="+mn-ea"/>
          <a:cs typeface="+mn-cs"/>
        </a:defRPr>
      </a:lvl1pPr>
      <a:lvl2pPr marL="742950" indent="-285750" algn="l" defTabSz="914400" rtl="0" eaLnBrk="1" latinLnBrk="0" hangingPunct="1">
        <a:spcBef>
          <a:spcPct val="20000"/>
        </a:spcBef>
        <a:buClr>
          <a:schemeClr val="accent5">
            <a:lumMod val="50000"/>
          </a:schemeClr>
        </a:buClr>
        <a:buFontTx/>
        <a:buBlip>
          <a:blip r:embed="rId12"/>
        </a:buBlip>
        <a:defRPr sz="2800" kern="1200">
          <a:solidFill>
            <a:schemeClr val="tx1"/>
          </a:solidFill>
          <a:latin typeface="+mn-lt"/>
          <a:ea typeface="+mn-ea"/>
          <a:cs typeface="+mn-cs"/>
        </a:defRPr>
      </a:lvl2pPr>
      <a:lvl3pPr marL="1143000" indent="-228600" algn="l" defTabSz="914400" rtl="0" eaLnBrk="1" latinLnBrk="0" hangingPunct="1">
        <a:spcBef>
          <a:spcPct val="20000"/>
        </a:spcBef>
        <a:buClr>
          <a:schemeClr val="accent5">
            <a:lumMod val="50000"/>
          </a:schemeClr>
        </a:buClr>
        <a:buFontTx/>
        <a:buBlip>
          <a:blip r:embed="rId12"/>
        </a:buBlip>
        <a:defRPr sz="2400" i="0" kern="1200">
          <a:solidFill>
            <a:schemeClr val="tx1"/>
          </a:solidFill>
          <a:latin typeface="+mn-lt"/>
          <a:ea typeface="+mn-ea"/>
          <a:cs typeface="+mn-cs"/>
        </a:defRPr>
      </a:lvl3pPr>
      <a:lvl4pPr marL="1600200" indent="-228600" algn="l" defTabSz="914400" rtl="0" eaLnBrk="1" latinLnBrk="0" hangingPunct="1">
        <a:spcBef>
          <a:spcPct val="20000"/>
        </a:spcBef>
        <a:buClr>
          <a:schemeClr val="accent5">
            <a:lumMod val="50000"/>
          </a:schemeClr>
        </a:buClr>
        <a:buFontTx/>
        <a:buBlip>
          <a:blip r:embed="rId12"/>
        </a:buBlip>
        <a:defRPr sz="2000" i="1" kern="1200">
          <a:solidFill>
            <a:schemeClr val="tx1"/>
          </a:solidFill>
          <a:latin typeface="+mn-lt"/>
          <a:ea typeface="+mn-ea"/>
          <a:cs typeface="+mn-cs"/>
        </a:defRPr>
      </a:lvl4pPr>
      <a:lvl5pPr marL="2057400" indent="-228600" algn="l" defTabSz="914400" rtl="0" eaLnBrk="1" latinLnBrk="0" hangingPunct="1">
        <a:spcBef>
          <a:spcPct val="20000"/>
        </a:spcBef>
        <a:buClr>
          <a:schemeClr val="accent5">
            <a:lumMod val="50000"/>
          </a:schemeClr>
        </a:buClr>
        <a:buFontTx/>
        <a:buBlip>
          <a:blip r:embed="rId12"/>
        </a:buBlip>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ru-RU" sz="6600" b="1" dirty="0" smtClean="0"/>
              <a:t>Каплетерапия</a:t>
            </a:r>
            <a:endParaRPr lang="ru-RU" sz="6600" b="1" dirty="0"/>
          </a:p>
        </p:txBody>
      </p:sp>
      <p:sp>
        <p:nvSpPr>
          <p:cNvPr id="3" name="Subtitle 2"/>
          <p:cNvSpPr>
            <a:spLocks noGrp="1"/>
          </p:cNvSpPr>
          <p:nvPr>
            <p:ph type="subTitle" idx="1"/>
          </p:nvPr>
        </p:nvSpPr>
        <p:spPr/>
        <p:txBody>
          <a:bodyPr/>
          <a:lstStyle/>
          <a:p>
            <a:r>
              <a:rPr lang="ru-RU" dirty="0" smtClean="0"/>
              <a:t>Консультация для родителей</a:t>
            </a:r>
          </a:p>
          <a:p>
            <a:endParaRPr lang="ru-RU" dirty="0"/>
          </a:p>
          <a:p>
            <a:r>
              <a:rPr lang="ru-RU" dirty="0" smtClean="0"/>
              <a:t>Выполнила: </a:t>
            </a:r>
            <a:r>
              <a:rPr lang="ru-RU" dirty="0" err="1" smtClean="0"/>
              <a:t>Слинькова</a:t>
            </a:r>
            <a:r>
              <a:rPr lang="ru-RU" dirty="0" smtClean="0"/>
              <a:t> А. П.</a:t>
            </a:r>
            <a:endParaRPr lang="ru-RU"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2800" dirty="0" err="1" smtClean="0"/>
              <a:t>Каплетерапия</a:t>
            </a:r>
            <a:r>
              <a:rPr lang="ru-RU" sz="2800" dirty="0" smtClean="0"/>
              <a:t>- прекрасная возможность подготовки руки к письму</a:t>
            </a:r>
            <a:endParaRPr lang="ru-RU" sz="2800" dirty="0"/>
          </a:p>
        </p:txBody>
      </p:sp>
      <p:sp>
        <p:nvSpPr>
          <p:cNvPr id="3" name="Объект 2"/>
          <p:cNvSpPr>
            <a:spLocks noGrp="1"/>
          </p:cNvSpPr>
          <p:nvPr>
            <p:ph idx="1"/>
          </p:nvPr>
        </p:nvSpPr>
        <p:spPr/>
        <p:txBody>
          <a:bodyPr>
            <a:normAutofit/>
          </a:bodyPr>
          <a:lstStyle/>
          <a:p>
            <a:r>
              <a:rPr lang="ru-RU" dirty="0" smtClean="0"/>
              <a:t>Чем полезна каплетерапия?</a:t>
            </a:r>
          </a:p>
          <a:p>
            <a:pPr marL="0" indent="0">
              <a:buNone/>
            </a:pPr>
            <a:r>
              <a:rPr lang="ru-RU" i="1" dirty="0" smtClean="0">
                <a:latin typeface="Times New Roman" panose="02020603050405020304" pitchFamily="18" charset="0"/>
                <a:ea typeface="Calibri"/>
                <a:cs typeface="Times New Roman" panose="02020603050405020304" pitchFamily="18" charset="0"/>
              </a:rPr>
              <a:t>1)</a:t>
            </a:r>
            <a:r>
              <a:rPr lang="ru-RU" i="1" dirty="0" smtClean="0">
                <a:solidFill>
                  <a:srgbClr val="000000"/>
                </a:solidFill>
                <a:latin typeface="Times New Roman" panose="02020603050405020304" pitchFamily="18" charset="0"/>
                <a:ea typeface="Calibri"/>
                <a:cs typeface="Times New Roman" panose="02020603050405020304" pitchFamily="18" charset="0"/>
              </a:rPr>
              <a:t> Работа </a:t>
            </a:r>
            <a:r>
              <a:rPr lang="ru-RU" i="1" dirty="0">
                <a:solidFill>
                  <a:srgbClr val="000000"/>
                </a:solidFill>
                <a:latin typeface="Times New Roman" panose="02020603050405020304" pitchFamily="18" charset="0"/>
                <a:ea typeface="Calibri"/>
                <a:cs typeface="Times New Roman" panose="02020603050405020304" pitchFamily="18" charset="0"/>
              </a:rPr>
              <a:t>с разными цветами привлекает внимание ребенка, делает занятие ярким и интересным. Рисовать нужно точно и аккуратно, поэтому дети учатся концентрации внимания и их движения становятся все более координированными.</a:t>
            </a:r>
            <a:br>
              <a:rPr lang="ru-RU" i="1" dirty="0">
                <a:solidFill>
                  <a:srgbClr val="000000"/>
                </a:solidFill>
                <a:latin typeface="Times New Roman" panose="02020603050405020304" pitchFamily="18" charset="0"/>
                <a:ea typeface="Calibri"/>
                <a:cs typeface="Times New Roman" panose="02020603050405020304" pitchFamily="18" charset="0"/>
              </a:rPr>
            </a:br>
            <a:endParaRPr lang="ru-RU"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650267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260648"/>
            <a:ext cx="8229600" cy="5865515"/>
          </a:xfrm>
        </p:spPr>
        <p:txBody>
          <a:bodyPr/>
          <a:lstStyle/>
          <a:p>
            <a:pPr marL="0" indent="0">
              <a:buNone/>
            </a:pPr>
            <a:endParaRPr lang="ru-RU" dirty="0" smtClean="0"/>
          </a:p>
          <a:p>
            <a:pPr marL="0" indent="0">
              <a:buNone/>
            </a:pPr>
            <a:r>
              <a:rPr lang="ru-RU" i="1" dirty="0" smtClean="0"/>
              <a:t>2)</a:t>
            </a:r>
            <a:r>
              <a:rPr lang="ru-RU" dirty="0" smtClean="0"/>
              <a:t> </a:t>
            </a:r>
            <a:r>
              <a:rPr lang="ru-RU" i="1" dirty="0">
                <a:solidFill>
                  <a:srgbClr val="000000"/>
                </a:solidFill>
                <a:latin typeface="Times New Roman" panose="02020603050405020304" pitchFamily="18" charset="0"/>
                <a:ea typeface="Calibri"/>
                <a:cs typeface="Times New Roman" panose="02020603050405020304" pitchFamily="18" charset="0"/>
              </a:rPr>
              <a:t>Каплетерапия позволяет деткам развивать мелкую моторику, подготовить ручку ребенка к письму. Развитые пальчики смогут правильно и удобно держать ручку и выполнять разные задания учителя: рисовать прямые линий при копировании геометрических фигур и печатных букв, вырезать ножницами необходимый контур.</a:t>
            </a:r>
            <a:br>
              <a:rPr lang="ru-RU" i="1" dirty="0">
                <a:solidFill>
                  <a:srgbClr val="000000"/>
                </a:solidFill>
                <a:latin typeface="Times New Roman" panose="02020603050405020304" pitchFamily="18" charset="0"/>
                <a:ea typeface="Calibri"/>
                <a:cs typeface="Times New Roman" panose="02020603050405020304" pitchFamily="18" charset="0"/>
              </a:rPr>
            </a:br>
            <a:endParaRPr lang="ru-RU"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293138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692696"/>
            <a:ext cx="8229600" cy="5433467"/>
          </a:xfrm>
        </p:spPr>
        <p:txBody>
          <a:bodyPr>
            <a:normAutofit/>
          </a:bodyPr>
          <a:lstStyle/>
          <a:p>
            <a:pPr marL="0" indent="0">
              <a:buNone/>
            </a:pPr>
            <a:r>
              <a:rPr lang="ru-RU" sz="2800" i="1" dirty="0" smtClean="0">
                <a:latin typeface="Times New Roman" panose="02020603050405020304" pitchFamily="18" charset="0"/>
                <a:ea typeface="Calibri"/>
                <a:cs typeface="Times New Roman" panose="02020603050405020304" pitchFamily="18" charset="0"/>
              </a:rPr>
              <a:t>3)</a:t>
            </a:r>
            <a:r>
              <a:rPr lang="ru-RU" sz="2800" i="1" dirty="0" smtClean="0">
                <a:solidFill>
                  <a:srgbClr val="000000"/>
                </a:solidFill>
                <a:latin typeface="Times New Roman" panose="02020603050405020304" pitchFamily="18" charset="0"/>
                <a:ea typeface="Calibri"/>
                <a:cs typeface="Times New Roman" panose="02020603050405020304" pitchFamily="18" charset="0"/>
              </a:rPr>
              <a:t> Занятия </a:t>
            </a:r>
            <a:r>
              <a:rPr lang="ru-RU" sz="2800" i="1" dirty="0" err="1">
                <a:solidFill>
                  <a:srgbClr val="000000"/>
                </a:solidFill>
                <a:latin typeface="Times New Roman" panose="02020603050405020304" pitchFamily="18" charset="0"/>
                <a:ea typeface="Calibri"/>
                <a:cs typeface="Times New Roman" panose="02020603050405020304" pitchFamily="18" charset="0"/>
              </a:rPr>
              <a:t>каплетерапией</a:t>
            </a:r>
            <a:r>
              <a:rPr lang="ru-RU" sz="2800" i="1" dirty="0">
                <a:solidFill>
                  <a:srgbClr val="000000"/>
                </a:solidFill>
                <a:latin typeface="Times New Roman" panose="02020603050405020304" pitchFamily="18" charset="0"/>
                <a:ea typeface="Calibri"/>
                <a:cs typeface="Times New Roman" panose="02020603050405020304" pitchFamily="18" charset="0"/>
              </a:rPr>
              <a:t> можно использовать в качестве арт-терапевтической техники. </a:t>
            </a:r>
            <a:endParaRPr lang="ru-RU" sz="2800" i="1" dirty="0" smtClean="0">
              <a:solidFill>
                <a:srgbClr val="000000"/>
              </a:solidFill>
              <a:latin typeface="Times New Roman" panose="02020603050405020304" pitchFamily="18" charset="0"/>
              <a:ea typeface="Calibri"/>
              <a:cs typeface="Times New Roman" panose="02020603050405020304" pitchFamily="18" charset="0"/>
            </a:endParaRPr>
          </a:p>
          <a:p>
            <a:pPr marL="0" indent="0">
              <a:buNone/>
            </a:pPr>
            <a:r>
              <a:rPr lang="ru-RU" sz="2800" i="1" dirty="0" smtClean="0">
                <a:solidFill>
                  <a:srgbClr val="000000"/>
                </a:solidFill>
                <a:latin typeface="Times New Roman" panose="02020603050405020304" pitchFamily="18" charset="0"/>
                <a:ea typeface="Calibri"/>
                <a:cs typeface="Times New Roman" panose="02020603050405020304" pitchFamily="18" charset="0"/>
              </a:rPr>
              <a:t>Они </a:t>
            </a:r>
            <a:r>
              <a:rPr lang="ru-RU" sz="2800" i="1" dirty="0">
                <a:solidFill>
                  <a:srgbClr val="000000"/>
                </a:solidFill>
                <a:latin typeface="Times New Roman" panose="02020603050405020304" pitchFamily="18" charset="0"/>
                <a:ea typeface="Calibri"/>
                <a:cs typeface="Times New Roman" panose="02020603050405020304" pitchFamily="18" charset="0"/>
              </a:rPr>
              <a:t>способствуют выражению ребенком своих проблем и переживаний, когда не получается «выговориться». Ведь очень часто маленький человек не может определить словами, что он сейчас чувствует и, как следствие, не может найти выход из сложной ситуации. Ребенку гораздо легче проявить себя, описать свою проблему любым видом художественного творчества, чем словами.</a:t>
            </a:r>
            <a:br>
              <a:rPr lang="ru-RU" sz="2800" i="1" dirty="0">
                <a:solidFill>
                  <a:srgbClr val="000000"/>
                </a:solidFill>
                <a:latin typeface="Times New Roman" panose="02020603050405020304" pitchFamily="18" charset="0"/>
                <a:ea typeface="Calibri"/>
                <a:cs typeface="Times New Roman" panose="02020603050405020304" pitchFamily="18" charset="0"/>
              </a:rPr>
            </a:br>
            <a:endParaRPr lang="ru-RU" sz="28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894094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476672"/>
            <a:ext cx="8229600" cy="5040560"/>
          </a:xfrm>
        </p:spPr>
        <p:txBody>
          <a:bodyPr>
            <a:normAutofit/>
          </a:bodyPr>
          <a:lstStyle/>
          <a:p>
            <a:pPr marL="0" indent="0">
              <a:buNone/>
            </a:pPr>
            <a:r>
              <a:rPr lang="ru-RU" i="1" dirty="0" smtClean="0">
                <a:latin typeface="Times New Roman" panose="02020603050405020304" pitchFamily="18" charset="0"/>
                <a:ea typeface="Calibri"/>
                <a:cs typeface="Times New Roman" panose="02020603050405020304" pitchFamily="18" charset="0"/>
              </a:rPr>
              <a:t>4) </a:t>
            </a:r>
            <a:r>
              <a:rPr lang="ru-RU" i="1" dirty="0" smtClean="0">
                <a:solidFill>
                  <a:srgbClr val="000000"/>
                </a:solidFill>
                <a:latin typeface="Times New Roman" panose="02020603050405020304" pitchFamily="18" charset="0"/>
                <a:ea typeface="Calibri"/>
                <a:cs typeface="Times New Roman" panose="02020603050405020304" pitchFamily="18" charset="0"/>
              </a:rPr>
              <a:t>Каплетерапия </a:t>
            </a:r>
            <a:r>
              <a:rPr lang="ru-RU" i="1" dirty="0">
                <a:solidFill>
                  <a:srgbClr val="000000"/>
                </a:solidFill>
                <a:latin typeface="Times New Roman" panose="02020603050405020304" pitchFamily="18" charset="0"/>
                <a:ea typeface="Calibri"/>
                <a:cs typeface="Times New Roman" panose="02020603050405020304" pitchFamily="18" charset="0"/>
              </a:rPr>
              <a:t>– хороший способ самовыражения и поднятия самооценки творчески одаренных детей: в конце концов, кто из одноклассников сможет похвастаться, что тоже умеет рисовать пипеткой?</a:t>
            </a:r>
            <a:br>
              <a:rPr lang="ru-RU" i="1" dirty="0">
                <a:solidFill>
                  <a:srgbClr val="000000"/>
                </a:solidFill>
                <a:latin typeface="Times New Roman" panose="02020603050405020304" pitchFamily="18" charset="0"/>
                <a:ea typeface="Calibri"/>
                <a:cs typeface="Times New Roman" panose="02020603050405020304" pitchFamily="18" charset="0"/>
              </a:rPr>
            </a:br>
            <a:r>
              <a:rPr lang="ru-RU" i="1" dirty="0" smtClean="0">
                <a:solidFill>
                  <a:srgbClr val="000000"/>
                </a:solidFill>
                <a:latin typeface="Times New Roman" panose="02020603050405020304" pitchFamily="18" charset="0"/>
                <a:ea typeface="Calibri"/>
                <a:cs typeface="Times New Roman" panose="02020603050405020304" pitchFamily="18" charset="0"/>
              </a:rPr>
              <a:t> </a:t>
            </a:r>
            <a:r>
              <a:rPr lang="ru-RU" i="1" dirty="0" smtClean="0">
                <a:latin typeface="Times New Roman" panose="02020603050405020304" pitchFamily="18" charset="0"/>
                <a:ea typeface="Calibri"/>
                <a:cs typeface="Times New Roman" panose="02020603050405020304" pitchFamily="18" charset="0"/>
              </a:rPr>
              <a:t>5)</a:t>
            </a:r>
            <a:r>
              <a:rPr lang="ru-RU" i="1" dirty="0" smtClean="0">
                <a:solidFill>
                  <a:srgbClr val="000000"/>
                </a:solidFill>
                <a:latin typeface="Times New Roman" panose="02020603050405020304" pitchFamily="18" charset="0"/>
                <a:ea typeface="Calibri"/>
                <a:cs typeface="Times New Roman" panose="02020603050405020304" pitchFamily="18" charset="0"/>
              </a:rPr>
              <a:t> Каплетерапия </a:t>
            </a:r>
            <a:r>
              <a:rPr lang="ru-RU" i="1" dirty="0">
                <a:solidFill>
                  <a:srgbClr val="000000"/>
                </a:solidFill>
                <a:latin typeface="Times New Roman" panose="02020603050405020304" pitchFamily="18" charset="0"/>
                <a:ea typeface="Calibri"/>
                <a:cs typeface="Times New Roman" panose="02020603050405020304" pitchFamily="18" charset="0"/>
              </a:rPr>
              <a:t>развивают у ребенка творческое воображение.</a:t>
            </a:r>
            <a:br>
              <a:rPr lang="ru-RU" i="1" dirty="0">
                <a:solidFill>
                  <a:srgbClr val="000000"/>
                </a:solidFill>
                <a:latin typeface="Times New Roman" panose="02020603050405020304" pitchFamily="18" charset="0"/>
                <a:ea typeface="Calibri"/>
                <a:cs typeface="Times New Roman" panose="02020603050405020304" pitchFamily="18" charset="0"/>
              </a:rPr>
            </a:br>
            <a:endParaRPr lang="ru-RU"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59458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idx="1"/>
          </p:nvPr>
        </p:nvSpPr>
        <p:spPr>
          <a:xfrm>
            <a:off x="457200" y="260350"/>
            <a:ext cx="8229600" cy="5865813"/>
          </a:xfrm>
        </p:spPr>
        <p:txBody>
          <a:bodyPr>
            <a:normAutofit/>
          </a:bodyPr>
          <a:lstStyle/>
          <a:p>
            <a:r>
              <a:rPr lang="ru-RU" sz="2800" i="1" dirty="0">
                <a:solidFill>
                  <a:schemeClr val="tx1"/>
                </a:solidFill>
                <a:latin typeface="Times New Roman" panose="02020603050405020304" pitchFamily="18" charset="0"/>
                <a:ea typeface="Calibri"/>
                <a:cs typeface="Times New Roman" panose="02020603050405020304" pitchFamily="18" charset="0"/>
              </a:rPr>
              <a:t>Основной принцип работы заключается в следующем: ребенок набирает пипеткой цветную воду и «рисует» капельками на пластиковой доске или бумаге.</a:t>
            </a:r>
            <a:br>
              <a:rPr lang="ru-RU" sz="2800" i="1" dirty="0">
                <a:solidFill>
                  <a:schemeClr val="tx1"/>
                </a:solidFill>
                <a:latin typeface="Times New Roman" panose="02020603050405020304" pitchFamily="18" charset="0"/>
                <a:ea typeface="Calibri"/>
                <a:cs typeface="Times New Roman" panose="02020603050405020304" pitchFamily="18" charset="0"/>
              </a:rPr>
            </a:br>
            <a:endParaRPr lang="ru-RU" sz="2800" i="1" dirty="0">
              <a:solidFill>
                <a:schemeClr val="tx1"/>
              </a:solidFill>
              <a:latin typeface="Times New Roman" panose="02020603050405020304" pitchFamily="18" charset="0"/>
              <a:cs typeface="Times New Roman" panose="02020603050405020304" pitchFamily="18" charset="0"/>
            </a:endParaRPr>
          </a:p>
        </p:txBody>
      </p:sp>
      <p:pic>
        <p:nvPicPr>
          <p:cNvPr id="5" name="Рисунок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5536" y="2189697"/>
            <a:ext cx="6228184" cy="3892615"/>
          </a:xfrm>
          <a:prstGeom prst="rect">
            <a:avLst/>
          </a:prstGeom>
          <a:ln>
            <a:noFill/>
          </a:ln>
          <a:effectLst>
            <a:softEdge rad="112500"/>
          </a:effectLst>
        </p:spPr>
      </p:pic>
    </p:spTree>
    <p:extLst>
      <p:ext uri="{BB962C8B-B14F-4D97-AF65-F5344CB8AC3E}">
        <p14:creationId xmlns:p14="http://schemas.microsoft.com/office/powerpoint/2010/main" val="29495080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332656"/>
            <a:ext cx="8229600" cy="5793507"/>
          </a:xfrm>
        </p:spPr>
        <p:txBody>
          <a:bodyPr>
            <a:normAutofit/>
          </a:bodyPr>
          <a:lstStyle/>
          <a:p>
            <a:r>
              <a:rPr lang="ru-RU" sz="2800" i="1" dirty="0">
                <a:solidFill>
                  <a:srgbClr val="000000"/>
                </a:solidFill>
                <a:latin typeface="Times New Roman" panose="02020603050405020304" pitchFamily="18" charset="0"/>
                <a:ea typeface="Calibri"/>
                <a:cs typeface="Times New Roman" panose="02020603050405020304" pitchFamily="18" charset="0"/>
              </a:rPr>
              <a:t>Задания постепенно усложняются и ребенок учится рисовать из капелек более замысловатые фигуры. На занятии ребенок активно экспериментирует с водой, бумагой, цветом, губкой.</a:t>
            </a:r>
            <a:br>
              <a:rPr lang="ru-RU" sz="2800" i="1" dirty="0">
                <a:solidFill>
                  <a:srgbClr val="000000"/>
                </a:solidFill>
                <a:latin typeface="Times New Roman" panose="02020603050405020304" pitchFamily="18" charset="0"/>
                <a:ea typeface="Calibri"/>
                <a:cs typeface="Times New Roman" panose="02020603050405020304" pitchFamily="18" charset="0"/>
              </a:rPr>
            </a:br>
            <a:endParaRPr lang="ru-RU" sz="2800" i="1" dirty="0">
              <a:latin typeface="Times New Roman" panose="02020603050405020304" pitchFamily="18" charset="0"/>
              <a:cs typeface="Times New Roman" panose="02020603050405020304" pitchFamily="18" charset="0"/>
            </a:endParaRPr>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5575" y="2708920"/>
            <a:ext cx="5645427" cy="3528392"/>
          </a:xfrm>
          <a:prstGeom prst="rect">
            <a:avLst/>
          </a:prstGeom>
          <a:ln>
            <a:noFill/>
          </a:ln>
          <a:effectLst>
            <a:softEdge rad="112500"/>
          </a:effectLst>
        </p:spPr>
      </p:pic>
    </p:spTree>
    <p:extLst>
      <p:ext uri="{BB962C8B-B14F-4D97-AF65-F5344CB8AC3E}">
        <p14:creationId xmlns:p14="http://schemas.microsoft.com/office/powerpoint/2010/main" val="26168594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274638"/>
            <a:ext cx="8712968" cy="5530626"/>
          </a:xfrm>
        </p:spPr>
        <p:txBody>
          <a:bodyPr/>
          <a:lstStyle/>
          <a:p>
            <a:r>
              <a:rPr lang="ru-RU" dirty="0" smtClean="0"/>
              <a:t>Если что-то не получается – не беда, ведь есть волшебная шапка-невидимка, надев которую любой герой может исчезнуть с доски (впитывает губкой капли).</a:t>
            </a:r>
            <a:endParaRPr lang="ru-RU" dirty="0"/>
          </a:p>
        </p:txBody>
      </p:sp>
    </p:spTree>
    <p:extLst>
      <p:ext uri="{BB962C8B-B14F-4D97-AF65-F5344CB8AC3E}">
        <p14:creationId xmlns:p14="http://schemas.microsoft.com/office/powerpoint/2010/main" val="2301609078"/>
      </p:ext>
    </p:extLst>
  </p:cSld>
  <p:clrMapOvr>
    <a:masterClrMapping/>
  </p:clrMapOvr>
  <p:timing>
    <p:tnLst>
      <p:par>
        <p:cTn id="1" dur="indefinite" restart="never" nodeType="tmRoot"/>
      </p:par>
    </p:tnLst>
  </p:timing>
</p:sld>
</file>

<file path=ppt/theme/theme1.xml><?xml version="1.0" encoding="utf-8"?>
<a:theme xmlns:a="http://schemas.openxmlformats.org/drawingml/2006/main" name="TS010351677">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8 марта">
      <a:majorFont>
        <a:latin typeface="Segoe Script"/>
        <a:ea typeface=""/>
        <a:cs typeface=""/>
      </a:majorFont>
      <a:minorFont>
        <a:latin typeface="Segoe UI"/>
        <a:ea typeface=""/>
        <a:cs typeface=""/>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2D3BE63E-20B1-4C64-BBFD-86C8F0717D2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TS010351677</Template>
  <TotalTime>0</TotalTime>
  <Words>279</Words>
  <Application>Microsoft Office PowerPoint</Application>
  <PresentationFormat>Экран (4:3)</PresentationFormat>
  <Paragraphs>16</Paragraphs>
  <Slides>8</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8</vt:i4>
      </vt:variant>
    </vt:vector>
  </HeadingPairs>
  <TitlesOfParts>
    <vt:vector size="9" baseType="lpstr">
      <vt:lpstr>TS010351677</vt:lpstr>
      <vt:lpstr>Каплетерапия</vt:lpstr>
      <vt:lpstr>Каплетерапия- прекрасная возможность подготовки руки к письму</vt:lpstr>
      <vt:lpstr>Презентация PowerPoint</vt:lpstr>
      <vt:lpstr>Презентация PowerPoint</vt:lpstr>
      <vt:lpstr>Презентация PowerPoint</vt:lpstr>
      <vt:lpstr>Презентация PowerPoint</vt:lpstr>
      <vt:lpstr>Презентация PowerPoint</vt:lpstr>
      <vt:lpstr>Если что-то не получается – не беда, ведь есть волшебная шапка-невидимка, надев которую любой герой может исчезнуть с доски (впитывает губкой капли).</vt:lpstr>
    </vt:vector>
  </TitlesOfParts>
  <Manager/>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dc:description>Шаблон оформления к 8 Марта</dc:description>
  <cp:lastModifiedBy/>
  <cp:revision>1</cp:revision>
  <dcterms:created xsi:type="dcterms:W3CDTF">2016-12-11T15:08:42Z</dcterms:created>
  <dcterms:modified xsi:type="dcterms:W3CDTF">2016-12-11T15:29:31Z</dcterms:modified>
  <cp:category>Шаблон оформления к 8 Марта</cp:category>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TC103516779990</vt:lpwstr>
  </property>
</Properties>
</file>