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8" r:id="rId2"/>
    <p:sldId id="256" r:id="rId3"/>
    <p:sldId id="299" r:id="rId4"/>
    <p:sldId id="295" r:id="rId5"/>
    <p:sldId id="296" r:id="rId6"/>
    <p:sldId id="263" r:id="rId7"/>
    <p:sldId id="264" r:id="rId8"/>
    <p:sldId id="265" r:id="rId9"/>
    <p:sldId id="301" r:id="rId10"/>
    <p:sldId id="266" r:id="rId11"/>
    <p:sldId id="29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9" r:id="rId22"/>
    <p:sldId id="281" r:id="rId23"/>
    <p:sldId id="282" r:id="rId24"/>
    <p:sldId id="287" r:id="rId25"/>
    <p:sldId id="288" r:id="rId26"/>
    <p:sldId id="289" r:id="rId27"/>
    <p:sldId id="29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CC"/>
    <a:srgbClr val="3399FF"/>
    <a:srgbClr val="FF0000"/>
    <a:srgbClr val="0066FF"/>
    <a:srgbClr val="FFFF66"/>
    <a:srgbClr val="CCFF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03FCA6-6C5E-474E-B9DB-5F5F3CA54B56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F79075-4AD5-4AD0-AEBA-1C99C2CC2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15CA-7EC8-4AC2-A736-7242B63DDC23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46B6-1831-427E-BB48-FFEE77415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BCD1-A4DA-44C5-AEF4-F3D0A84BFDC7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A6A9-BEB5-492F-B672-8BA3E8E7E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CA1B-DBAD-4AE4-A91C-FAC5BB07A48F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6445-2647-44DB-9468-52F2A62BD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D51C-9D0A-4D92-BCA2-8C0C9A41E3B5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0A3F-F2BA-4C31-9D5D-72C8047DB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8CFE-25AB-4A9C-8D6B-F40BAC82DCE4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024F0-DC1D-435D-B1DE-E865690D7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CF34-2BB7-453D-85C1-8D1B59DD8D80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E82A-15F7-4328-87C4-0EA2CBFEC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C384-E253-4C23-9070-EEA523F9347E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ED4C-708D-4D2A-A1BB-BF0F0790F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BBAE-8F1A-43CF-A83F-6239CBA93911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8494-9035-4E0A-B07D-86DC5B4D7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E12D-FA11-49DA-AF90-BCB3A65594C5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A809-E00C-44F5-B9A3-29E39B0BF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079F-ED90-4640-A1FC-CED98E53C1C8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EDD1-1DDB-42AF-B2D7-8C6EF7A86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BC7D-FE06-48A2-91F5-DD83B9094044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9153-FA4F-4169-884E-B20F46E27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41B172-88A5-4B21-9161-557A1161037D}" type="datetimeFigureOut">
              <a:rPr lang="ru-RU"/>
              <a:pPr>
                <a:defRPr/>
              </a:pPr>
              <a:t>04.07.2014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6C5DAE-B2AF-42EF-AFA4-40D71D600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76;&#1077;&#1085;&#1100;%20&#1089;&#1077;&#1084;&#1100;&#1080;%20&#1087;&#1088;&#1077;&#1079;&#1077;&#1085;&#1090;&#1072;&#1094;&#1080;&#1103;\&#1055;&#1045;&#1058;&#1056;%20&#1048;%20&#1060;&#1045;&#1042;&#1056;&#1054;&#1053;&#1048;&#1071;\In-Yan_-_Gimn_Semje.mp3" TargetMode="Externa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1________svayt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0500"/>
            <a:ext cx="3316288" cy="49641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4932363" y="187325"/>
            <a:ext cx="42592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Решили люди, что кто-то перенес </a:t>
            </a:r>
          </a:p>
          <a:p>
            <a:r>
              <a:rPr lang="ru-RU" b="1" dirty="0">
                <a:solidFill>
                  <a:srgbClr val="FFFF00"/>
                </a:solidFill>
              </a:rPr>
              <a:t>ночью тела, и вновь их разлучили,</a:t>
            </a:r>
          </a:p>
          <a:p>
            <a:r>
              <a:rPr lang="ru-RU" b="1" dirty="0">
                <a:solidFill>
                  <a:srgbClr val="FFFF00"/>
                </a:solidFill>
              </a:rPr>
              <a:t> на сей раз крепко заперев. Но и на </a:t>
            </a:r>
          </a:p>
          <a:p>
            <a:r>
              <a:rPr lang="ru-RU" b="1" dirty="0">
                <a:solidFill>
                  <a:srgbClr val="FFFF00"/>
                </a:solidFill>
              </a:rPr>
              <a:t>следующее утро тела супругов </a:t>
            </a:r>
          </a:p>
          <a:p>
            <a:r>
              <a:rPr lang="ru-RU" b="1" dirty="0">
                <a:solidFill>
                  <a:srgbClr val="FFFF00"/>
                </a:solidFill>
              </a:rPr>
              <a:t>оказались вместе в одном гробу.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6496050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4578" name="Picture 5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8913"/>
            <a:ext cx="4176713" cy="3506787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364163" y="404813"/>
            <a:ext cx="3571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Потому так и похоронили их, </a:t>
            </a:r>
          </a:p>
          <a:p>
            <a:r>
              <a:rPr lang="ru-RU" b="1" dirty="0">
                <a:solidFill>
                  <a:srgbClr val="FFFF00"/>
                </a:solidFill>
              </a:rPr>
              <a:t>Петра и </a:t>
            </a:r>
            <a:r>
              <a:rPr lang="ru-RU" b="1" dirty="0" err="1">
                <a:solidFill>
                  <a:srgbClr val="FFFF00"/>
                </a:solidFill>
              </a:rPr>
              <a:t>Февронию</a:t>
            </a:r>
            <a:r>
              <a:rPr lang="ru-RU" b="1" dirty="0">
                <a:solidFill>
                  <a:srgbClr val="FFFF00"/>
                </a:solidFill>
              </a:rPr>
              <a:t>, вместе.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01010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88913"/>
            <a:ext cx="3906837" cy="4535487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5292725" y="0"/>
            <a:ext cx="38893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Русская православная церковь </a:t>
            </a:r>
          </a:p>
          <a:p>
            <a:r>
              <a:rPr lang="ru-RU" b="1" dirty="0">
                <a:solidFill>
                  <a:srgbClr val="FFFF00"/>
                </a:solidFill>
              </a:rPr>
              <a:t>причислила Петра и </a:t>
            </a:r>
            <a:r>
              <a:rPr lang="ru-RU" b="1" dirty="0" err="1">
                <a:solidFill>
                  <a:srgbClr val="FFFF00"/>
                </a:solidFill>
              </a:rPr>
              <a:t>Февронию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</a:rPr>
              <a:t>к лику святых. История их любви подробно и красочно описана в известной древнерусской </a:t>
            </a:r>
          </a:p>
          <a:p>
            <a:r>
              <a:rPr lang="ru-RU" b="1" dirty="0">
                <a:solidFill>
                  <a:srgbClr val="FFFF00"/>
                </a:solidFill>
              </a:rPr>
              <a:t>"Повести о Петре и </a:t>
            </a:r>
            <a:r>
              <a:rPr lang="ru-RU" b="1" dirty="0" err="1">
                <a:solidFill>
                  <a:srgbClr val="FFFF00"/>
                </a:solidFill>
              </a:rPr>
              <a:t>Февронии</a:t>
            </a:r>
            <a:r>
              <a:rPr lang="ru-RU" b="1" dirty="0">
                <a:solidFill>
                  <a:srgbClr val="FFFF00"/>
                </a:solidFill>
              </a:rPr>
              <a:t>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emblema"/>
          <p:cNvPicPr>
            <a:picLocks noChangeAspect="1" noChangeArrowheads="1"/>
          </p:cNvPicPr>
          <p:nvPr/>
        </p:nvPicPr>
        <p:blipFill>
          <a:blip r:embed="rId2" cstate="print"/>
          <a:srcRect l="1999" r="4179" b="3523"/>
          <a:stretch>
            <a:fillRect/>
          </a:stretch>
        </p:blipFill>
        <p:spPr bwMode="auto">
          <a:xfrm>
            <a:off x="1619250" y="188913"/>
            <a:ext cx="3765550" cy="4392612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5614988" y="188913"/>
            <a:ext cx="35290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До революции в России праздник в честь святых Петра и </a:t>
            </a:r>
            <a:r>
              <a:rPr lang="ru-RU" b="1" dirty="0" err="1">
                <a:solidFill>
                  <a:srgbClr val="FFFF00"/>
                </a:solidFill>
              </a:rPr>
              <a:t>Февронии</a:t>
            </a:r>
            <a:r>
              <a:rPr lang="ru-RU" b="1" dirty="0">
                <a:solidFill>
                  <a:srgbClr val="FFFF00"/>
                </a:solidFill>
              </a:rPr>
              <a:t> Муромских,</a:t>
            </a:r>
          </a:p>
          <a:p>
            <a:r>
              <a:rPr lang="ru-RU" b="1" dirty="0">
                <a:solidFill>
                  <a:srgbClr val="FFFF00"/>
                </a:solidFill>
              </a:rPr>
              <a:t> олицетворяющих супружескую любовь и верность в русской культуре, отмечался </a:t>
            </a:r>
          </a:p>
          <a:p>
            <a:r>
              <a:rPr lang="ru-RU" b="1" dirty="0">
                <a:solidFill>
                  <a:srgbClr val="FFFF00"/>
                </a:solidFill>
              </a:rPr>
              <a:t>очень широко.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4643438" y="-1588"/>
            <a:ext cx="45799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Сегодня эта традиция возрождается. </a:t>
            </a:r>
          </a:p>
          <a:p>
            <a:r>
              <a:rPr lang="ru-RU" b="1" dirty="0">
                <a:solidFill>
                  <a:srgbClr val="FFFF00"/>
                </a:solidFill>
              </a:rPr>
              <a:t>По инициативе жителей Мурома </a:t>
            </a:r>
          </a:p>
          <a:p>
            <a:r>
              <a:rPr lang="ru-RU" b="1" dirty="0">
                <a:solidFill>
                  <a:srgbClr val="FFFF00"/>
                </a:solidFill>
              </a:rPr>
              <a:t>в городе были восстановлены </a:t>
            </a:r>
          </a:p>
          <a:p>
            <a:r>
              <a:rPr lang="ru-RU" b="1" dirty="0">
                <a:solidFill>
                  <a:srgbClr val="FFFF00"/>
                </a:solidFill>
              </a:rPr>
              <a:t>дореволюционные традиции </a:t>
            </a:r>
          </a:p>
          <a:p>
            <a:r>
              <a:rPr lang="ru-RU" b="1" dirty="0">
                <a:solidFill>
                  <a:srgbClr val="FFFF00"/>
                </a:solidFill>
              </a:rPr>
              <a:t>празднования дня Петра и </a:t>
            </a:r>
            <a:r>
              <a:rPr lang="ru-RU" b="1" dirty="0" err="1">
                <a:solidFill>
                  <a:srgbClr val="FFFF00"/>
                </a:solidFill>
              </a:rPr>
              <a:t>Февронии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</a:p>
          <a:p>
            <a:r>
              <a:rPr lang="ru-RU" b="1" dirty="0">
                <a:solidFill>
                  <a:srgbClr val="FFFF00"/>
                </a:solidFill>
              </a:rPr>
              <a:t>которые затем поддержали и многие </a:t>
            </a:r>
          </a:p>
          <a:p>
            <a:r>
              <a:rPr lang="ru-RU" b="1" dirty="0">
                <a:solidFill>
                  <a:srgbClr val="FFFF00"/>
                </a:solidFill>
              </a:rPr>
              <a:t>другие города России. </a:t>
            </a:r>
          </a:p>
        </p:txBody>
      </p:sp>
      <p:pic>
        <p:nvPicPr>
          <p:cNvPr id="27650" name="Picture 5" descr="den_semy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88913"/>
            <a:ext cx="4465638" cy="34163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5"/>
          <p:cNvSpPr txBox="1">
            <a:spLocks noChangeArrowheads="1"/>
          </p:cNvSpPr>
          <p:nvPr/>
        </p:nvSpPr>
        <p:spPr bwMode="auto">
          <a:xfrm>
            <a:off x="4776788" y="285728"/>
            <a:ext cx="43672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По благословению покойного </a:t>
            </a:r>
          </a:p>
          <a:p>
            <a:r>
              <a:rPr lang="ru-RU" b="1" dirty="0">
                <a:solidFill>
                  <a:srgbClr val="FFFF00"/>
                </a:solidFill>
              </a:rPr>
              <a:t>патриарха Московского и всея Руси </a:t>
            </a:r>
          </a:p>
          <a:p>
            <a:r>
              <a:rPr lang="ru-RU" b="1" dirty="0">
                <a:solidFill>
                  <a:srgbClr val="FFFF00"/>
                </a:solidFill>
              </a:rPr>
              <a:t>Алексия Второго в 2004 году была </a:t>
            </a:r>
          </a:p>
          <a:p>
            <a:r>
              <a:rPr lang="ru-RU" b="1" dirty="0">
                <a:solidFill>
                  <a:srgbClr val="FFFF00"/>
                </a:solidFill>
              </a:rPr>
              <a:t>создана общенациональная </a:t>
            </a:r>
          </a:p>
          <a:p>
            <a:r>
              <a:rPr lang="ru-RU" b="1" dirty="0">
                <a:solidFill>
                  <a:srgbClr val="FFFF00"/>
                </a:solidFill>
              </a:rPr>
              <a:t>программа "В кругу семьи".</a:t>
            </a:r>
          </a:p>
        </p:txBody>
      </p:sp>
      <p:pic>
        <p:nvPicPr>
          <p:cNvPr id="28674" name="Picture 6" descr="v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844675"/>
            <a:ext cx="4105275" cy="32893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5"/>
          <p:cNvSpPr txBox="1">
            <a:spLocks noChangeArrowheads="1"/>
          </p:cNvSpPr>
          <p:nvPr/>
        </p:nvSpPr>
        <p:spPr bwMode="auto">
          <a:xfrm>
            <a:off x="5292725" y="331788"/>
            <a:ext cx="3932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 2008 году день торжества </a:t>
            </a:r>
          </a:p>
          <a:p>
            <a:r>
              <a:rPr lang="ru-RU" b="1" dirty="0">
                <a:solidFill>
                  <a:srgbClr val="FFFF00"/>
                </a:solidFill>
              </a:rPr>
              <a:t>в честь покровителей </a:t>
            </a:r>
          </a:p>
          <a:p>
            <a:r>
              <a:rPr lang="ru-RU" b="1" dirty="0">
                <a:solidFill>
                  <a:srgbClr val="FFFF00"/>
                </a:solidFill>
              </a:rPr>
              <a:t>супружеской любви и верности </a:t>
            </a:r>
          </a:p>
          <a:p>
            <a:r>
              <a:rPr lang="ru-RU" b="1" dirty="0">
                <a:solidFill>
                  <a:srgbClr val="FFFF00"/>
                </a:solidFill>
              </a:rPr>
              <a:t>получили официальный статус. </a:t>
            </a:r>
          </a:p>
        </p:txBody>
      </p:sp>
      <p:pic>
        <p:nvPicPr>
          <p:cNvPr id="2969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88913"/>
            <a:ext cx="3609975" cy="4645025"/>
          </a:xfrm>
          <a:ln w="76200" cmpd="tri">
            <a:solidFill>
              <a:srgbClr val="99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5508625" y="187325"/>
            <a:ext cx="376058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Оргкомитет общероссийского </a:t>
            </a:r>
          </a:p>
          <a:p>
            <a:r>
              <a:rPr lang="ru-RU" b="1" dirty="0">
                <a:solidFill>
                  <a:srgbClr val="FFFF00"/>
                </a:solidFill>
              </a:rPr>
              <a:t>праздника День семьи, любви </a:t>
            </a:r>
          </a:p>
          <a:p>
            <a:r>
              <a:rPr lang="ru-RU" b="1" dirty="0">
                <a:solidFill>
                  <a:srgbClr val="FFFF00"/>
                </a:solidFill>
              </a:rPr>
              <a:t>и верности возглавила 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Светлана Медведева.</a:t>
            </a:r>
          </a:p>
          <a:p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22" name="Picture 6" descr="bear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0350"/>
            <a:ext cx="3592533" cy="47625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77875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66FF"/>
                </a:solidFill>
              </a:rPr>
              <a:t>Вот что она рассказала, отвечая на вопросы одной из газет:</a:t>
            </a:r>
            <a:br>
              <a:rPr lang="ru-RU" sz="2400" b="1" i="1" dirty="0" smtClean="0">
                <a:solidFill>
                  <a:srgbClr val="0066FF"/>
                </a:solidFill>
              </a:rPr>
            </a:br>
            <a:r>
              <a:rPr lang="ru-RU" sz="2400" b="1" i="1" dirty="0" smtClean="0">
                <a:solidFill>
                  <a:srgbClr val="0066FF"/>
                </a:solidFill>
              </a:rPr>
              <a:t>«Я думаю, для женщин этот праздник особенно значимый.</a:t>
            </a: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4643438" y="765175"/>
            <a:ext cx="45005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Женщина должна по своей природе </a:t>
            </a:r>
          </a:p>
          <a:p>
            <a:r>
              <a:rPr lang="ru-RU" b="1" dirty="0">
                <a:solidFill>
                  <a:srgbClr val="FFFF00"/>
                </a:solidFill>
              </a:rPr>
              <a:t>стремиться к смирению. </a:t>
            </a:r>
          </a:p>
          <a:p>
            <a:r>
              <a:rPr lang="ru-RU" b="1" dirty="0">
                <a:solidFill>
                  <a:srgbClr val="FFFF00"/>
                </a:solidFill>
              </a:rPr>
              <a:t>Ее предназначение – хранить мир </a:t>
            </a:r>
          </a:p>
          <a:p>
            <a:r>
              <a:rPr lang="ru-RU" b="1" dirty="0">
                <a:solidFill>
                  <a:srgbClr val="FFFF00"/>
                </a:solidFill>
              </a:rPr>
              <a:t>и любовь в семье. Конечно, сегодняшние пары более склонны к равноправным отношениям. </a:t>
            </a:r>
          </a:p>
          <a:p>
            <a:r>
              <a:rPr lang="ru-RU" b="1" dirty="0">
                <a:solidFill>
                  <a:srgbClr val="FFFF00"/>
                </a:solidFill>
              </a:rPr>
              <a:t>Но все равно главными </a:t>
            </a:r>
          </a:p>
          <a:p>
            <a:r>
              <a:rPr lang="ru-RU" b="1" dirty="0">
                <a:solidFill>
                  <a:srgbClr val="FFFF00"/>
                </a:solidFill>
              </a:rPr>
              <a:t>остаются любовь, взаимопонимание </a:t>
            </a:r>
          </a:p>
          <a:p>
            <a:r>
              <a:rPr lang="ru-RU" b="1" dirty="0">
                <a:solidFill>
                  <a:srgbClr val="FFFF00"/>
                </a:solidFill>
              </a:rPr>
              <a:t>и </a:t>
            </a:r>
            <a:r>
              <a:rPr lang="ru-RU" b="1" dirty="0" smtClean="0">
                <a:solidFill>
                  <a:srgbClr val="FFFF00"/>
                </a:solidFill>
              </a:rPr>
              <a:t>уважение.»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1747" name="Picture 6" descr="Den_Semji_Venec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08050"/>
            <a:ext cx="3240087" cy="324008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 txBox="1">
            <a:spLocks noChangeArrowheads="1"/>
          </p:cNvSpPr>
          <p:nvPr/>
        </p:nvSpPr>
        <p:spPr bwMode="auto">
          <a:xfrm>
            <a:off x="4859338" y="-1588"/>
            <a:ext cx="41767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«Эта история счастья </a:t>
            </a:r>
          </a:p>
          <a:p>
            <a:r>
              <a:rPr lang="ru-RU" b="1" dirty="0">
                <a:solidFill>
                  <a:srgbClr val="FFFF00"/>
                </a:solidFill>
              </a:rPr>
              <a:t>волнует любое женское сердце, </a:t>
            </a:r>
          </a:p>
          <a:p>
            <a:r>
              <a:rPr lang="ru-RU" b="1" dirty="0">
                <a:solidFill>
                  <a:srgbClr val="FFFF00"/>
                </a:solidFill>
              </a:rPr>
              <a:t>да и мужское тоже. </a:t>
            </a:r>
          </a:p>
          <a:p>
            <a:r>
              <a:rPr lang="ru-RU" b="1" dirty="0">
                <a:solidFill>
                  <a:srgbClr val="FFFF00"/>
                </a:solidFill>
              </a:rPr>
              <a:t>Все мы с детства знали присказку </a:t>
            </a:r>
          </a:p>
          <a:p>
            <a:r>
              <a:rPr lang="ru-RU" b="1" dirty="0">
                <a:solidFill>
                  <a:srgbClr val="FFFF00"/>
                </a:solidFill>
              </a:rPr>
              <a:t>«Жили они долго и счастливо</a:t>
            </a:r>
          </a:p>
          <a:p>
            <a:r>
              <a:rPr lang="ru-RU" b="1" dirty="0">
                <a:solidFill>
                  <a:srgbClr val="FFFF00"/>
                </a:solidFill>
              </a:rPr>
              <a:t> и умерли в один день» и мечтали </a:t>
            </a:r>
          </a:p>
          <a:p>
            <a:r>
              <a:rPr lang="ru-RU" b="1" dirty="0">
                <a:solidFill>
                  <a:srgbClr val="FFFF00"/>
                </a:solidFill>
              </a:rPr>
              <a:t>об этом.</a:t>
            </a:r>
          </a:p>
          <a:p>
            <a:r>
              <a:rPr lang="ru-RU" b="1" dirty="0">
                <a:solidFill>
                  <a:srgbClr val="FFFF00"/>
                </a:solidFill>
              </a:rPr>
              <a:t> Так было сказано именно о них – </a:t>
            </a:r>
          </a:p>
          <a:p>
            <a:r>
              <a:rPr lang="ru-RU" b="1" dirty="0">
                <a:solidFill>
                  <a:srgbClr val="FFFF00"/>
                </a:solidFill>
              </a:rPr>
              <a:t>о Петре и </a:t>
            </a:r>
            <a:r>
              <a:rPr lang="ru-RU" b="1" dirty="0" err="1">
                <a:solidFill>
                  <a:srgbClr val="FFFF00"/>
                </a:solidFill>
              </a:rPr>
              <a:t>Февронии</a:t>
            </a:r>
            <a:r>
              <a:rPr lang="ru-RU" b="1" dirty="0">
                <a:solidFill>
                  <a:srgbClr val="FFFF00"/>
                </a:solidFill>
              </a:rPr>
              <a:t>.»</a:t>
            </a:r>
          </a:p>
        </p:txBody>
      </p:sp>
      <p:pic>
        <p:nvPicPr>
          <p:cNvPr id="32770" name="Picture 5" descr="ep2008_07_19_5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88913"/>
            <a:ext cx="3597275" cy="47529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ju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88913"/>
            <a:ext cx="3730625" cy="47529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5292725" y="44450"/>
            <a:ext cx="387826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Если про день 14 февраля </a:t>
            </a:r>
          </a:p>
          <a:p>
            <a:r>
              <a:rPr lang="ru-RU" b="1" dirty="0">
                <a:solidFill>
                  <a:srgbClr val="FFFF00"/>
                </a:solidFill>
              </a:rPr>
              <a:t>в нашей </a:t>
            </a:r>
            <a:r>
              <a:rPr lang="ru-RU" b="1" dirty="0" smtClean="0">
                <a:solidFill>
                  <a:srgbClr val="FFFF00"/>
                </a:solidFill>
              </a:rPr>
              <a:t>стране</a:t>
            </a:r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знают все, то про день </a:t>
            </a:r>
          </a:p>
          <a:p>
            <a:r>
              <a:rPr lang="ru-RU" b="1" dirty="0">
                <a:solidFill>
                  <a:srgbClr val="FFFF00"/>
                </a:solidFill>
              </a:rPr>
              <a:t>восьмое июля еще совсем </a:t>
            </a:r>
          </a:p>
          <a:p>
            <a:r>
              <a:rPr lang="ru-RU" b="1" dirty="0">
                <a:solidFill>
                  <a:srgbClr val="FFFF00"/>
                </a:solidFill>
              </a:rPr>
              <a:t>недавно знали очень немногие. </a:t>
            </a:r>
          </a:p>
          <a:p>
            <a:r>
              <a:rPr lang="ru-RU" b="1" dirty="0">
                <a:solidFill>
                  <a:srgbClr val="FFFF00"/>
                </a:solidFill>
              </a:rPr>
              <a:t>А ведь это как раз и есть наш </a:t>
            </a:r>
          </a:p>
          <a:p>
            <a:r>
              <a:rPr lang="ru-RU" b="1" dirty="0">
                <a:solidFill>
                  <a:srgbClr val="FFFF00"/>
                </a:solidFill>
              </a:rPr>
              <a:t>«день всех влюбленных», </a:t>
            </a:r>
          </a:p>
          <a:p>
            <a:r>
              <a:rPr lang="ru-RU" b="1" dirty="0">
                <a:solidFill>
                  <a:srgbClr val="FFFF00"/>
                </a:solidFill>
              </a:rPr>
              <a:t>а если говорить точно, то этот </a:t>
            </a:r>
          </a:p>
          <a:p>
            <a:r>
              <a:rPr lang="ru-RU" b="1" dirty="0">
                <a:solidFill>
                  <a:srgbClr val="FFFF00"/>
                </a:solidFill>
              </a:rPr>
              <a:t>день в православии </a:t>
            </a:r>
          </a:p>
          <a:p>
            <a:r>
              <a:rPr lang="ru-RU" b="1" dirty="0">
                <a:solidFill>
                  <a:srgbClr val="FFFF00"/>
                </a:solidFill>
              </a:rPr>
              <a:t>считается днем памяти </a:t>
            </a:r>
          </a:p>
          <a:p>
            <a:r>
              <a:rPr lang="ru-RU" b="1" dirty="0">
                <a:solidFill>
                  <a:srgbClr val="FFFF00"/>
                </a:solidFill>
              </a:rPr>
              <a:t>Святых Петра и </a:t>
            </a:r>
            <a:r>
              <a:rPr lang="ru-RU" b="1" dirty="0" err="1">
                <a:solidFill>
                  <a:srgbClr val="FFFF00"/>
                </a:solidFill>
              </a:rPr>
              <a:t>Февронии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323850" y="-315913"/>
            <a:ext cx="8229600" cy="1143001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66FF"/>
                </a:solidFill>
              </a:rPr>
              <a:t>Девиз праздника:</a:t>
            </a:r>
            <a:r>
              <a:rPr lang="ru-RU" dirty="0" smtClean="0"/>
              <a:t> </a:t>
            </a: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572000" y="474663"/>
            <a:ext cx="46402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«Семья – единство помыслов и дел». </a:t>
            </a:r>
          </a:p>
          <a:p>
            <a:r>
              <a:rPr lang="ru-RU" b="1" dirty="0">
                <a:solidFill>
                  <a:srgbClr val="FFFF00"/>
                </a:solidFill>
              </a:rPr>
              <a:t>Семья - это первооснова жизни. </a:t>
            </a:r>
          </a:p>
          <a:p>
            <a:r>
              <a:rPr lang="ru-RU" b="1" dirty="0">
                <a:solidFill>
                  <a:srgbClr val="FFFF00"/>
                </a:solidFill>
              </a:rPr>
              <a:t>И мы должны стремиться любить </a:t>
            </a:r>
          </a:p>
          <a:p>
            <a:r>
              <a:rPr lang="ru-RU" b="1" dirty="0">
                <a:solidFill>
                  <a:srgbClr val="FFFF00"/>
                </a:solidFill>
              </a:rPr>
              <a:t>то главное, что мы имеем: </a:t>
            </a:r>
          </a:p>
          <a:p>
            <a:r>
              <a:rPr lang="ru-RU" b="1" dirty="0">
                <a:solidFill>
                  <a:srgbClr val="FFFF00"/>
                </a:solidFill>
              </a:rPr>
              <a:t>мужа, жену, детей, родителей – </a:t>
            </a:r>
          </a:p>
          <a:p>
            <a:r>
              <a:rPr lang="ru-RU" b="1" dirty="0">
                <a:solidFill>
                  <a:srgbClr val="FFFF00"/>
                </a:solidFill>
              </a:rPr>
              <a:t>самых близких своих людей.»</a:t>
            </a:r>
          </a:p>
        </p:txBody>
      </p:sp>
      <p:pic>
        <p:nvPicPr>
          <p:cNvPr id="35843" name="Picture 5" descr="081814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22300"/>
            <a:ext cx="3600450" cy="348932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4483100" y="187325"/>
            <a:ext cx="47688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«Любовь любимых охрани…» </a:t>
            </a:r>
          </a:p>
          <a:p>
            <a:r>
              <a:rPr lang="ru-RU" b="1" dirty="0">
                <a:solidFill>
                  <a:srgbClr val="FFFF00"/>
                </a:solidFill>
              </a:rPr>
              <a:t>Эти прекрасные слова принадлежат </a:t>
            </a:r>
          </a:p>
          <a:p>
            <a:r>
              <a:rPr lang="ru-RU" b="1" dirty="0">
                <a:solidFill>
                  <a:srgbClr val="FFFF00"/>
                </a:solidFill>
              </a:rPr>
              <a:t>Илье Резнику, сочинившему </a:t>
            </a:r>
          </a:p>
          <a:p>
            <a:r>
              <a:rPr lang="ru-RU" b="1" dirty="0">
                <a:solidFill>
                  <a:srgbClr val="FFFF00"/>
                </a:solidFill>
              </a:rPr>
              <a:t>специально к празднику «Гимн семьи». </a:t>
            </a:r>
          </a:p>
          <a:p>
            <a:r>
              <a:rPr lang="ru-RU" b="1" dirty="0">
                <a:solidFill>
                  <a:srgbClr val="FFFF00"/>
                </a:solidFill>
              </a:rPr>
              <a:t>Там есть и такие строчки:</a:t>
            </a:r>
            <a:endParaRPr lang="ru-RU" b="1" i="1" dirty="0">
              <a:solidFill>
                <a:srgbClr val="FFFF00"/>
              </a:solidFill>
            </a:endParaRPr>
          </a:p>
          <a:p>
            <a:r>
              <a:rPr lang="ru-RU" b="1" i="1" dirty="0">
                <a:solidFill>
                  <a:srgbClr val="FFFF00"/>
                </a:solidFill>
              </a:rPr>
              <a:t>Семья – любви великой царство,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В ней вера, праведность и сила.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Семья – опора государства,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Страны моей, моей России.</a:t>
            </a:r>
          </a:p>
        </p:txBody>
      </p:sp>
      <p:pic>
        <p:nvPicPr>
          <p:cNvPr id="37890" name="Picture 7" descr="Luay9WQE6hJ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4321175" cy="327342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39942" name="In-Yan_-_Gimn_Semj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08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4140200" y="0"/>
            <a:ext cx="54864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 2008 года патриарх Алексий Второй </a:t>
            </a:r>
          </a:p>
          <a:p>
            <a:r>
              <a:rPr lang="ru-RU" b="1" dirty="0">
                <a:solidFill>
                  <a:srgbClr val="FFFF00"/>
                </a:solidFill>
              </a:rPr>
              <a:t>благословил на Божественной литургии </a:t>
            </a:r>
          </a:p>
          <a:p>
            <a:r>
              <a:rPr lang="ru-RU" b="1" dirty="0">
                <a:solidFill>
                  <a:srgbClr val="FFFF00"/>
                </a:solidFill>
              </a:rPr>
              <a:t>8 июля во всех храмах читать особые </a:t>
            </a:r>
          </a:p>
          <a:p>
            <a:r>
              <a:rPr lang="ru-RU" b="1" dirty="0">
                <a:solidFill>
                  <a:srgbClr val="FFFF00"/>
                </a:solidFill>
              </a:rPr>
              <a:t>прошения о благополучии и укреплении </a:t>
            </a:r>
          </a:p>
          <a:p>
            <a:r>
              <a:rPr lang="ru-RU" b="1" dirty="0">
                <a:solidFill>
                  <a:srgbClr val="FFFF00"/>
                </a:solidFill>
              </a:rPr>
              <a:t>любви в семьях верующих, об отказе </a:t>
            </a:r>
          </a:p>
          <a:p>
            <a:r>
              <a:rPr lang="ru-RU" b="1" dirty="0">
                <a:solidFill>
                  <a:srgbClr val="FFFF00"/>
                </a:solidFill>
              </a:rPr>
              <a:t>супругов "от </a:t>
            </a:r>
            <a:r>
              <a:rPr lang="ru-RU" b="1" dirty="0" err="1">
                <a:solidFill>
                  <a:srgbClr val="FFFF00"/>
                </a:solidFill>
              </a:rPr>
              <a:t>всякаго</a:t>
            </a:r>
            <a:r>
              <a:rPr lang="ru-RU" b="1" dirty="0">
                <a:solidFill>
                  <a:srgbClr val="FFFF00"/>
                </a:solidFill>
              </a:rPr>
              <a:t> малодушия, </a:t>
            </a:r>
          </a:p>
          <a:p>
            <a:r>
              <a:rPr lang="ru-RU" b="1" dirty="0">
                <a:solidFill>
                  <a:srgbClr val="FFFF00"/>
                </a:solidFill>
              </a:rPr>
              <a:t>самолюбия и гордости", о том, чтобы </a:t>
            </a:r>
          </a:p>
          <a:p>
            <a:r>
              <a:rPr lang="ru-RU" b="1" dirty="0">
                <a:solidFill>
                  <a:srgbClr val="FFFF00"/>
                </a:solidFill>
              </a:rPr>
              <a:t>народ российский был многочисленным</a:t>
            </a:r>
          </a:p>
          <a:p>
            <a:r>
              <a:rPr lang="ru-RU" b="1" dirty="0">
                <a:solidFill>
                  <a:srgbClr val="FFFF00"/>
                </a:solidFill>
              </a:rPr>
              <a:t> и благословение Господне </a:t>
            </a:r>
          </a:p>
          <a:p>
            <a:r>
              <a:rPr lang="ru-RU" b="1" dirty="0">
                <a:solidFill>
                  <a:srgbClr val="FFFF00"/>
                </a:solidFill>
              </a:rPr>
              <a:t>наследовалось бы в нем </a:t>
            </a:r>
          </a:p>
          <a:p>
            <a:r>
              <a:rPr lang="ru-RU" b="1" dirty="0">
                <a:solidFill>
                  <a:srgbClr val="FFFF00"/>
                </a:solidFill>
              </a:rPr>
              <a:t>из рода в род. </a:t>
            </a:r>
          </a:p>
        </p:txBody>
      </p:sp>
      <p:pic>
        <p:nvPicPr>
          <p:cNvPr id="40962" name="Picture 5" descr="95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188913"/>
            <a:ext cx="3987800" cy="424815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4211638" y="-1588"/>
            <a:ext cx="4940300" cy="28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Общественный комитет по наградам </a:t>
            </a:r>
          </a:p>
          <a:p>
            <a:r>
              <a:rPr lang="ru-RU" b="1" dirty="0">
                <a:solidFill>
                  <a:srgbClr val="FFFF00"/>
                </a:solidFill>
              </a:rPr>
              <a:t>при «Международном центре «Семья» </a:t>
            </a:r>
          </a:p>
          <a:p>
            <a:r>
              <a:rPr lang="ru-RU" b="1" dirty="0">
                <a:solidFill>
                  <a:srgbClr val="FFFF00"/>
                </a:solidFill>
              </a:rPr>
              <a:t>и «Народном клубе «Семья», </a:t>
            </a:r>
          </a:p>
          <a:p>
            <a:r>
              <a:rPr lang="ru-RU" b="1" dirty="0">
                <a:solidFill>
                  <a:srgbClr val="FFFF00"/>
                </a:solidFill>
              </a:rPr>
              <a:t>руководствуясь указом Президента РФ</a:t>
            </a:r>
          </a:p>
          <a:p>
            <a:r>
              <a:rPr lang="ru-RU" b="1" dirty="0">
                <a:solidFill>
                  <a:srgbClr val="FFFF00"/>
                </a:solidFill>
              </a:rPr>
              <a:t> «О проведении в 2008 году Года Семьи </a:t>
            </a:r>
          </a:p>
          <a:p>
            <a:r>
              <a:rPr lang="ru-RU" b="1" dirty="0">
                <a:solidFill>
                  <a:srgbClr val="FFFF00"/>
                </a:solidFill>
              </a:rPr>
              <a:t>в России», выпустил </a:t>
            </a:r>
          </a:p>
          <a:p>
            <a:r>
              <a:rPr lang="ru-RU" b="1" dirty="0">
                <a:solidFill>
                  <a:srgbClr val="FFFF00"/>
                </a:solidFill>
              </a:rPr>
              <a:t>«Памятную медаль святых благоверных </a:t>
            </a:r>
          </a:p>
          <a:p>
            <a:r>
              <a:rPr lang="ru-RU" b="1" dirty="0">
                <a:solidFill>
                  <a:srgbClr val="FFFF00"/>
                </a:solidFill>
              </a:rPr>
              <a:t>князей Петра и </a:t>
            </a:r>
            <a:r>
              <a:rPr lang="ru-RU" b="1" dirty="0" err="1">
                <a:solidFill>
                  <a:srgbClr val="FFFF00"/>
                </a:solidFill>
              </a:rPr>
              <a:t>Февронии</a:t>
            </a:r>
            <a:r>
              <a:rPr lang="ru-RU" b="1" dirty="0">
                <a:solidFill>
                  <a:srgbClr val="FFFF00"/>
                </a:solidFill>
              </a:rPr>
              <a:t>, Муромских </a:t>
            </a:r>
          </a:p>
          <a:p>
            <a:r>
              <a:rPr lang="ru-RU" b="1" dirty="0">
                <a:solidFill>
                  <a:srgbClr val="FFFF00"/>
                </a:solidFill>
              </a:rPr>
              <a:t>чудотворцев» с девизом 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"Верность Милосердие Подвиг".</a:t>
            </a:r>
          </a:p>
        </p:txBody>
      </p:sp>
      <p:pic>
        <p:nvPicPr>
          <p:cNvPr id="41986" name="Picture 5" descr="00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0350"/>
            <a:ext cx="4032250" cy="27416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4550627" y="214290"/>
            <a:ext cx="459337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Скульптурные композиции </a:t>
            </a:r>
          </a:p>
          <a:p>
            <a:r>
              <a:rPr lang="ru-RU" b="1" dirty="0">
                <a:solidFill>
                  <a:srgbClr val="FFFF00"/>
                </a:solidFill>
              </a:rPr>
              <a:t>"Святые благоверные Петр</a:t>
            </a:r>
          </a:p>
          <a:p>
            <a:r>
              <a:rPr lang="ru-RU" b="1" dirty="0">
                <a:solidFill>
                  <a:srgbClr val="FFFF00"/>
                </a:solidFill>
              </a:rPr>
              <a:t> и </a:t>
            </a:r>
            <a:r>
              <a:rPr lang="ru-RU" b="1" dirty="0" err="1">
                <a:solidFill>
                  <a:srgbClr val="FFFF00"/>
                </a:solidFill>
              </a:rPr>
              <a:t>Феврония</a:t>
            </a:r>
            <a:r>
              <a:rPr lang="ru-RU" b="1" dirty="0">
                <a:solidFill>
                  <a:srgbClr val="FFFF00"/>
                </a:solidFill>
              </a:rPr>
              <a:t> Муромские" 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установили </a:t>
            </a:r>
            <a:r>
              <a:rPr lang="ru-RU" b="1" dirty="0">
                <a:solidFill>
                  <a:srgbClr val="FFFF00"/>
                </a:solidFill>
              </a:rPr>
              <a:t>в десяти городах России, </a:t>
            </a:r>
          </a:p>
          <a:p>
            <a:r>
              <a:rPr lang="ru-RU" b="1" dirty="0">
                <a:solidFill>
                  <a:srgbClr val="FFFF00"/>
                </a:solidFill>
              </a:rPr>
              <a:t>от Владивостока до Ярославля.</a:t>
            </a:r>
          </a:p>
        </p:txBody>
      </p:sp>
      <p:pic>
        <p:nvPicPr>
          <p:cNvPr id="46082" name="Picture 5" descr="DSC_9356a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123825"/>
            <a:ext cx="2732088" cy="29448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46083" name="Picture 6" descr="4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2781300"/>
            <a:ext cx="3671888" cy="273843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4"/>
          <p:cNvSpPr txBox="1">
            <a:spLocks noChangeArrowheads="1"/>
          </p:cNvSpPr>
          <p:nvPr/>
        </p:nvSpPr>
        <p:spPr bwMode="auto">
          <a:xfrm>
            <a:off x="4643438" y="188913"/>
            <a:ext cx="4333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Святых супружеских пар немного. </a:t>
            </a:r>
          </a:p>
          <a:p>
            <a:r>
              <a:rPr lang="ru-RU" b="1" dirty="0">
                <a:solidFill>
                  <a:srgbClr val="FFFF00"/>
                </a:solidFill>
              </a:rPr>
              <a:t>Петр и </a:t>
            </a:r>
            <a:r>
              <a:rPr lang="ru-RU" b="1" dirty="0" err="1">
                <a:solidFill>
                  <a:srgbClr val="FFFF00"/>
                </a:solidFill>
              </a:rPr>
              <a:t>Феврония</a:t>
            </a:r>
            <a:r>
              <a:rPr lang="ru-RU" b="1" dirty="0">
                <a:solidFill>
                  <a:srgbClr val="FFFF00"/>
                </a:solidFill>
              </a:rPr>
              <a:t> – одна из первых, </a:t>
            </a:r>
          </a:p>
          <a:p>
            <a:r>
              <a:rPr lang="ru-RU" b="1" dirty="0">
                <a:solidFill>
                  <a:srgbClr val="FFFF00"/>
                </a:solidFill>
              </a:rPr>
              <a:t>причисленных к лику святых. </a:t>
            </a:r>
          </a:p>
        </p:txBody>
      </p:sp>
      <p:pic>
        <p:nvPicPr>
          <p:cNvPr id="47106" name="Picture 6" descr="Изображение 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8913"/>
            <a:ext cx="3744912" cy="34829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5508625" y="188913"/>
            <a:ext cx="33480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За 8 веков, прошедших </a:t>
            </a:r>
          </a:p>
          <a:p>
            <a:r>
              <a:rPr lang="ru-RU" b="1" dirty="0">
                <a:solidFill>
                  <a:srgbClr val="FFFF00"/>
                </a:solidFill>
              </a:rPr>
              <a:t>со времени их жизни, </a:t>
            </a:r>
          </a:p>
          <a:p>
            <a:r>
              <a:rPr lang="ru-RU" b="1" dirty="0">
                <a:solidFill>
                  <a:srgbClr val="FFFF00"/>
                </a:solidFill>
              </a:rPr>
              <a:t>народ сложил легенды </a:t>
            </a:r>
          </a:p>
          <a:p>
            <a:r>
              <a:rPr lang="ru-RU" b="1" dirty="0">
                <a:solidFill>
                  <a:srgbClr val="FFFF00"/>
                </a:solidFill>
              </a:rPr>
              <a:t>и предания об их верности </a:t>
            </a:r>
          </a:p>
          <a:p>
            <a:r>
              <a:rPr lang="ru-RU" b="1" dirty="0">
                <a:solidFill>
                  <a:srgbClr val="FFFF00"/>
                </a:solidFill>
              </a:rPr>
              <a:t>и любви. </a:t>
            </a:r>
          </a:p>
        </p:txBody>
      </p:sp>
      <p:pic>
        <p:nvPicPr>
          <p:cNvPr id="48130" name="Picture 5" descr="02_07_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4968875" cy="3313112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4"/>
          <p:cNvSpPr txBox="1">
            <a:spLocks noChangeArrowheads="1"/>
          </p:cNvSpPr>
          <p:nvPr/>
        </p:nvSpPr>
        <p:spPr bwMode="auto">
          <a:xfrm>
            <a:off x="4927600" y="188913"/>
            <a:ext cx="41084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Так давайте же праздновать </a:t>
            </a:r>
          </a:p>
          <a:p>
            <a:r>
              <a:rPr lang="ru-RU" b="1" dirty="0">
                <a:solidFill>
                  <a:srgbClr val="FFFF00"/>
                </a:solidFill>
              </a:rPr>
              <a:t>этот день как день счастливой </a:t>
            </a:r>
          </a:p>
          <a:p>
            <a:r>
              <a:rPr lang="ru-RU" b="1" dirty="0">
                <a:solidFill>
                  <a:srgbClr val="FFFF00"/>
                </a:solidFill>
              </a:rPr>
              <a:t>и верной любви, и стараться </a:t>
            </a:r>
          </a:p>
          <a:p>
            <a:r>
              <a:rPr lang="ru-RU" b="1" dirty="0">
                <a:solidFill>
                  <a:srgbClr val="FFFF00"/>
                </a:solidFill>
              </a:rPr>
              <a:t>жить так, чтобы хоть немножечко </a:t>
            </a:r>
          </a:p>
          <a:p>
            <a:r>
              <a:rPr lang="ru-RU" b="1" dirty="0">
                <a:solidFill>
                  <a:srgbClr val="FFFF00"/>
                </a:solidFill>
              </a:rPr>
              <a:t>стать похожими на этих людей.</a:t>
            </a:r>
          </a:p>
        </p:txBody>
      </p:sp>
      <p:pic>
        <p:nvPicPr>
          <p:cNvPr id="49154" name="Picture 5" descr="---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15888"/>
            <a:ext cx="4235450" cy="43211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814888" y="188913"/>
            <a:ext cx="43656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А эти святые покровительствуют </a:t>
            </a:r>
          </a:p>
          <a:p>
            <a:r>
              <a:rPr lang="ru-RU" b="1" dirty="0">
                <a:solidFill>
                  <a:srgbClr val="FFFF00"/>
                </a:solidFill>
              </a:rPr>
              <a:t>именно любящим людям и </a:t>
            </a:r>
          </a:p>
          <a:p>
            <a:r>
              <a:rPr lang="ru-RU" b="1" dirty="0">
                <a:solidFill>
                  <a:srgbClr val="FFFF00"/>
                </a:solidFill>
              </a:rPr>
              <a:t>крепким семьям.  </a:t>
            </a:r>
          </a:p>
          <a:p>
            <a:r>
              <a:rPr lang="ru-RU" b="1" dirty="0">
                <a:solidFill>
                  <a:srgbClr val="FFFF00"/>
                </a:solidFill>
              </a:rPr>
              <a:t>И очень радостно, что </a:t>
            </a:r>
          </a:p>
          <a:p>
            <a:r>
              <a:rPr lang="ru-RU" b="1" dirty="0">
                <a:solidFill>
                  <a:srgbClr val="FFFF00"/>
                </a:solidFill>
              </a:rPr>
              <a:t>в 2008 году этот день </a:t>
            </a:r>
          </a:p>
          <a:p>
            <a:r>
              <a:rPr lang="ru-RU" b="1" dirty="0">
                <a:solidFill>
                  <a:srgbClr val="FFFF00"/>
                </a:solidFill>
              </a:rPr>
              <a:t>стал государственным праздником, </a:t>
            </a:r>
          </a:p>
          <a:p>
            <a:r>
              <a:rPr lang="ru-RU" b="1" dirty="0">
                <a:solidFill>
                  <a:srgbClr val="FFFF00"/>
                </a:solidFill>
              </a:rPr>
              <a:t>и назвали его очень красиво – </a:t>
            </a:r>
          </a:p>
          <a:p>
            <a:r>
              <a:rPr lang="ru-RU" b="1" dirty="0">
                <a:solidFill>
                  <a:srgbClr val="FFFF00"/>
                </a:solidFill>
              </a:rPr>
              <a:t>«День семьи, любви </a:t>
            </a:r>
          </a:p>
          <a:p>
            <a:r>
              <a:rPr lang="ru-RU" b="1" dirty="0">
                <a:solidFill>
                  <a:srgbClr val="FFFF00"/>
                </a:solidFill>
              </a:rPr>
              <a:t>и верности».</a:t>
            </a:r>
            <a:br>
              <a:rPr lang="ru-RU" b="1" dirty="0">
                <a:solidFill>
                  <a:srgbClr val="FFFF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6" descr="banner_240x400_2_pi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146050"/>
            <a:ext cx="3484562" cy="45069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0020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8913"/>
            <a:ext cx="3619500" cy="49688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5364163" y="188913"/>
            <a:ext cx="36004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Кто же такие были Петр и </a:t>
            </a:r>
            <a:r>
              <a:rPr lang="ru-RU" b="1" dirty="0" err="1">
                <a:solidFill>
                  <a:srgbClr val="FFFF00"/>
                </a:solidFill>
              </a:rPr>
              <a:t>Феврония</a:t>
            </a:r>
            <a:r>
              <a:rPr lang="ru-RU" b="1" dirty="0">
                <a:solidFill>
                  <a:srgbClr val="FFFF00"/>
                </a:solidFill>
              </a:rPr>
              <a:t>? Согласно Житию святых, благоверный князь Петр вступил на Муромский престол в 1203 году. За несколько лет до этого он заболел проказой, от которой никто не мог его излечить.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5292725" y="188913"/>
            <a:ext cx="3605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Во сне князю было открыто, </a:t>
            </a:r>
          </a:p>
          <a:p>
            <a:r>
              <a:rPr lang="ru-RU" b="1" dirty="0">
                <a:solidFill>
                  <a:srgbClr val="FFFF00"/>
                </a:solidFill>
              </a:rPr>
              <a:t>что это может сделать </a:t>
            </a:r>
          </a:p>
          <a:p>
            <a:r>
              <a:rPr lang="ru-RU" b="1" dirty="0">
                <a:solidFill>
                  <a:srgbClr val="FFFF00"/>
                </a:solidFill>
              </a:rPr>
              <a:t>крестьянская дева </a:t>
            </a:r>
            <a:r>
              <a:rPr lang="ru-RU" b="1" dirty="0" err="1">
                <a:solidFill>
                  <a:srgbClr val="FFFF00"/>
                </a:solidFill>
              </a:rPr>
              <a:t>Феврония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8434" name="Picture 5" descr="ep2008_07_19_5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88913"/>
            <a:ext cx="3890963" cy="52578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Petr_i_Fevroni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260350"/>
            <a:ext cx="3703637" cy="4176713"/>
          </a:xfrm>
          <a:ln w="76200" cmpd="tri">
            <a:solidFill>
              <a:srgbClr val="99CC00"/>
            </a:solidFill>
          </a:ln>
        </p:spPr>
      </p:pic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5292725" y="234950"/>
            <a:ext cx="3851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Князь полюбил </a:t>
            </a:r>
            <a:r>
              <a:rPr lang="ru-RU" b="1" dirty="0" err="1">
                <a:solidFill>
                  <a:srgbClr val="FFFF00"/>
                </a:solidFill>
              </a:rPr>
              <a:t>Февронию</a:t>
            </a:r>
            <a:r>
              <a:rPr lang="ru-RU" b="1" dirty="0">
                <a:solidFill>
                  <a:srgbClr val="FFFF00"/>
                </a:solidFill>
              </a:rPr>
              <a:t> за ее благочестие, мудрость и доброту и дал обет жениться на ней после исцеления. </a:t>
            </a:r>
            <a:r>
              <a:rPr lang="ru-RU" b="1" dirty="0" err="1">
                <a:solidFill>
                  <a:srgbClr val="FFFF00"/>
                </a:solidFill>
              </a:rPr>
              <a:t>Феврония</a:t>
            </a:r>
            <a:r>
              <a:rPr lang="ru-RU" b="1" dirty="0">
                <a:solidFill>
                  <a:srgbClr val="FFFF00"/>
                </a:solidFill>
              </a:rPr>
              <a:t> вылечила князя и вышла за него замуж.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8913"/>
            <a:ext cx="2828925" cy="5472112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5003800" y="188913"/>
            <a:ext cx="36734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Супруги пронесли любовь и </a:t>
            </a:r>
          </a:p>
          <a:p>
            <a:r>
              <a:rPr lang="ru-RU" b="1" dirty="0">
                <a:solidFill>
                  <a:srgbClr val="FFFF00"/>
                </a:solidFill>
              </a:rPr>
              <a:t>верность друг другу через </a:t>
            </a:r>
          </a:p>
          <a:p>
            <a:r>
              <a:rPr lang="ru-RU" b="1" dirty="0">
                <a:solidFill>
                  <a:srgbClr val="FFFF00"/>
                </a:solidFill>
              </a:rPr>
              <a:t>многие испытания. </a:t>
            </a:r>
          </a:p>
          <a:p>
            <a:r>
              <a:rPr lang="ru-RU" b="1" dirty="0">
                <a:solidFill>
                  <a:srgbClr val="FFFF00"/>
                </a:solidFill>
              </a:rPr>
              <a:t>Они прославились </a:t>
            </a:r>
          </a:p>
          <a:p>
            <a:r>
              <a:rPr lang="ru-RU" b="1" dirty="0">
                <a:solidFill>
                  <a:srgbClr val="FFFF00"/>
                </a:solidFill>
              </a:rPr>
              <a:t>благочестием и милосердием.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8913"/>
            <a:ext cx="3671887" cy="48260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859338" y="0"/>
            <a:ext cx="45370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Скончались Петр и </a:t>
            </a:r>
            <a:r>
              <a:rPr lang="ru-RU" b="1" dirty="0" err="1">
                <a:solidFill>
                  <a:srgbClr val="FFFF00"/>
                </a:solidFill>
              </a:rPr>
              <a:t>Феврония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</a:p>
          <a:p>
            <a:r>
              <a:rPr lang="ru-RU" b="1" dirty="0">
                <a:solidFill>
                  <a:srgbClr val="FFFF00"/>
                </a:solidFill>
              </a:rPr>
              <a:t>в один день и час 8 июля 1228 года, </a:t>
            </a:r>
          </a:p>
          <a:p>
            <a:r>
              <a:rPr lang="ru-RU" b="1" dirty="0">
                <a:solidFill>
                  <a:srgbClr val="FFFF00"/>
                </a:solidFill>
              </a:rPr>
              <a:t>приняв перед этим монашеский </a:t>
            </a:r>
          </a:p>
          <a:p>
            <a:r>
              <a:rPr lang="ru-RU" b="1" dirty="0">
                <a:solidFill>
                  <a:srgbClr val="FFFF00"/>
                </a:solidFill>
              </a:rPr>
              <a:t>постриг с именами Давид и </a:t>
            </a:r>
          </a:p>
          <a:p>
            <a:r>
              <a:rPr lang="ru-RU" b="1" dirty="0">
                <a:solidFill>
                  <a:srgbClr val="FFFF00"/>
                </a:solidFill>
              </a:rPr>
              <a:t>Евфросиния. Только не стали хоронить их вместе, вопреки правилам монашеским.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troitskii0541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4535488" cy="296703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5076825" y="260350"/>
            <a:ext cx="4032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Положили каждого в гроб</a:t>
            </a:r>
          </a:p>
          <a:p>
            <a:r>
              <a:rPr lang="ru-RU" b="1" dirty="0">
                <a:solidFill>
                  <a:srgbClr val="FFFF00"/>
                </a:solidFill>
              </a:rPr>
              <a:t>в разных церквях, но наутро обнаружили гробы пустыми. </a:t>
            </a:r>
          </a:p>
          <a:p>
            <a:r>
              <a:rPr lang="ru-RU" b="1" dirty="0">
                <a:solidFill>
                  <a:srgbClr val="FFFF00"/>
                </a:solidFill>
              </a:rPr>
              <a:t>А тела их оказались в общем гробу.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етр и Феврони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Петр и Феврония</Template>
  <TotalTime>87</TotalTime>
  <Words>763</Words>
  <Application>Microsoft Office PowerPoint</Application>
  <PresentationFormat>Экран (4:3)</PresentationFormat>
  <Paragraphs>144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Презентация Петр и Феврония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Вот что она рассказала, отвечая на вопросы одной из газет: «Я думаю, для женщин этот праздник особенно значимый.</vt:lpstr>
      <vt:lpstr>Слайд 19</vt:lpstr>
      <vt:lpstr>Девиз праздника: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DNA7 X86</cp:lastModifiedBy>
  <cp:revision>11</cp:revision>
  <dcterms:created xsi:type="dcterms:W3CDTF">2011-07-06T11:06:13Z</dcterms:created>
  <dcterms:modified xsi:type="dcterms:W3CDTF">2014-07-04T10:32:16Z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TC300053431049</vt:lpwstr>
  </property>
</Properties>
</file>