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42"/>
  </p:notesMasterIdLst>
  <p:sldIdLst>
    <p:sldId id="256" r:id="rId2"/>
    <p:sldId id="273" r:id="rId3"/>
    <p:sldId id="257" r:id="rId4"/>
    <p:sldId id="290" r:id="rId5"/>
    <p:sldId id="277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276" r:id="rId19"/>
    <p:sldId id="329" r:id="rId20"/>
    <p:sldId id="330" r:id="rId21"/>
    <p:sldId id="331" r:id="rId22"/>
    <p:sldId id="274" r:id="rId23"/>
    <p:sldId id="332" r:id="rId24"/>
    <p:sldId id="275" r:id="rId25"/>
    <p:sldId id="292" r:id="rId26"/>
    <p:sldId id="308" r:id="rId27"/>
    <p:sldId id="312" r:id="rId28"/>
    <p:sldId id="333" r:id="rId29"/>
    <p:sldId id="334" r:id="rId30"/>
    <p:sldId id="336" r:id="rId31"/>
    <p:sldId id="337" r:id="rId32"/>
    <p:sldId id="335" r:id="rId33"/>
    <p:sldId id="338" r:id="rId34"/>
    <p:sldId id="339" r:id="rId35"/>
    <p:sldId id="343" r:id="rId36"/>
    <p:sldId id="340" r:id="rId37"/>
    <p:sldId id="341" r:id="rId38"/>
    <p:sldId id="342" r:id="rId39"/>
    <p:sldId id="282" r:id="rId40"/>
    <p:sldId id="301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990000"/>
    <a:srgbClr val="FF0000"/>
    <a:srgbClr val="66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29989" autoAdjust="0"/>
    <p:restoredTop sz="87884" autoAdjust="0"/>
  </p:normalViewPr>
  <p:slideViewPr>
    <p:cSldViewPr>
      <p:cViewPr>
        <p:scale>
          <a:sx n="40" d="100"/>
          <a:sy n="40" d="100"/>
        </p:scale>
        <p:origin x="-684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20309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B16AD-BC33-4204-B7C8-025C90AFFA99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ABC1CE-E485-4A33-93E4-D7FB6A3AC1C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BC1CE-E485-4A33-93E4-D7FB6A3AC1CA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37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38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40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ABC1CE-E485-4A33-93E4-D7FB6A3AC1CA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8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                                                                                 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                     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C07FE1-F237-4BE7-A1F9-22C0A58A0EF4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3E1B3AE-DC3A-4C66-9B7A-1399E83CF8CD}" type="datetimeFigureOut">
              <a:rPr lang="ru-RU" smtClean="0"/>
              <a:pPr/>
              <a:t>23.12.2016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CAD5DD0-BD74-4481-B432-D43997DF82D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otoshop-master.ru/adds.php?rub=15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318471">
            <a:off x="96803" y="108397"/>
            <a:ext cx="8712968" cy="27237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</a:t>
            </a:r>
            <a:r>
              <a:rPr lang="ru-RU" cap="none" dirty="0" smtClean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Внедрение нетрадиционных форм взаимодействия ДОО</a:t>
            </a:r>
            <a:br>
              <a:rPr lang="ru-RU" cap="none" dirty="0" smtClean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cap="none" dirty="0" smtClean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 семьями воспитанников</a:t>
            </a:r>
            <a:endParaRPr lang="ru-RU" cap="none" dirty="0">
              <a:ln w="1905">
                <a:solidFill>
                  <a:srgbClr val="00206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C:\Users\User\Desktop\2016\ФЕИ\IMG_98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373392" flipH="1" flipV="1">
            <a:off x="251520" y="3212976"/>
            <a:ext cx="4067944" cy="2592288"/>
          </a:xfrm>
          <a:prstGeom prst="rect">
            <a:avLst/>
          </a:prstGeom>
          <a:noFill/>
        </p:spPr>
      </p:pic>
      <p:pic>
        <p:nvPicPr>
          <p:cNvPr id="1026" name="Picture 2" descr="G:\КАРТИНКИ\ШАБЛОНЫ през-й\ramki\рамка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3140968"/>
            <a:ext cx="7632848" cy="2232248"/>
          </a:xfrm>
        </p:spPr>
        <p:txBody>
          <a:bodyPr>
            <a:noAutofit/>
          </a:bodyPr>
          <a:lstStyle/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Презентацию подготовила воспитатель 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Муниципального дошкольного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образовательного учреждения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«Детский сад № 2» с. Помоздино.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err="1" smtClean="0">
                <a:solidFill>
                  <a:srgbClr val="002060"/>
                </a:solidFill>
              </a:rPr>
              <a:t>Усть</a:t>
            </a:r>
            <a:r>
              <a:rPr lang="ru-RU" sz="2000" b="1" dirty="0" smtClean="0">
                <a:solidFill>
                  <a:srgbClr val="002060"/>
                </a:solidFill>
              </a:rPr>
              <a:t> – </a:t>
            </a:r>
            <a:r>
              <a:rPr lang="ru-RU" sz="2000" b="1" dirty="0" err="1" smtClean="0">
                <a:solidFill>
                  <a:srgbClr val="002060"/>
                </a:solidFill>
              </a:rPr>
              <a:t>Куломского</a:t>
            </a:r>
            <a:r>
              <a:rPr lang="ru-RU" sz="2000" b="1" dirty="0" smtClean="0">
                <a:solidFill>
                  <a:srgbClr val="002060"/>
                </a:solidFill>
              </a:rPr>
              <a:t> района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Республики Коми.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Тел.97 – 4</a:t>
            </a:r>
            <a:r>
              <a:rPr lang="en-US" sz="2000" b="1" dirty="0" smtClean="0">
                <a:solidFill>
                  <a:srgbClr val="002060"/>
                </a:solidFill>
              </a:rPr>
              <a:t>-</a:t>
            </a:r>
            <a:r>
              <a:rPr lang="ru-RU" sz="2000" b="1" dirty="0" smtClean="0">
                <a:solidFill>
                  <a:srgbClr val="002060"/>
                </a:solidFill>
              </a:rPr>
              <a:t>83.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Селиванова Евдокия Ивановна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Оформление презентации – Осипова И.Н. (муз. руководитель)</a:t>
            </a:r>
          </a:p>
          <a:p>
            <a:pPr algn="r"/>
            <a:r>
              <a:rPr lang="ru-RU" sz="2000" b="1" dirty="0" smtClean="0">
                <a:solidFill>
                  <a:srgbClr val="002060"/>
                </a:solidFill>
              </a:rPr>
              <a:t>Декабрь 2016 г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i="1" u="sng" dirty="0" smtClean="0">
                <a:solidFill>
                  <a:srgbClr val="FF0066"/>
                </a:solidFill>
              </a:rPr>
              <a:t>День открытых дверей.</a:t>
            </a:r>
            <a:endParaRPr lang="ru-RU" sz="4000" dirty="0">
              <a:solidFill>
                <a:srgbClr val="FF0066"/>
              </a:solidFill>
            </a:endParaRPr>
          </a:p>
        </p:txBody>
      </p:sp>
      <p:pic>
        <p:nvPicPr>
          <p:cNvPr id="3074" name="Picture 2" descr="C:\Users\User\Desktop\2016\SAM_28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844"/>
          <a:stretch>
            <a:fillRect/>
          </a:stretch>
        </p:blipFill>
        <p:spPr bwMode="auto">
          <a:xfrm rot="194250">
            <a:off x="251520" y="1196752"/>
            <a:ext cx="4359402" cy="2880320"/>
          </a:xfrm>
          <a:prstGeom prst="ellipse">
            <a:avLst/>
          </a:prstGeom>
          <a:ln w="76200">
            <a:solidFill>
              <a:srgbClr val="660033"/>
            </a:solidFill>
          </a:ln>
          <a:effectLst>
            <a:softEdge rad="112500"/>
          </a:effectLst>
        </p:spPr>
      </p:pic>
      <p:pic>
        <p:nvPicPr>
          <p:cNvPr id="3075" name="Picture 3" descr="I:\проект -Д З О\вечер Моя Родина\DSC_00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80925">
            <a:off x="4572000" y="1268759"/>
            <a:ext cx="4118172" cy="2835463"/>
          </a:xfrm>
          <a:prstGeom prst="ellipse">
            <a:avLst/>
          </a:prstGeom>
          <a:ln w="76200">
            <a:solidFill>
              <a:srgbClr val="7030A0"/>
            </a:solidFill>
          </a:ln>
          <a:effectLst>
            <a:softEdge rad="112500"/>
          </a:effectLst>
        </p:spPr>
      </p:pic>
      <p:pic>
        <p:nvPicPr>
          <p:cNvPr id="3076" name="Picture 4" descr="C:\Users\User\Desktop\2016\DSCN13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3789040"/>
            <a:ext cx="4032448" cy="2684657"/>
          </a:xfrm>
          <a:prstGeom prst="ellipse">
            <a:avLst/>
          </a:prstGeom>
          <a:ln w="76200">
            <a:solidFill>
              <a:srgbClr val="FF0066"/>
            </a:solidFill>
          </a:ln>
          <a:effectLst>
            <a:softEdge rad="112500"/>
          </a:effectLst>
        </p:spPr>
      </p:pic>
      <p:pic>
        <p:nvPicPr>
          <p:cNvPr id="28674" name="Picture 2" descr="G:\КАРТИНКИ\ШАБЛОНЫ през-й\ramki\рамка3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sz="4000" i="1" u="sng" dirty="0" smtClean="0">
                <a:solidFill>
                  <a:srgbClr val="FF0066"/>
                </a:solidFill>
              </a:rPr>
              <a:t>Родительские собрания. </a:t>
            </a:r>
            <a:endParaRPr lang="ru-RU" sz="4000" dirty="0">
              <a:solidFill>
                <a:srgbClr val="FF0066"/>
              </a:solidFill>
            </a:endParaRPr>
          </a:p>
        </p:txBody>
      </p:sp>
      <p:pic>
        <p:nvPicPr>
          <p:cNvPr id="4101" name="Picture 5" descr="C:\Users\User\Desktop\2016\SAM_28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284984"/>
            <a:ext cx="4206270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98" name="Picture 2" descr="C:\Users\User\Desktop\2016\SAM_282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340768"/>
            <a:ext cx="4392488" cy="30430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8575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698" name="Picture 2" descr="G:\КАРТИНКИ\ШАБЛОНЫ през-й\ramki\рамка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pPr lvl="0"/>
            <a:r>
              <a:rPr lang="ru-RU" sz="4000" i="1" u="sng" dirty="0" smtClean="0">
                <a:solidFill>
                  <a:srgbClr val="FF0066"/>
                </a:solidFill>
              </a:rPr>
              <a:t>Родительские собрания. </a:t>
            </a:r>
            <a:endParaRPr lang="ru-RU" sz="4000" dirty="0">
              <a:solidFill>
                <a:srgbClr val="FF0066"/>
              </a:solidFill>
            </a:endParaRPr>
          </a:p>
        </p:txBody>
      </p:sp>
      <p:pic>
        <p:nvPicPr>
          <p:cNvPr id="6" name="Picture 1" descr="C:\Users\User\Desktop\SAM_65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196752"/>
            <a:ext cx="7560840" cy="5112568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55576" y="573325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Родительское собрание 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</a:rPr>
              <a:t>«Патриотическое воспитание».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0722" name="Picture 2" descr="G:\КАРТИНКИ\ШАБЛОНЫ през-й\ramki\рамка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566936"/>
          </a:xfrm>
        </p:spPr>
        <p:txBody>
          <a:bodyPr>
            <a:noAutofit/>
          </a:bodyPr>
          <a:lstStyle/>
          <a:p>
            <a:pPr lvl="0"/>
            <a:r>
              <a:rPr lang="ru-RU" sz="4000" i="1" u="sng" dirty="0" smtClean="0">
                <a:solidFill>
                  <a:srgbClr val="FF0066"/>
                </a:solidFill>
              </a:rPr>
              <a:t>Обеспечение родителей информацией.</a:t>
            </a:r>
            <a:br>
              <a:rPr lang="ru-RU" sz="4000" i="1" u="sng" dirty="0" smtClean="0">
                <a:solidFill>
                  <a:srgbClr val="FF0066"/>
                </a:solidFill>
              </a:rPr>
            </a:br>
            <a:endParaRPr lang="ru-RU" sz="4000" i="1" u="sng" dirty="0">
              <a:solidFill>
                <a:srgbClr val="FF0066"/>
              </a:solidFill>
            </a:endParaRPr>
          </a:p>
        </p:txBody>
      </p:sp>
      <p:pic>
        <p:nvPicPr>
          <p:cNvPr id="5122" name="Picture 2" descr="C:\Users\User\Desktop\2016\SAM_24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6776982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1746" name="Picture 2" descr="G:\КАРТИНКИ\ШАБЛОНЫ през-й\ramki\рамка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74473" y="1124744"/>
            <a:ext cx="2136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66003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Приложение № 1</a:t>
            </a:r>
            <a:endParaRPr lang="ru-RU" sz="2000" b="1" dirty="0" smtClean="0">
              <a:solidFill>
                <a:srgbClr val="6600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 rot="21009737">
            <a:off x="624478" y="1183626"/>
            <a:ext cx="8146564" cy="5066811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76200">
            <a:solidFill>
              <a:srgbClr val="FF006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20554728">
            <a:off x="539552" y="1052736"/>
            <a:ext cx="8229600" cy="4709160"/>
          </a:xfrm>
        </p:spPr>
        <p:txBody>
          <a:bodyPr/>
          <a:lstStyle/>
          <a:p>
            <a:pPr>
              <a:buNone/>
            </a:pPr>
            <a:r>
              <a:rPr lang="ru-RU" sz="4000" b="1" i="1" dirty="0" smtClean="0">
                <a:solidFill>
                  <a:srgbClr val="FF0066"/>
                </a:solidFill>
              </a:rPr>
              <a:t> </a:t>
            </a:r>
            <a:endParaRPr lang="ru-RU" sz="4000" dirty="0" smtClean="0">
              <a:solidFill>
                <a:srgbClr val="FF0000"/>
              </a:solidFill>
            </a:endParaRPr>
          </a:p>
          <a:p>
            <a:pPr lvl="0">
              <a:buNone/>
            </a:pPr>
            <a:endParaRPr lang="ru-RU" sz="4000" b="1" i="1" u="sng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0482" name="Picture 2" descr="G:\КАРТИНКИ\ШАБЛОНЫ през-й\ramki\рамка2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3009" name="Rectangle 1"/>
          <p:cNvSpPr>
            <a:spLocks noChangeArrowheads="1"/>
          </p:cNvSpPr>
          <p:nvPr/>
        </p:nvSpPr>
        <p:spPr bwMode="auto">
          <a:xfrm rot="21238527">
            <a:off x="1105592" y="1689103"/>
            <a:ext cx="7356007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Уважаемые взрослые!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Мы будем рады видеть вас 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6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11 ноября в 16.30ч. 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в нашей группе, где покажут свое мастерство по проведению коми народных игр родители нашей группы.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Мы с удовольствием включим вас в наши игры и услышим ваши идеи, ответим на ваши вопросы.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Мы будем рады, если у вас возникнет желание самим поделиться своим мастерством.</a:t>
            </a:r>
            <a:endParaRPr kumimoji="0" lang="ru-RU" sz="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Мы вас ждем! Ваши дочки и сыночки…</a:t>
            </a: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709160"/>
          </a:xfrm>
        </p:spPr>
        <p:txBody>
          <a:bodyPr/>
          <a:lstStyle/>
          <a:p>
            <a:pPr>
              <a:buNone/>
            </a:pPr>
            <a:r>
              <a:rPr lang="ru-RU" sz="4000" b="1" i="1" dirty="0" smtClean="0">
                <a:solidFill>
                  <a:srgbClr val="FF0066"/>
                </a:solidFill>
              </a:rPr>
              <a:t> </a:t>
            </a:r>
            <a:endParaRPr lang="ru-RU" sz="4000" dirty="0" smtClean="0">
              <a:solidFill>
                <a:srgbClr val="FF0000"/>
              </a:solidFill>
            </a:endParaRPr>
          </a:p>
          <a:p>
            <a:pPr lvl="0">
              <a:buNone/>
            </a:pPr>
            <a:endParaRPr lang="ru-RU" sz="4000" b="1" i="1" u="sng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539552" y="1142891"/>
            <a:ext cx="8136904" cy="4739759"/>
          </a:xfrm>
          <a:prstGeom prst="rect">
            <a:avLst/>
          </a:prstGeom>
          <a:solidFill>
            <a:srgbClr val="002060"/>
          </a:solidFill>
          <a:ln w="76200">
            <a:solidFill>
              <a:srgbClr val="00B0F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660033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Дорогие мамы и папы!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Мы, ваши дети решили начать новый проект и узнать как можно больше о праздновании Нового года не только в нашей стране, но и в различных странах.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В нашей группе есть альбом, где мы уже начали собирать информацию о праздновании Нового года в различных странах.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Нам очень нужно все, что поможет  больше узнать об этом: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Вырезки из журналов;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Фотографии или иллюстрации о праздновании нового года в других странах;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Видеофильмы;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В нашей группе мало книжек про Новый год.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Давайте принесем в группу книги, в которых рассказывается о зиме, про новогодний праздник.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Мы будем рады, если у вас появится желание для участия в проекте;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сли вы предложите свои идеи по теме проекта.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Поделитесь своими знаниями по проекту. Ваша помощь может оказаться не просто полезной, но и неоценимой.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Привлекайте  нас</a:t>
            </a:r>
            <a:r>
              <a:rPr kumimoji="0" lang="ru-RU" sz="1400" b="0" i="0" u="none" strike="noStrike" cap="none" normalizeH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к активному, разнообразному участию в подготовке к празднику: вместе с нами сделайте подарки нашим близким; украсите дом к празднику и т. д..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Учите вместе с нами стихи, песни, сценки к утреннику.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Мы будем очень признательны, если вы приготовите костюмы для утренника (обратитесь к воспитателю).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effectLst/>
                <a:ea typeface="Calibri" pitchFamily="34" charset="0"/>
                <a:cs typeface="Times New Roman" pitchFamily="18" charset="0"/>
              </a:rPr>
              <a:t>                                                     Мы надеемся на вас. Ваши «котики», ваши «зайчики»…</a:t>
            </a:r>
            <a:endParaRPr kumimoji="0" lang="ru-RU" sz="1400" b="0" i="0" u="none" strike="noStrike" cap="none" normalizeH="0" baseline="0" dirty="0" smtClean="0">
              <a:ln>
                <a:noFill/>
              </a:ln>
              <a:effectLst/>
              <a:cs typeface="Arial" pitchFamily="34" charset="0"/>
            </a:endParaRPr>
          </a:p>
        </p:txBody>
      </p:sp>
      <p:pic>
        <p:nvPicPr>
          <p:cNvPr id="6" name="Picture 2" descr="G:\КАРТИНКИ\ШАБЛОНЫ през-й\ramki\рамка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1560" y="5949280"/>
            <a:ext cx="1931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660033"/>
                </a:solidFill>
              </a:rPr>
              <a:t>Приложение № 1.</a:t>
            </a:r>
            <a:endParaRPr lang="ru-RU" dirty="0">
              <a:solidFill>
                <a:srgbClr val="66003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-конечная звезда 7"/>
          <p:cNvSpPr/>
          <p:nvPr/>
        </p:nvSpPr>
        <p:spPr>
          <a:xfrm>
            <a:off x="611560" y="908720"/>
            <a:ext cx="7992888" cy="5616624"/>
          </a:xfrm>
          <a:prstGeom prst="star7">
            <a:avLst/>
          </a:prstGeom>
          <a:solidFill>
            <a:srgbClr val="FFFF00"/>
          </a:solidFill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052736"/>
            <a:ext cx="8301608" cy="5040560"/>
          </a:xfrm>
        </p:spPr>
        <p:txBody>
          <a:bodyPr/>
          <a:lstStyle/>
          <a:p>
            <a:pPr>
              <a:buNone/>
            </a:pPr>
            <a:r>
              <a:rPr lang="ru-RU" sz="4000" b="1" i="1" dirty="0" smtClean="0">
                <a:solidFill>
                  <a:srgbClr val="FF0066"/>
                </a:solidFill>
              </a:rPr>
              <a:t>                 </a:t>
            </a:r>
            <a:r>
              <a:rPr lang="ru-RU" sz="4000" dirty="0" smtClean="0">
                <a:solidFill>
                  <a:srgbClr val="FF0000"/>
                </a:solidFill>
              </a:rPr>
              <a:t> </a:t>
            </a:r>
          </a:p>
          <a:p>
            <a:pPr lvl="0">
              <a:buNone/>
            </a:pPr>
            <a:endParaRPr lang="ru-RU" sz="4000" b="1" i="1" u="sng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1475656" y="2060848"/>
            <a:ext cx="6153501" cy="3795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Уважаемые родители!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Наши дети решили для вас,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дорогие мамочки, устроить праздник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ко Дню Матери.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Нам очень нужно, чтобы вы помогли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нам оформить вместе с нами стенд: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«Мамочка милая, мама моя».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Пожалуйста, спросите нас о том, что мы планируем делать, в чем нужна помощь. 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Воспитатели и ваши дети.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43608" y="1196752"/>
            <a:ext cx="22234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rgbClr val="660033"/>
                </a:solidFill>
              </a:rPr>
              <a:t>Приложение № 1.</a:t>
            </a:r>
            <a:endParaRPr lang="ru-RU" sz="2000" b="1" dirty="0">
              <a:solidFill>
                <a:srgbClr val="660033"/>
              </a:solidFill>
            </a:endParaRPr>
          </a:p>
        </p:txBody>
      </p:sp>
      <p:pic>
        <p:nvPicPr>
          <p:cNvPr id="10" name="Picture 2" descr="G:\КАРТИНКИ\ШАБЛОНЫ през-й\ramki\рамка3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709160"/>
          </a:xfrm>
        </p:spPr>
        <p:txBody>
          <a:bodyPr/>
          <a:lstStyle/>
          <a:p>
            <a:pPr>
              <a:buNone/>
            </a:pPr>
            <a:r>
              <a:rPr lang="ru-RU" sz="4000" b="1" i="1" dirty="0" smtClean="0">
                <a:solidFill>
                  <a:srgbClr val="FF0066"/>
                </a:solidFill>
              </a:rPr>
              <a:t>                 </a:t>
            </a: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Почта доверия.</a:t>
            </a:r>
          </a:p>
          <a:p>
            <a:pPr lvl="0">
              <a:buNone/>
            </a:pPr>
            <a:endParaRPr lang="ru-RU" sz="4000" b="1" i="1" u="sng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2" descr="C:\Users\User\Desktop\2016\ФЕИ\SAM_24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916832"/>
            <a:ext cx="7488832" cy="47139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15" name="Picture 3" descr="G:\КАРТИНКИ\ШАБЛОНЫ през-й\ramki\рамка1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143000"/>
          </a:xfrm>
        </p:spPr>
        <p:txBody>
          <a:bodyPr/>
          <a:lstStyle/>
          <a:p>
            <a:r>
              <a:rPr lang="ru-RU" i="1" u="sng" dirty="0" smtClean="0">
                <a:solidFill>
                  <a:srgbClr val="FF0066"/>
                </a:solidFill>
              </a:rPr>
              <a:t>Круглый стол</a:t>
            </a: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7171" name="Picture 3" descr="C:\Users\User\Desktop\2016\ФЕИ\DSC_00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71460">
            <a:off x="4620125" y="1849124"/>
            <a:ext cx="4049789" cy="296527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172" name="Picture 4" descr="C:\Users\User\Desktop\2016\DSCN13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4210">
            <a:off x="369885" y="2879248"/>
            <a:ext cx="4535763" cy="324036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475656" y="404664"/>
            <a:ext cx="6782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Нетрадиционные формы взаимодействия:</a:t>
            </a:r>
            <a:endParaRPr lang="ru-RU" sz="2400" b="1" dirty="0">
              <a:latin typeface="+mj-lt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6948264" y="5445224"/>
            <a:ext cx="1738536" cy="86413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146" name="Picture 2" descr="G:\КАРТИНКИ\ШАБЛОНЫ през-й\ramki\рамка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4709160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Выставка семейных реликвий.</a:t>
            </a:r>
          </a:p>
          <a:p>
            <a:pPr lvl="0">
              <a:buNone/>
            </a:pPr>
            <a:endParaRPr lang="ru-RU" sz="4000" b="1" i="1" u="sng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4" descr="C:\Users\User\Desktop\2016\DSC02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2386551" cy="4968552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2" descr="C:\Users\User\Desktop\2016\DSC02019.JPG"/>
          <p:cNvPicPr>
            <a:picLocks noChangeAspect="1" noChangeArrowheads="1"/>
          </p:cNvPicPr>
          <p:nvPr/>
        </p:nvPicPr>
        <p:blipFill>
          <a:blip r:embed="rId3" cstate="print"/>
          <a:srcRect l="24138" r="18966"/>
          <a:stretch>
            <a:fillRect/>
          </a:stretch>
        </p:blipFill>
        <p:spPr bwMode="auto">
          <a:xfrm rot="2353089">
            <a:off x="3757828" y="1811454"/>
            <a:ext cx="2640628" cy="2664296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3" descr="C:\Users\User\Desktop\2016\DSC02026.JPG"/>
          <p:cNvPicPr>
            <a:picLocks noChangeAspect="1" noChangeArrowheads="1"/>
          </p:cNvPicPr>
          <p:nvPr/>
        </p:nvPicPr>
        <p:blipFill>
          <a:blip r:embed="rId4" cstate="print"/>
          <a:srcRect l="18096" t="1789" r="8020"/>
          <a:stretch>
            <a:fillRect/>
          </a:stretch>
        </p:blipFill>
        <p:spPr bwMode="auto">
          <a:xfrm>
            <a:off x="5076056" y="3789040"/>
            <a:ext cx="3458182" cy="2687363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434" name="Picture 2" descr="G:\КАРТИНКИ\ШАБЛОНЫ през-й\ramki\рамка19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400" dirty="0" smtClean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Проблема:</a:t>
            </a:r>
            <a:br>
              <a:rPr lang="ru-RU" sz="4400" dirty="0" smtClean="0">
                <a:ln w="1905">
                  <a:solidFill>
                    <a:srgbClr val="00206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ru-RU" dirty="0">
              <a:ln w="1905">
                <a:solidFill>
                  <a:srgbClr val="00206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196752"/>
            <a:ext cx="8424936" cy="4709160"/>
          </a:xfrm>
        </p:spPr>
        <p:txBody>
          <a:bodyPr/>
          <a:lstStyle/>
          <a:p>
            <a:pPr lvl="0" algn="ctr">
              <a:buNone/>
            </a:pPr>
            <a:r>
              <a:rPr lang="ru-RU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</a:rPr>
              <a:t>Неумение педагогов находить </a:t>
            </a:r>
          </a:p>
          <a:p>
            <a:pPr lvl="0" algn="ctr">
              <a:buNone/>
            </a:pPr>
            <a:r>
              <a:rPr lang="ru-RU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</a:rPr>
              <a:t>и систематизировать различные формы взаимодействия ДОО</a:t>
            </a:r>
          </a:p>
          <a:p>
            <a:pPr lvl="0" algn="ctr">
              <a:buNone/>
            </a:pPr>
            <a:r>
              <a:rPr lang="ru-RU" b="1" dirty="0" smtClean="0">
                <a:ln>
                  <a:solidFill>
                    <a:srgbClr val="0070C0"/>
                  </a:solidFill>
                </a:ln>
                <a:solidFill>
                  <a:srgbClr val="7030A0"/>
                </a:solidFill>
              </a:rPr>
              <a:t> с семьями воспитанников. </a:t>
            </a:r>
          </a:p>
          <a:p>
            <a:endParaRPr lang="ru-RU" dirty="0"/>
          </a:p>
        </p:txBody>
      </p:sp>
      <p:pic>
        <p:nvPicPr>
          <p:cNvPr id="4" name="Picture 3" descr="E:\РАБОТА\2015\101MSDCF\DSC02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212976"/>
            <a:ext cx="5976664" cy="3213260"/>
          </a:xfrm>
          <a:prstGeom prst="rect">
            <a:avLst/>
          </a:prstGeom>
          <a:noFill/>
        </p:spPr>
      </p:pic>
      <p:pic>
        <p:nvPicPr>
          <p:cNvPr id="2050" name="Picture 2" descr="G:\КАРТИНКИ\ШАБЛОНЫ през-й\ramki\рамка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779912" y="1196752"/>
            <a:ext cx="4450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FF0066"/>
                </a:solidFill>
                <a:latin typeface="+mj-lt"/>
              </a:rPr>
              <a:t>Проведение акций</a:t>
            </a:r>
            <a:endParaRPr lang="ru-RU" sz="3600" b="1" i="1" dirty="0">
              <a:solidFill>
                <a:srgbClr val="FF0066"/>
              </a:solidFill>
              <a:latin typeface="+mj-lt"/>
            </a:endParaRPr>
          </a:p>
        </p:txBody>
      </p:sp>
      <p:pic>
        <p:nvPicPr>
          <p:cNvPr id="5" name="Picture 3" descr="C:\Users\User\Desktop\2016\SAM_20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2564904"/>
            <a:ext cx="3040535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pic>
        <p:nvPicPr>
          <p:cNvPr id="4" name="Picture 2" descr="C:\Users\User\Desktop\2016\SAM_2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124744"/>
            <a:ext cx="2706969" cy="17888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4" descr="C:\Users\User\Desktop\2016\SAM_20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149080"/>
            <a:ext cx="3525119" cy="191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 rot="21232122">
            <a:off x="899592" y="5157192"/>
            <a:ext cx="3528392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Подготовка к оформлению спортивной площадки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5362" name="Picture 2" descr="G:\КАРТИНКИ\ШАБЛОНЫ през-й\ramki\рамка14.pn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0" i="1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Проведение  акций</a:t>
            </a: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709160"/>
          </a:xfrm>
        </p:spPr>
        <p:txBody>
          <a:bodyPr/>
          <a:lstStyle/>
          <a:p>
            <a:pPr lvl="0">
              <a:buNone/>
            </a:pPr>
            <a:r>
              <a:rPr lang="ru-RU" sz="4000" b="1" i="1" dirty="0" smtClean="0">
                <a:solidFill>
                  <a:srgbClr val="FF0066"/>
                </a:solidFill>
              </a:rPr>
              <a:t>             </a:t>
            </a: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Фотовыставки.</a:t>
            </a:r>
          </a:p>
        </p:txBody>
      </p:sp>
      <p:pic>
        <p:nvPicPr>
          <p:cNvPr id="5" name="Picture 2" descr="C:\Users\User\Desktop\2016\DSC01917.JPG"/>
          <p:cNvPicPr>
            <a:picLocks noChangeAspect="1" noChangeArrowheads="1"/>
          </p:cNvPicPr>
          <p:nvPr/>
        </p:nvPicPr>
        <p:blipFill>
          <a:blip r:embed="rId2" cstate="print"/>
          <a:srcRect l="17635" r="15960"/>
          <a:stretch>
            <a:fillRect/>
          </a:stretch>
        </p:blipFill>
        <p:spPr bwMode="auto">
          <a:xfrm rot="21230189">
            <a:off x="513181" y="1254098"/>
            <a:ext cx="3952587" cy="374563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0000"/>
            </a:solidFill>
            <a:miter lim="800000"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" name="Picture 3" descr="C:\Users\User\Desktop\2016\SAM_69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7419">
            <a:off x="4390691" y="2691104"/>
            <a:ext cx="4104455" cy="350699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0000"/>
            </a:solidFill>
            <a:miter lim="800000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4338" name="Picture 2" descr="G:\КАРТИНКИ\ШАБЛОНЫ през-й\ramki\рамка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sz="27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4400" dirty="0" smtClean="0"/>
              <a:t/>
            </a:r>
            <a:br>
              <a:rPr lang="ru-RU" sz="44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70916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Выпуски семейных газет</a:t>
            </a:r>
          </a:p>
          <a:p>
            <a:pPr algn="ctr">
              <a:buNone/>
            </a:pP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и плакатов.</a:t>
            </a:r>
            <a:endParaRPr lang="ru-RU" sz="4000" b="1" i="1" u="sng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1" descr="C:\Users\User\Desktop\SAM_2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868" y="2492896"/>
            <a:ext cx="5806436" cy="4104456"/>
          </a:xfrm>
          <a:prstGeom prst="rect">
            <a:avLst/>
          </a:prstGeom>
          <a:ln w="76200">
            <a:solidFill>
              <a:srgbClr val="FFFF0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Прямоугольник 4"/>
          <p:cNvSpPr/>
          <p:nvPr/>
        </p:nvSpPr>
        <p:spPr>
          <a:xfrm>
            <a:off x="1691680" y="2420888"/>
            <a:ext cx="38884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Конкурс  - Рассказ, написанный совместно</a:t>
            </a:r>
            <a:r>
              <a:rPr lang="en-US" sz="2000" b="1" dirty="0" smtClean="0">
                <a:solidFill>
                  <a:srgbClr val="FFFF00"/>
                </a:solidFill>
              </a:rPr>
              <a:t> -</a:t>
            </a:r>
            <a:r>
              <a:rPr lang="ru-RU" sz="2000" b="1" dirty="0" smtClean="0">
                <a:solidFill>
                  <a:srgbClr val="FFFF00"/>
                </a:solidFill>
              </a:rPr>
              <a:t> родитель – ребенок: «Осень».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7170" name="Picture 2" descr="G:\КАРТИНКИ\ШАБЛОНЫ през-й\ramki\рамка1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908720"/>
            <a:ext cx="8352928" cy="4709160"/>
          </a:xfrm>
        </p:spPr>
        <p:txBody>
          <a:bodyPr/>
          <a:lstStyle/>
          <a:p>
            <a:pPr lvl="0" algn="ctr">
              <a:buNone/>
            </a:pP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Проведение мастер – классов</a:t>
            </a:r>
            <a:r>
              <a:rPr lang="ru-RU" sz="4000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4" name="Picture 2" descr="C:\Users\User\Desktop\2016\ФЕИ\DSCN14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00809"/>
            <a:ext cx="2952328" cy="1958624"/>
          </a:xfrm>
          <a:prstGeom prst="rect">
            <a:avLst/>
          </a:prstGeom>
          <a:ln w="1905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4"/>
          <p:cNvSpPr txBox="1"/>
          <p:nvPr/>
        </p:nvSpPr>
        <p:spPr>
          <a:xfrm>
            <a:off x="827584" y="573325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Мамочки  знакомят-показывают народные коми игры: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1" descr="C:\Users\User\Desktop\2016\ФЕИ\DSCN14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2708920"/>
            <a:ext cx="4032448" cy="28783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1" descr="C:\Users\User\Desktop\Мастер - класс по проекту ДНЕ\DSCN1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437112"/>
            <a:ext cx="2838509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0" name="Picture 2" descr="G:\КАРТИНКИ\ШАБЛОНЫ през-й\ramki\рамка2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709160"/>
          </a:xfrm>
        </p:spPr>
        <p:txBody>
          <a:bodyPr/>
          <a:lstStyle/>
          <a:p>
            <a:pPr lvl="0">
              <a:buNone/>
            </a:pPr>
            <a:r>
              <a:rPr lang="ru-RU" sz="4000" b="1" i="1" dirty="0" smtClean="0">
                <a:solidFill>
                  <a:srgbClr val="FF0066"/>
                </a:solidFill>
              </a:rPr>
              <a:t>                 </a:t>
            </a: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Игры – встречи.</a:t>
            </a: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4" descr="C:\Users\User\Desktop\2016\SAM_6539.JPG"/>
          <p:cNvPicPr>
            <a:picLocks noChangeAspect="1" noChangeArrowheads="1"/>
          </p:cNvPicPr>
          <p:nvPr/>
        </p:nvPicPr>
        <p:blipFill>
          <a:blip r:embed="rId2" cstate="print"/>
          <a:srcRect t="21951"/>
          <a:stretch>
            <a:fillRect/>
          </a:stretch>
        </p:blipFill>
        <p:spPr bwMode="auto">
          <a:xfrm>
            <a:off x="899592" y="1916832"/>
            <a:ext cx="3672408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2" descr="C:\Users\User\Desktop\2016\DSC_0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861048"/>
            <a:ext cx="432048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194" name="Picture 2" descr="G:\КАРТИНКИ\ШАБЛОНЫ през-й\ramki\рамка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709160"/>
          </a:xfrm>
        </p:spPr>
        <p:txBody>
          <a:bodyPr/>
          <a:lstStyle/>
          <a:p>
            <a:pPr lvl="0">
              <a:buNone/>
            </a:pPr>
            <a:r>
              <a:rPr lang="ru-RU" sz="4000" b="1" i="1" dirty="0" smtClean="0">
                <a:solidFill>
                  <a:srgbClr val="FF0066"/>
                </a:solidFill>
              </a:rPr>
              <a:t>                 </a:t>
            </a: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Игры – встречи.</a:t>
            </a: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" name="Picture 3" descr="C:\Users\User\Desktop\2016\DSC_08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00808"/>
            <a:ext cx="4151709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4" descr="C:\Users\User\Desktop\2016\SAM_2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645024"/>
            <a:ext cx="4320480" cy="2708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7030A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218" name="Picture 2" descr="G:\КАРТИНКИ\ШАБЛОНЫ през-й\ramki\рамка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709160"/>
          </a:xfrm>
        </p:spPr>
        <p:txBody>
          <a:bodyPr/>
          <a:lstStyle/>
          <a:p>
            <a:pPr lvl="0">
              <a:buNone/>
            </a:pPr>
            <a:r>
              <a:rPr lang="ru-RU" sz="4000" b="1" i="1" dirty="0" smtClean="0">
                <a:solidFill>
                  <a:srgbClr val="FF0066"/>
                </a:solidFill>
              </a:rPr>
              <a:t>                 </a:t>
            </a: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Игры – встречи.</a:t>
            </a: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1" descr="C:\Users\User\Desktop\IMG_94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7128792" cy="4658960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Прямоугольник 8"/>
          <p:cNvSpPr/>
          <p:nvPr/>
        </p:nvSpPr>
        <p:spPr>
          <a:xfrm>
            <a:off x="1187624" y="5445224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Развлечение ко дню Защитника Отечества </a:t>
            </a:r>
          </a:p>
          <a:p>
            <a:pPr algn="ctr"/>
            <a:r>
              <a:rPr lang="ru-RU" sz="20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- «Папа может».                          </a:t>
            </a:r>
            <a:endParaRPr lang="ru-RU" sz="20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0242" name="Picture 2" descr="G:\КАРТИНКИ\ШАБЛОНЫ през-й\ramki\рамка1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2016\IMG_9505.JPG"/>
          <p:cNvPicPr>
            <a:picLocks noChangeAspect="1" noChangeArrowheads="1"/>
          </p:cNvPicPr>
          <p:nvPr/>
        </p:nvPicPr>
        <p:blipFill>
          <a:blip r:embed="rId3" cstate="print"/>
          <a:srcRect t="4687"/>
          <a:stretch>
            <a:fillRect/>
          </a:stretch>
        </p:blipFill>
        <p:spPr bwMode="auto">
          <a:xfrm>
            <a:off x="827584" y="1628800"/>
            <a:ext cx="7344816" cy="4748164"/>
          </a:xfrm>
          <a:prstGeom prst="rect">
            <a:avLst/>
          </a:prstGeom>
          <a:ln w="190500" cap="sq">
            <a:solidFill>
              <a:srgbClr val="FFFF0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709160"/>
          </a:xfrm>
        </p:spPr>
        <p:txBody>
          <a:bodyPr/>
          <a:lstStyle/>
          <a:p>
            <a:pPr lvl="0">
              <a:buNone/>
            </a:pPr>
            <a:r>
              <a:rPr lang="ru-RU" sz="4000" b="1" i="1" dirty="0" smtClean="0">
                <a:solidFill>
                  <a:srgbClr val="FF0066"/>
                </a:solidFill>
              </a:rPr>
              <a:t>                 </a:t>
            </a: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Игры – встречи.</a:t>
            </a: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87624" y="5445224"/>
            <a:ext cx="52565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Развлечение ко дню Защитника Отечества </a:t>
            </a:r>
          </a:p>
          <a:p>
            <a:pPr algn="ctr"/>
            <a:r>
              <a:rPr lang="ru-RU" sz="2000" b="1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</a:rPr>
              <a:t>- «Папа может».                          </a:t>
            </a:r>
            <a:endParaRPr lang="ru-RU" sz="2000" b="1" dirty="0">
              <a:ln>
                <a:solidFill>
                  <a:srgbClr val="FFC0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11266" name="Picture 2" descr="G:\КАРТИНКИ\ШАБЛОНЫ през-й\ramki\рамка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268760"/>
          </a:xfrm>
        </p:spPr>
        <p:txBody>
          <a:bodyPr>
            <a:noAutofit/>
          </a:bodyPr>
          <a:lstStyle/>
          <a:p>
            <a:r>
              <a:rPr lang="ru-RU" sz="3600" i="1" u="sng" dirty="0" smtClean="0"/>
              <a:t>– </a:t>
            </a:r>
            <a:r>
              <a:rPr lang="en-US" sz="3600" i="1" u="sng" dirty="0" smtClean="0"/>
              <a:t/>
            </a:r>
            <a:br>
              <a:rPr lang="en-US" sz="3600" i="1" u="sng" dirty="0" smtClean="0"/>
            </a:br>
            <a:r>
              <a:rPr lang="en-US" sz="3600" i="1" u="sng" dirty="0" smtClean="0"/>
              <a:t/>
            </a:r>
            <a:br>
              <a:rPr lang="en-US" sz="3600" i="1" u="sng" dirty="0" smtClean="0"/>
            </a:br>
            <a:r>
              <a:rPr lang="ru-RU" sz="4000" i="1" u="sng" dirty="0" smtClean="0">
                <a:solidFill>
                  <a:srgbClr val="FF0066"/>
                </a:solidFill>
              </a:rPr>
              <a:t>Пригласительные билеты </a:t>
            </a:r>
            <a:br>
              <a:rPr lang="ru-RU" sz="4000" i="1" u="sng" dirty="0" smtClean="0">
                <a:solidFill>
                  <a:srgbClr val="FF0066"/>
                </a:solidFill>
              </a:rPr>
            </a:br>
            <a:r>
              <a:rPr lang="ru-RU" sz="4000" i="1" u="sng" dirty="0" smtClean="0">
                <a:solidFill>
                  <a:srgbClr val="FF0066"/>
                </a:solidFill>
              </a:rPr>
              <a:t>от имени своих детей.</a:t>
            </a:r>
            <a:br>
              <a:rPr lang="ru-RU" sz="4000" i="1" u="sng" dirty="0" smtClean="0">
                <a:solidFill>
                  <a:srgbClr val="FF0066"/>
                </a:solidFill>
              </a:rPr>
            </a:br>
            <a:endParaRPr lang="ru-RU" sz="4000" i="1" u="sng" dirty="0">
              <a:solidFill>
                <a:srgbClr val="FF0066"/>
              </a:solidFill>
            </a:endParaRPr>
          </a:p>
        </p:txBody>
      </p:sp>
      <p:pic>
        <p:nvPicPr>
          <p:cNvPr id="2050" name="Picture 2" descr="C:\Users\User\Desktop\2016\SAM_271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679" t="26133" r="52679" b="34092"/>
          <a:stretch>
            <a:fillRect/>
          </a:stretch>
        </p:blipFill>
        <p:spPr bwMode="auto">
          <a:xfrm rot="234460">
            <a:off x="251466" y="1922835"/>
            <a:ext cx="4488459" cy="2513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Picture 2" descr="C:\Users\User\Desktop\2016\SAM_2711.JPG"/>
          <p:cNvPicPr>
            <a:picLocks noChangeAspect="1" noChangeArrowheads="1"/>
          </p:cNvPicPr>
          <p:nvPr/>
        </p:nvPicPr>
        <p:blipFill>
          <a:blip r:embed="rId3" cstate="print"/>
          <a:srcRect l="60715" t="26133" r="7143" b="32672"/>
          <a:stretch>
            <a:fillRect/>
          </a:stretch>
        </p:blipFill>
        <p:spPr bwMode="auto">
          <a:xfrm rot="21397673">
            <a:off x="4443362" y="3042410"/>
            <a:ext cx="4085093" cy="3091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70C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539552" y="486916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Когда дети сами приглашают родителей на мероприятия пригласительными билетами, сделанными своими руками, родители откликаются чаще, чем написанными объявлениями.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2770" name="Picture 2" descr="G:\КАРТИНКИ\ШАБЛОНЫ през-й\ramki\рамка4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445624" cy="1143000"/>
          </a:xfrm>
        </p:spPr>
        <p:txBody>
          <a:bodyPr>
            <a:noAutofit/>
          </a:bodyPr>
          <a:lstStyle/>
          <a:p>
            <a:r>
              <a:rPr lang="ru-RU" sz="4000" i="1" u="sng" dirty="0" smtClean="0">
                <a:solidFill>
                  <a:srgbClr val="FF0066"/>
                </a:solidFill>
              </a:rPr>
              <a:t>Наблюдение за своими детьми на фоне их сверстников.</a:t>
            </a:r>
            <a:endParaRPr lang="ru-RU" sz="4000" dirty="0">
              <a:solidFill>
                <a:srgbClr val="FF0066"/>
              </a:solidFill>
            </a:endParaRPr>
          </a:p>
        </p:txBody>
      </p:sp>
      <p:pic>
        <p:nvPicPr>
          <p:cNvPr id="3074" name="Picture 2" descr="C:\Users\User\Desktop\2016\DSC_00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212534">
            <a:off x="554860" y="3267164"/>
            <a:ext cx="4176464" cy="2955651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75" name="Picture 3" descr="C:\Users\User\Desktop\2016\DSCN1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69896">
            <a:off x="4375664" y="1835842"/>
            <a:ext cx="4134258" cy="2880320"/>
          </a:xfrm>
          <a:prstGeom prst="rect">
            <a:avLst/>
          </a:prstGeom>
          <a:ln w="88900" cap="sq" cmpd="thickThin">
            <a:solidFill>
              <a:srgbClr val="FFC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2492896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Литературный вечер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«Моя большая и малая родина».</a:t>
            </a:r>
          </a:p>
          <a:p>
            <a:r>
              <a:rPr lang="ru-RU" dirty="0" smtClean="0"/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111552" y="4797152"/>
            <a:ext cx="3708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Открытое занятие «Профессии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моих родителей».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3794" name="Picture 2" descr="G:\КАРТИНКИ\ШАБЛОНЫ през-й\ramki\рамка4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992888" cy="1268760"/>
          </a:xfrm>
        </p:spPr>
        <p:txBody>
          <a:bodyPr>
            <a:normAutofit fontScale="90000"/>
          </a:bodyPr>
          <a:lstStyle/>
          <a:p>
            <a:r>
              <a:rPr lang="ru-RU" sz="2700" dirty="0" smtClean="0">
                <a:solidFill>
                  <a:srgbClr val="C00000"/>
                </a:solidFill>
                <a:effectLst/>
              </a:rPr>
              <a:t>Цель:</a:t>
            </a:r>
            <a:r>
              <a:rPr lang="ru-RU" sz="2000" dirty="0" smtClean="0">
                <a:solidFill>
                  <a:srgbClr val="FF0000"/>
                </a:solidFill>
              </a:rPr>
              <a:t/>
            </a:r>
            <a:br>
              <a:rPr lang="ru-RU" sz="2000" dirty="0" smtClean="0">
                <a:solidFill>
                  <a:srgbClr val="FF0000"/>
                </a:solidFill>
              </a:rPr>
            </a:br>
            <a:r>
              <a:rPr lang="ru-RU" sz="2700" dirty="0" smtClean="0">
                <a:solidFill>
                  <a:srgbClr val="7030A0"/>
                </a:solidFill>
              </a:rPr>
              <a:t>Систематизация представлений у педагогов </a:t>
            </a:r>
            <a:br>
              <a:rPr lang="ru-RU" sz="2700" dirty="0" smtClean="0">
                <a:solidFill>
                  <a:srgbClr val="7030A0"/>
                </a:solidFill>
              </a:rPr>
            </a:br>
            <a:r>
              <a:rPr lang="ru-RU" sz="2700" dirty="0" smtClean="0">
                <a:solidFill>
                  <a:srgbClr val="7030A0"/>
                </a:solidFill>
              </a:rPr>
              <a:t>о нетрадиционных формах взаимодействия ДОУ </a:t>
            </a:r>
            <a:br>
              <a:rPr lang="ru-RU" sz="2700" dirty="0" smtClean="0">
                <a:solidFill>
                  <a:srgbClr val="7030A0"/>
                </a:solidFill>
              </a:rPr>
            </a:br>
            <a:r>
              <a:rPr lang="ru-RU" sz="2700" dirty="0" smtClean="0">
                <a:solidFill>
                  <a:srgbClr val="7030A0"/>
                </a:solidFill>
              </a:rPr>
              <a:t>с семьями воспитанников</a:t>
            </a:r>
            <a:r>
              <a:rPr lang="ru-RU" sz="2700" dirty="0" smtClean="0">
                <a:solidFill>
                  <a:srgbClr val="FF0000"/>
                </a:solidFill>
              </a:rPr>
              <a:t>.</a:t>
            </a:r>
            <a:endParaRPr lang="ru-RU" sz="27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2060848"/>
            <a:ext cx="8352928" cy="446449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+mj-lt"/>
              </a:rPr>
              <a:t>Задачи:</a:t>
            </a:r>
            <a:endParaRPr lang="ru-RU" sz="2400" dirty="0" smtClean="0">
              <a:solidFill>
                <a:srgbClr val="C00000"/>
              </a:solidFill>
              <a:latin typeface="+mj-lt"/>
            </a:endParaRPr>
          </a:p>
          <a:p>
            <a:pPr lvl="0" algn="just"/>
            <a:r>
              <a:rPr lang="ru-RU" sz="2200" dirty="0" smtClean="0">
                <a:solidFill>
                  <a:srgbClr val="002060"/>
                </a:solidFill>
              </a:rPr>
              <a:t>Познакомить педагогов с некоторыми формами взаимодействия с семьями воспитанников, которые оказывают необходимую поддержку в развитии ребенка при решении общих задач воспитания.</a:t>
            </a:r>
          </a:p>
          <a:p>
            <a:pPr>
              <a:buNone/>
            </a:pPr>
            <a:r>
              <a:rPr lang="ru-RU" sz="900" dirty="0" smtClean="0">
                <a:solidFill>
                  <a:srgbClr val="002060"/>
                </a:solidFill>
              </a:rPr>
              <a:t> </a:t>
            </a:r>
          </a:p>
          <a:p>
            <a:pPr lvl="0" algn="just"/>
            <a:r>
              <a:rPr lang="ru-RU" sz="2200" dirty="0" smtClean="0">
                <a:solidFill>
                  <a:srgbClr val="002060"/>
                </a:solidFill>
              </a:rPr>
              <a:t>Закрепить знания участников мастер – класса о создании в детском саду условий для разнообразного по содержанию и формам сотрудничества, способствующего развитию конструктивного взаимодействия педагогов и родителей с детьми. </a:t>
            </a:r>
          </a:p>
          <a:p>
            <a:pPr>
              <a:buNone/>
            </a:pPr>
            <a:r>
              <a:rPr lang="ru-RU" sz="900" dirty="0" smtClean="0">
                <a:solidFill>
                  <a:srgbClr val="002060"/>
                </a:solidFill>
              </a:rPr>
              <a:t> </a:t>
            </a:r>
          </a:p>
          <a:p>
            <a:pPr lvl="0" algn="just"/>
            <a:r>
              <a:rPr lang="ru-RU" sz="2200" dirty="0" smtClean="0">
                <a:solidFill>
                  <a:srgbClr val="002060"/>
                </a:solidFill>
              </a:rPr>
              <a:t>Повысить профессиональную компетентность участников мастер – класса.</a:t>
            </a:r>
          </a:p>
          <a:p>
            <a:endParaRPr lang="ru-RU" dirty="0"/>
          </a:p>
        </p:txBody>
      </p:sp>
      <p:pic>
        <p:nvPicPr>
          <p:cNvPr id="3074" name="Picture 2" descr="G:\КАРТИНКИ\ШАБЛОНЫ през-й\ramki\рамка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63272" cy="1143000"/>
          </a:xfrm>
        </p:spPr>
        <p:txBody>
          <a:bodyPr>
            <a:noAutofit/>
          </a:bodyPr>
          <a:lstStyle/>
          <a:p>
            <a:r>
              <a:rPr lang="ru-RU" sz="3600" i="1" u="sng" dirty="0" smtClean="0">
                <a:solidFill>
                  <a:srgbClr val="FF0066"/>
                </a:solidFill>
              </a:rPr>
              <a:t>Причастность к «общественной жизни» своих детей.</a:t>
            </a:r>
            <a:endParaRPr lang="ru-RU" sz="3600" dirty="0">
              <a:solidFill>
                <a:srgbClr val="FF0066"/>
              </a:solidFill>
            </a:endParaRPr>
          </a:p>
        </p:txBody>
      </p:sp>
      <p:pic>
        <p:nvPicPr>
          <p:cNvPr id="4098" name="Picture 2" descr="C:\Users\User\Desktop\2016\ФЕИ\IMG_98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8750" b="14583"/>
          <a:stretch>
            <a:fillRect/>
          </a:stretch>
        </p:blipFill>
        <p:spPr bwMode="auto">
          <a:xfrm>
            <a:off x="539552" y="1772816"/>
            <a:ext cx="5472608" cy="230425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E:\РАБОТА\2015\101MSDCF\DSC02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861048"/>
            <a:ext cx="4248472" cy="246062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1520" y="422108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Музыкально – литературный вечер «Менам </a:t>
            </a:r>
            <a:r>
              <a:rPr lang="ru-RU" b="1" dirty="0" err="1" smtClean="0">
                <a:solidFill>
                  <a:srgbClr val="002060"/>
                </a:solidFill>
              </a:rPr>
              <a:t>муса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</a:rPr>
              <a:t>Помӧсд</a:t>
            </a:r>
            <a:r>
              <a:rPr lang="el-GR" b="1" dirty="0" smtClean="0">
                <a:solidFill>
                  <a:srgbClr val="002060"/>
                </a:solidFill>
              </a:rPr>
              <a:t>ἰ</a:t>
            </a:r>
            <a:r>
              <a:rPr lang="ru-RU" b="1" dirty="0" err="1" smtClean="0">
                <a:solidFill>
                  <a:srgbClr val="002060"/>
                </a:solidFill>
              </a:rPr>
              <a:t>н</a:t>
            </a:r>
            <a:r>
              <a:rPr lang="ru-RU" b="1" dirty="0" smtClean="0">
                <a:solidFill>
                  <a:srgbClr val="002060"/>
                </a:solidFill>
              </a:rPr>
              <a:t>».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835696" y="5589240"/>
            <a:ext cx="1944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Вечер памяти «9 мая».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4818" name="Picture 2" descr="G:\КАРТИНКИ\ШАБЛОНЫ през-й\ramki\рамка4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esktop\SAM_6661.JPG"/>
          <p:cNvPicPr>
            <a:picLocks noChangeAspect="1" noChangeArrowheads="1"/>
          </p:cNvPicPr>
          <p:nvPr/>
        </p:nvPicPr>
        <p:blipFill>
          <a:blip r:embed="rId3" cstate="print"/>
          <a:srcRect t="10614" b="5798"/>
          <a:stretch>
            <a:fillRect/>
          </a:stretch>
        </p:blipFill>
        <p:spPr bwMode="auto">
          <a:xfrm>
            <a:off x="683568" y="1628800"/>
            <a:ext cx="7416824" cy="4649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363272" cy="1143000"/>
          </a:xfrm>
        </p:spPr>
        <p:txBody>
          <a:bodyPr>
            <a:noAutofit/>
          </a:bodyPr>
          <a:lstStyle/>
          <a:p>
            <a:r>
              <a:rPr lang="ru-RU" sz="3600" i="1" u="sng" dirty="0" smtClean="0">
                <a:solidFill>
                  <a:srgbClr val="FF0066"/>
                </a:solidFill>
              </a:rPr>
              <a:t>Причастность к «общественной жизни» своих детей.</a:t>
            </a:r>
            <a:endParaRPr lang="ru-RU" sz="3600" dirty="0">
              <a:solidFill>
                <a:srgbClr val="FF0066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5733256"/>
            <a:ext cx="3744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Проект «9 мая» – ЗАРНИЦА.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1835696" y="5589240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 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 flipV="1">
            <a:off x="8641080" y="6309360"/>
            <a:ext cx="45719" cy="54864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5842" name="Picture 2" descr="G:\КАРТИНКИ\ШАБЛОНЫ през-й\ramki\рамка4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i="1" u="sng" dirty="0" smtClean="0">
                <a:solidFill>
                  <a:schemeClr val="accent4"/>
                </a:solidFill>
              </a:rPr>
              <a:t>,</a:t>
            </a:r>
            <a:endParaRPr lang="ru-RU" dirty="0">
              <a:solidFill>
                <a:schemeClr val="accent4"/>
              </a:solidFill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323528" y="332656"/>
            <a:ext cx="88204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1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</a:t>
            </a:r>
            <a:r>
              <a:rPr kumimoji="0" lang="ru-RU" sz="3600" b="1" i="1" u="sng" strike="noStrike" cap="none" normalizeH="0" baseline="0" dirty="0" smtClean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Arial Unicode MS" pitchFamily="34" charset="-128"/>
                <a:cs typeface="Arial Unicode MS" pitchFamily="34" charset="-128"/>
              </a:rPr>
              <a:t>Высокая оценка достижений своего   ребенка, гордость за него</a:t>
            </a:r>
            <a:endParaRPr kumimoji="0" lang="ru-RU" sz="3600" b="0" i="0" u="sng" strike="noStrike" cap="none" normalizeH="0" baseline="0" dirty="0" smtClean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362" name="Picture 2" descr="C:\Users\User\Desktop\2016\SAM_64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556792"/>
            <a:ext cx="7410024" cy="4789264"/>
          </a:xfrm>
          <a:prstGeom prst="ellipse">
            <a:avLst/>
          </a:prstGeom>
          <a:ln w="76200">
            <a:solidFill>
              <a:srgbClr val="99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755576" y="5373216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Воспитанники нашей группы заняли 2 место в  районном экологическом конкурсе «Юные друзья природы».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36866" name="Picture 2" descr="G:\КАРТИНКИ\ШАБЛОНЫ през-й\ramki\рамка5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686800" cy="1228998"/>
          </a:xfrm>
        </p:spPr>
        <p:txBody>
          <a:bodyPr>
            <a:noAutofit/>
          </a:bodyPr>
          <a:lstStyle/>
          <a:p>
            <a:r>
              <a:rPr lang="ru-RU" sz="2800" i="1" u="sng" dirty="0" smtClean="0">
                <a:solidFill>
                  <a:srgbClr val="FF0066"/>
                </a:solidFill>
              </a:rPr>
              <a:t>Глубокое понимание образовательного процесса, возможных сложностей, </a:t>
            </a:r>
            <a:br>
              <a:rPr lang="ru-RU" sz="2800" i="1" u="sng" dirty="0" smtClean="0">
                <a:solidFill>
                  <a:srgbClr val="FF0066"/>
                </a:solidFill>
              </a:rPr>
            </a:br>
            <a:r>
              <a:rPr lang="ru-RU" sz="2800" i="1" u="sng" dirty="0" smtClean="0">
                <a:solidFill>
                  <a:srgbClr val="FF0066"/>
                </a:solidFill>
              </a:rPr>
              <a:t>с которыми связано обучение.</a:t>
            </a:r>
            <a:endParaRPr lang="ru-RU" sz="2800" dirty="0">
              <a:solidFill>
                <a:srgbClr val="FF0066"/>
              </a:solidFill>
            </a:endParaRPr>
          </a:p>
        </p:txBody>
      </p:sp>
      <p:pic>
        <p:nvPicPr>
          <p:cNvPr id="14338" name="Picture 2" descr="C:\Users\User\Desktop\2016\IMG_0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2060848"/>
            <a:ext cx="5184576" cy="35659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0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5536" y="5805264"/>
            <a:ext cx="8208912" cy="1224176"/>
          </a:xfrm>
        </p:spPr>
        <p:txBody>
          <a:bodyPr/>
          <a:lstStyle/>
          <a:p>
            <a:pPr algn="ctr">
              <a:buNone/>
            </a:pPr>
            <a:r>
              <a:rPr lang="ru-RU" sz="2400" dirty="0" smtClean="0">
                <a:solidFill>
                  <a:srgbClr val="002060"/>
                </a:solidFill>
              </a:rPr>
              <a:t>Родительское собрание (Показ родителями сказки «Репка»).</a:t>
            </a:r>
          </a:p>
          <a:p>
            <a:endParaRPr lang="ru-RU" dirty="0"/>
          </a:p>
        </p:txBody>
      </p:sp>
      <p:pic>
        <p:nvPicPr>
          <p:cNvPr id="37891" name="Picture 3" descr="G:\КАРТИНКИ\ШАБЛОНЫ през-й\ramki\рамка5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i="1" u="sng" dirty="0" smtClean="0"/>
              <a:t> </a:t>
            </a:r>
            <a:br>
              <a:rPr lang="ru-RU" sz="3600" i="1" u="sng" dirty="0" smtClean="0"/>
            </a:br>
            <a:r>
              <a:rPr lang="ru-RU" sz="3100" i="1" u="sng" dirty="0" smtClean="0">
                <a:solidFill>
                  <a:srgbClr val="FF0066"/>
                </a:solidFill>
              </a:rPr>
              <a:t>Применение родителями методов </a:t>
            </a:r>
            <a:br>
              <a:rPr lang="ru-RU" sz="3100" i="1" u="sng" dirty="0" smtClean="0">
                <a:solidFill>
                  <a:srgbClr val="FF0066"/>
                </a:solidFill>
              </a:rPr>
            </a:br>
            <a:r>
              <a:rPr lang="ru-RU" sz="3100" i="1" u="sng" dirty="0" smtClean="0">
                <a:solidFill>
                  <a:srgbClr val="FF0066"/>
                </a:solidFill>
              </a:rPr>
              <a:t>и приемов обучения в домашних условиях.</a:t>
            </a:r>
            <a:br>
              <a:rPr lang="ru-RU" sz="3100" i="1" u="sng" dirty="0" smtClean="0">
                <a:solidFill>
                  <a:srgbClr val="FF0066"/>
                </a:solidFill>
              </a:rPr>
            </a:br>
            <a:endParaRPr lang="ru-RU" sz="3100" i="1" u="sng" dirty="0">
              <a:solidFill>
                <a:srgbClr val="FF0066"/>
              </a:solidFill>
            </a:endParaRPr>
          </a:p>
        </p:txBody>
      </p:sp>
      <p:pic>
        <p:nvPicPr>
          <p:cNvPr id="13313" name="Picture 1" descr="C:\Users\User\Desktop\2016\DSC0191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1916832"/>
            <a:ext cx="7211144" cy="4343953"/>
          </a:xfrm>
          <a:prstGeom prst="rect">
            <a:avLst/>
          </a:prstGeom>
          <a:ln w="190500" cap="sq">
            <a:solidFill>
              <a:srgbClr val="FF0066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Прямоугольник 3"/>
          <p:cNvSpPr/>
          <p:nvPr/>
        </p:nvSpPr>
        <p:spPr>
          <a:xfrm>
            <a:off x="4067944" y="2132856"/>
            <a:ext cx="41044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660033"/>
                </a:solidFill>
              </a:rPr>
              <a:t>Совместная работа детей и родителей к заключительному занятию по проекту «Моя семья – моя крепость».</a:t>
            </a:r>
            <a:endParaRPr lang="ru-RU" b="1" dirty="0">
              <a:solidFill>
                <a:srgbClr val="660033"/>
              </a:solidFill>
            </a:endParaRPr>
          </a:p>
        </p:txBody>
      </p:sp>
      <p:pic>
        <p:nvPicPr>
          <p:cNvPr id="38914" name="Picture 2" descr="G:\КАРТИНКИ\ШАБЛОНЫ през-й\ramki\рамка5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ru-RU" sz="6600" dirty="0" smtClean="0"/>
              <a:t/>
            </a:r>
            <a:br>
              <a:rPr lang="ru-RU" sz="6600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709160"/>
          </a:xfrm>
        </p:spPr>
        <p:txBody>
          <a:bodyPr/>
          <a:lstStyle/>
          <a:p>
            <a:pPr lvl="0" algn="ctr">
              <a:buNone/>
            </a:pP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Совместные прогулки </a:t>
            </a:r>
          </a:p>
          <a:p>
            <a:pPr lvl="0" algn="ctr">
              <a:buNone/>
            </a:pPr>
            <a:r>
              <a:rPr lang="ru-RU" sz="4000" b="1" i="1" u="sng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 экскурсии</a:t>
            </a:r>
          </a:p>
          <a:p>
            <a:pPr lvl="0">
              <a:buNone/>
            </a:pPr>
            <a:endParaRPr lang="ru-RU" sz="4000" b="1" i="1" u="sng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2" descr="C:\Users\User\Desktop\2016\DSC_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564904"/>
            <a:ext cx="5241777" cy="380755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64088" y="5517232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</a:rPr>
              <a:t>Путешествие по городам Коми республики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17410" name="Picture 2" descr="G:\КАРТИНКИ\ШАБЛОНЫ през-й\ramki\рамка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rgbClr val="FF0066"/>
                </a:solidFill>
              </a:rPr>
              <a:t>Проявление себя в другой сфере деятельности.</a:t>
            </a: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12289" name="Picture 1" descr="C:\Users\User\Desktop\2016\DSC_014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556792"/>
            <a:ext cx="7920880" cy="4752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259632" y="5661248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Спортивный праздник «Мы – будущие олимпийцы Республики Коми».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39938" name="Picture 2" descr="G:\КАРТИНКИ\ШАБЛОНЫ през-й\ramki\рамка5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i="1" u="sng" dirty="0" smtClean="0">
                <a:solidFill>
                  <a:srgbClr val="FF0066"/>
                </a:solidFill>
              </a:rPr>
              <a:t>Проявление себя в другой сфере деятельности.</a:t>
            </a:r>
            <a:endParaRPr lang="ru-RU" sz="3600" dirty="0">
              <a:solidFill>
                <a:srgbClr val="FF00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661248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rot="21345565">
            <a:off x="3896113" y="1758706"/>
            <a:ext cx="4668916" cy="136815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4000" b="1" i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здоровья</a:t>
            </a:r>
            <a:endParaRPr lang="ru-RU" sz="40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" descr="C:\Users\User\Desktop\2016\SAM_20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628800"/>
            <a:ext cx="4324605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1" descr="C:\Users\User\Desktop\2016\ФЕИ\SAM_21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852936"/>
            <a:ext cx="3960440" cy="3608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2" name="Picture 2" descr="G:\КАРТИНКИ\ШАБЛОНЫ през-й\ramki\рамка57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u="sng" dirty="0" smtClean="0">
                <a:solidFill>
                  <a:srgbClr val="FF0066"/>
                </a:solidFill>
              </a:rPr>
              <a:t>Проявление себя в другой сфере деятельности.</a:t>
            </a:r>
            <a:endParaRPr lang="ru-RU" dirty="0">
              <a:solidFill>
                <a:srgbClr val="FF0066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5661248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 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 rot="21271230">
            <a:off x="1835696" y="1700808"/>
            <a:ext cx="5987008" cy="26643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i="1" dirty="0" smtClean="0">
                <a:solidFill>
                  <a:srgbClr val="660033"/>
                </a:solidFill>
              </a:rPr>
              <a:t>Конкурс снежных фигур</a:t>
            </a:r>
            <a:endParaRPr lang="ru-RU" sz="3600" b="1" dirty="0">
              <a:solidFill>
                <a:srgbClr val="660033"/>
              </a:solidFill>
            </a:endParaRPr>
          </a:p>
        </p:txBody>
      </p:sp>
      <p:pic>
        <p:nvPicPr>
          <p:cNvPr id="6" name="Picture 2" descr="C:\Users\User\Desktop\2016\SAM_69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988840"/>
            <a:ext cx="5722671" cy="44389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00B0F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41986" name="Picture 2" descr="G:\КАРТИНКИ\ШАБЛОНЫ през-й\ramki\рамка7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r>
              <a:rPr lang="en-US" sz="3100" dirty="0" smtClean="0">
                <a:solidFill>
                  <a:srgbClr val="7030A0"/>
                </a:solidFill>
              </a:rPr>
              <a:t/>
            </a:r>
            <a:br>
              <a:rPr lang="en-US" sz="3100" dirty="0" smtClean="0">
                <a:solidFill>
                  <a:srgbClr val="7030A0"/>
                </a:solidFill>
              </a:rPr>
            </a:br>
            <a:r>
              <a:rPr lang="ru-RU" sz="3600" i="1" dirty="0" smtClean="0">
                <a:solidFill>
                  <a:srgbClr val="FF0066"/>
                </a:solidFill>
              </a:rPr>
              <a:t>Родительские и педагогические чтения.</a:t>
            </a:r>
            <a:br>
              <a:rPr lang="ru-RU" sz="3600" i="1" dirty="0" smtClean="0">
                <a:solidFill>
                  <a:srgbClr val="FF0066"/>
                </a:solidFill>
              </a:rPr>
            </a:br>
            <a:endParaRPr lang="ru-RU" sz="3600" i="1" dirty="0">
              <a:solidFill>
                <a:srgbClr val="FF0066"/>
              </a:solidFill>
            </a:endParaRPr>
          </a:p>
        </p:txBody>
      </p:sp>
      <p:pic>
        <p:nvPicPr>
          <p:cNvPr id="1026" name="Picture 2" descr="C:\Users\User\Desktop\DSC_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23621">
            <a:off x="511658" y="2270360"/>
            <a:ext cx="4002383" cy="26858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DSC_0049.JPG"/>
          <p:cNvPicPr>
            <a:picLocks noChangeAspect="1" noChangeArrowheads="1"/>
          </p:cNvPicPr>
          <p:nvPr/>
        </p:nvPicPr>
        <p:blipFill>
          <a:blip r:embed="rId3" cstate="print"/>
          <a:srcRect b="30938"/>
          <a:stretch>
            <a:fillRect/>
          </a:stretch>
        </p:blipFill>
        <p:spPr bwMode="auto">
          <a:xfrm>
            <a:off x="4786314" y="2285992"/>
            <a:ext cx="3619507" cy="3929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387" name="Picture 3" descr="G:\КАРТИНКИ\ШАБЛОНЫ през-й\ramki\рамка2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2"/>
            <a:ext cx="9143996" cy="6857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Нетрадиционные формы взаимодействия:</a:t>
            </a:r>
            <a:br>
              <a:rPr lang="ru-RU" sz="2400" dirty="0" smtClean="0">
                <a:solidFill>
                  <a:srgbClr val="7030A0"/>
                </a:solidFill>
              </a:rPr>
            </a:br>
            <a:r>
              <a:rPr lang="ru-RU" sz="2200" dirty="0" smtClean="0">
                <a:solidFill>
                  <a:srgbClr val="7030A0"/>
                </a:solidFill>
              </a:rPr>
              <a:t>(</a:t>
            </a:r>
            <a:r>
              <a:rPr lang="ru-RU" sz="2200" i="1" dirty="0" smtClean="0">
                <a:solidFill>
                  <a:srgbClr val="FF0066"/>
                </a:solidFill>
              </a:rPr>
              <a:t>разноцветные надписи) - формы взаимодействия, которые уже использовала в своей работе с родителями.</a:t>
            </a:r>
            <a:r>
              <a:rPr lang="ru-RU" sz="2400" i="1" dirty="0" smtClean="0">
                <a:solidFill>
                  <a:srgbClr val="FF0066"/>
                </a:solidFill>
              </a:rPr>
              <a:t/>
            </a:r>
            <a:br>
              <a:rPr lang="ru-RU" sz="2400" i="1" dirty="0" smtClean="0">
                <a:solidFill>
                  <a:srgbClr val="FF0066"/>
                </a:solidFill>
              </a:rPr>
            </a:b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79512" y="1600200"/>
            <a:ext cx="4464496" cy="5069160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3100" b="1" dirty="0" smtClean="0">
                <a:solidFill>
                  <a:srgbClr val="00B050"/>
                </a:solidFill>
              </a:rPr>
              <a:t>Сайт детского сада и группы.</a:t>
            </a:r>
          </a:p>
          <a:p>
            <a:pPr lvl="0"/>
            <a:r>
              <a:rPr lang="ru-RU" sz="3100" b="1" dirty="0" smtClean="0">
                <a:solidFill>
                  <a:srgbClr val="C00000"/>
                </a:solidFill>
              </a:rPr>
              <a:t>Проектная деятельность.</a:t>
            </a:r>
          </a:p>
          <a:p>
            <a:pPr lvl="0"/>
            <a:r>
              <a:rPr lang="ru-RU" sz="3100" b="1" dirty="0" smtClean="0">
                <a:solidFill>
                  <a:srgbClr val="C00000"/>
                </a:solidFill>
              </a:rPr>
              <a:t>Круглый стол</a:t>
            </a:r>
          </a:p>
          <a:p>
            <a:pPr lvl="0"/>
            <a:r>
              <a:rPr lang="ru-RU" sz="3100" b="1" dirty="0" smtClean="0">
                <a:solidFill>
                  <a:schemeClr val="bg1"/>
                </a:solidFill>
              </a:rPr>
              <a:t>Конференции.</a:t>
            </a:r>
          </a:p>
          <a:p>
            <a:pPr lvl="0"/>
            <a:r>
              <a:rPr lang="ru-RU" sz="3100" b="1" dirty="0" smtClean="0">
                <a:solidFill>
                  <a:srgbClr val="002060"/>
                </a:solidFill>
              </a:rPr>
              <a:t>Выпуски семейных газет и плакатов.</a:t>
            </a:r>
          </a:p>
          <a:p>
            <a:pPr lvl="0"/>
            <a:r>
              <a:rPr lang="ru-RU" sz="3100" b="1" dirty="0" smtClean="0">
                <a:solidFill>
                  <a:srgbClr val="FF0066"/>
                </a:solidFill>
              </a:rPr>
              <a:t>Игры – встречи.</a:t>
            </a:r>
          </a:p>
          <a:p>
            <a:pPr lvl="0"/>
            <a:r>
              <a:rPr lang="ru-RU" sz="3100" b="1" dirty="0" smtClean="0">
                <a:solidFill>
                  <a:srgbClr val="00B050"/>
                </a:solidFill>
              </a:rPr>
              <a:t>Проведение мастер – классов.</a:t>
            </a:r>
          </a:p>
          <a:p>
            <a:pPr lvl="0"/>
            <a:r>
              <a:rPr lang="ru-RU" sz="3100" b="1" dirty="0" smtClean="0">
                <a:solidFill>
                  <a:srgbClr val="FF0000"/>
                </a:solidFill>
              </a:rPr>
              <a:t>Почта доверия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>
          <a:xfrm>
            <a:off x="4499992" y="1600200"/>
            <a:ext cx="4186808" cy="499715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sz="3100" b="1" dirty="0" smtClean="0">
                <a:solidFill>
                  <a:schemeClr val="bg1"/>
                </a:solidFill>
              </a:rPr>
              <a:t>Семинары – практикумы.</a:t>
            </a:r>
          </a:p>
          <a:p>
            <a:pPr lvl="0"/>
            <a:r>
              <a:rPr lang="ru-RU" sz="3100" b="1" dirty="0" smtClean="0">
                <a:solidFill>
                  <a:schemeClr val="accent4">
                    <a:lumMod val="50000"/>
                  </a:schemeClr>
                </a:solidFill>
              </a:rPr>
              <a:t>Фотовыставки.</a:t>
            </a:r>
          </a:p>
          <a:p>
            <a:pPr lvl="0"/>
            <a:r>
              <a:rPr lang="ru-RU" sz="3100" b="1" dirty="0" smtClean="0">
                <a:solidFill>
                  <a:schemeClr val="accent1">
                    <a:lumMod val="50000"/>
                  </a:schemeClr>
                </a:solidFill>
              </a:rPr>
              <a:t>Проведение акций.</a:t>
            </a:r>
          </a:p>
          <a:p>
            <a:pPr lvl="0"/>
            <a:r>
              <a:rPr lang="ru-RU" sz="3100" b="1" dirty="0" smtClean="0">
                <a:solidFill>
                  <a:schemeClr val="bg1"/>
                </a:solidFill>
              </a:rPr>
              <a:t>Вечер вопросов и ответов.</a:t>
            </a:r>
          </a:p>
          <a:p>
            <a:pPr lvl="0"/>
            <a:r>
              <a:rPr lang="ru-RU" sz="3100" b="1" dirty="0" smtClean="0">
                <a:solidFill>
                  <a:srgbClr val="990000"/>
                </a:solidFill>
              </a:rPr>
              <a:t>Родительские и педагогические чтения.</a:t>
            </a:r>
          </a:p>
          <a:p>
            <a:pPr lvl="0"/>
            <a:r>
              <a:rPr lang="ru-RU" sz="3100" b="1" dirty="0" smtClean="0">
                <a:solidFill>
                  <a:srgbClr val="00B0F0"/>
                </a:solidFill>
              </a:rPr>
              <a:t>Совместные прогулки и экскурсии.</a:t>
            </a:r>
          </a:p>
          <a:p>
            <a:pPr lvl="0"/>
            <a:r>
              <a:rPr lang="ru-RU" sz="3100" b="1" dirty="0" smtClean="0">
                <a:solidFill>
                  <a:srgbClr val="FF0000"/>
                </a:solidFill>
              </a:rPr>
              <a:t>Выставка семейных реликвий.</a:t>
            </a:r>
          </a:p>
          <a:p>
            <a:pPr lvl="0"/>
            <a:r>
              <a:rPr lang="ru-RU" sz="3100" b="1" dirty="0" smtClean="0">
                <a:solidFill>
                  <a:schemeClr val="bg1"/>
                </a:solidFill>
              </a:rPr>
              <a:t>Брошюрки, листовки и буклеты.</a:t>
            </a:r>
          </a:p>
          <a:p>
            <a:endParaRPr lang="ru-RU" dirty="0"/>
          </a:p>
        </p:txBody>
      </p:sp>
      <p:pic>
        <p:nvPicPr>
          <p:cNvPr id="4098" name="Picture 2" descr="G:\КАРТИНКИ\ШАБЛОНЫ през-й\ramki\рамка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611560" y="188640"/>
            <a:ext cx="7604349" cy="1081413"/>
          </a:xfrm>
        </p:spPr>
        <p:txBody>
          <a:bodyPr>
            <a:normAutofit/>
          </a:bodyPr>
          <a:lstStyle/>
          <a:p>
            <a:pPr lvl="0"/>
            <a:r>
              <a:rPr lang="ru-RU" i="1" u="sng" dirty="0" smtClean="0">
                <a:solidFill>
                  <a:srgbClr val="FF0066"/>
                </a:solidFill>
              </a:rPr>
              <a:t>Источники</a:t>
            </a:r>
            <a:endParaRPr lang="ru-RU" i="1" u="sng" dirty="0">
              <a:solidFill>
                <a:srgbClr val="FF0066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395536" y="1196752"/>
            <a:ext cx="8280920" cy="4709160"/>
          </a:xfrm>
        </p:spPr>
        <p:txBody>
          <a:bodyPr>
            <a:normAutofit fontScale="92500"/>
          </a:bodyPr>
          <a:lstStyle/>
          <a:p>
            <a:pPr lvl="0" algn="just"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1.Основная образовательная программа дошкольного образования.</a:t>
            </a:r>
          </a:p>
          <a:p>
            <a:pPr lvl="0" algn="just"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 «ОТ РОЖДЕНИЯ ДО ШКОЛЫ» под редакцией: Н. Е. </a:t>
            </a:r>
            <a:r>
              <a:rPr lang="ru-RU" sz="2200" dirty="0" err="1" smtClean="0">
                <a:solidFill>
                  <a:schemeClr val="bg1"/>
                </a:solidFill>
              </a:rPr>
              <a:t>Вераксы</a:t>
            </a:r>
            <a:r>
              <a:rPr lang="ru-RU" sz="2200" dirty="0" smtClean="0">
                <a:solidFill>
                  <a:schemeClr val="bg1"/>
                </a:solidFill>
              </a:rPr>
              <a:t>; </a:t>
            </a:r>
          </a:p>
          <a:p>
            <a:pPr lvl="0" algn="just">
              <a:buNone/>
            </a:pPr>
            <a:r>
              <a:rPr lang="ru-RU" sz="2200" dirty="0" smtClean="0">
                <a:solidFill>
                  <a:schemeClr val="bg1"/>
                </a:solidFill>
              </a:rPr>
              <a:t>Т. С. Комарова; М. А. Васильева. МОЗАИКА – СИНТЕЗ  Москва  2016.</a:t>
            </a:r>
          </a:p>
          <a:p>
            <a:pPr lvl="0">
              <a:buNone/>
            </a:pPr>
            <a:r>
              <a:rPr lang="ru-RU" sz="2200" dirty="0" smtClean="0">
                <a:solidFill>
                  <a:srgbClr val="660033"/>
                </a:solidFill>
              </a:rPr>
              <a:t>2. Работа с родителями.  Л. В. Михайлова – Сибирская. Москва «Просвещение» 2015.</a:t>
            </a:r>
          </a:p>
          <a:p>
            <a:pPr lvl="0"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3.Воспитание и обучение в старшей группе детского сада.</a:t>
            </a:r>
          </a:p>
          <a:p>
            <a:r>
              <a:rPr lang="ru-RU" sz="2200" dirty="0" smtClean="0">
                <a:solidFill>
                  <a:srgbClr val="002060"/>
                </a:solidFill>
              </a:rPr>
              <a:t>О. А. </a:t>
            </a:r>
            <a:r>
              <a:rPr lang="ru-RU" sz="2200" dirty="0" err="1" smtClean="0">
                <a:solidFill>
                  <a:srgbClr val="002060"/>
                </a:solidFill>
              </a:rPr>
              <a:t>Соломенникова</a:t>
            </a:r>
            <a:r>
              <a:rPr lang="ru-RU" sz="2200" dirty="0" smtClean="0">
                <a:solidFill>
                  <a:srgbClr val="002060"/>
                </a:solidFill>
              </a:rPr>
              <a:t>. </a:t>
            </a:r>
            <a:r>
              <a:rPr lang="ru-RU" sz="2200" dirty="0" err="1" smtClean="0">
                <a:solidFill>
                  <a:srgbClr val="002060"/>
                </a:solidFill>
              </a:rPr>
              <a:t>Моска</a:t>
            </a:r>
            <a:r>
              <a:rPr lang="ru-RU" sz="2200" dirty="0" smtClean="0">
                <a:solidFill>
                  <a:srgbClr val="002060"/>
                </a:solidFill>
              </a:rPr>
              <a:t> МОЗАИКА – СИНТЕЗ 2006. </a:t>
            </a:r>
          </a:p>
          <a:p>
            <a:pPr lvl="0">
              <a:buNone/>
            </a:pPr>
            <a:r>
              <a:rPr lang="ru-RU" sz="2200" dirty="0" smtClean="0">
                <a:solidFill>
                  <a:srgbClr val="7030A0"/>
                </a:solidFill>
              </a:rPr>
              <a:t>4.Рамки - Стили для программы </a:t>
            </a:r>
            <a:r>
              <a:rPr lang="ru-RU" sz="2200" dirty="0" err="1" smtClean="0">
                <a:solidFill>
                  <a:srgbClr val="7030A0"/>
                </a:solidFill>
              </a:rPr>
              <a:t>Adobe</a:t>
            </a:r>
            <a:r>
              <a:rPr lang="ru-RU" sz="2200" dirty="0" smtClean="0">
                <a:solidFill>
                  <a:srgbClr val="7030A0"/>
                </a:solidFill>
              </a:rPr>
              <a:t> </a:t>
            </a:r>
            <a:r>
              <a:rPr lang="ru-RU" sz="2200" dirty="0" err="1" smtClean="0">
                <a:solidFill>
                  <a:srgbClr val="7030A0"/>
                </a:solidFill>
              </a:rPr>
              <a:t>Photoshop</a:t>
            </a:r>
            <a:r>
              <a:rPr lang="ru-RU" sz="2200" dirty="0" smtClean="0">
                <a:solidFill>
                  <a:srgbClr val="7030A0"/>
                </a:solidFill>
              </a:rPr>
              <a:t>: </a:t>
            </a:r>
          </a:p>
          <a:p>
            <a:pPr>
              <a:buNone/>
            </a:pPr>
            <a:r>
              <a:rPr lang="ru-RU" sz="2200" u="sng" dirty="0" smtClean="0">
                <a:solidFill>
                  <a:srgbClr val="7030A0"/>
                </a:solidFill>
                <a:hlinkClick r:id="rId3"/>
              </a:rPr>
              <a:t>http://www.photoshop-master.ru/adds.php?rub=15</a:t>
            </a:r>
            <a:endParaRPr lang="ru-RU" sz="2200" dirty="0" smtClean="0">
              <a:solidFill>
                <a:srgbClr val="7030A0"/>
              </a:solidFill>
            </a:endParaRPr>
          </a:p>
          <a:p>
            <a:pPr lvl="0">
              <a:buNone/>
            </a:pPr>
            <a:r>
              <a:rPr lang="ru-RU" sz="2200" dirty="0" smtClean="0">
                <a:solidFill>
                  <a:srgbClr val="7030A0"/>
                </a:solidFill>
              </a:rPr>
              <a:t>Автор: </a:t>
            </a:r>
            <a:r>
              <a:rPr lang="ru-RU" sz="2200" dirty="0" err="1" smtClean="0">
                <a:solidFill>
                  <a:srgbClr val="7030A0"/>
                </a:solidFill>
              </a:rPr>
              <a:t>Ранько</a:t>
            </a:r>
            <a:r>
              <a:rPr lang="ru-RU" sz="2200" dirty="0" smtClean="0">
                <a:solidFill>
                  <a:srgbClr val="7030A0"/>
                </a:solidFill>
              </a:rPr>
              <a:t> Елена Алексеевна</a:t>
            </a:r>
          </a:p>
          <a:p>
            <a:pPr>
              <a:buNone/>
            </a:pPr>
            <a:r>
              <a:rPr lang="ru-RU" sz="2200" dirty="0" smtClean="0">
                <a:solidFill>
                  <a:srgbClr val="660033"/>
                </a:solidFill>
              </a:rPr>
              <a:t>5. Фото из личного архива воспитателя</a:t>
            </a:r>
          </a:p>
          <a:p>
            <a:pPr>
              <a:buNone/>
            </a:pPr>
            <a:r>
              <a:rPr lang="ru-RU" sz="2200" dirty="0" smtClean="0">
                <a:solidFill>
                  <a:srgbClr val="002060"/>
                </a:solidFill>
              </a:rPr>
              <a:t>6. </a:t>
            </a:r>
            <a:r>
              <a:rPr lang="ru-RU" sz="2200" dirty="0" smtClean="0">
                <a:solidFill>
                  <a:schemeClr val="bg1"/>
                </a:solidFill>
              </a:rPr>
              <a:t>Свободные ресурсы Интернета.</a:t>
            </a:r>
            <a:endParaRPr lang="ru-RU" sz="22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pic>
        <p:nvPicPr>
          <p:cNvPr id="43011" name="Picture 3" descr="G:\КАРТИНКИ\ШАБЛОНЫ през-й\ramki\рамка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i="1" u="sng" dirty="0" smtClean="0">
                <a:solidFill>
                  <a:srgbClr val="FF0066"/>
                </a:solidFill>
              </a:rPr>
              <a:t>Проектная деятельность </a:t>
            </a:r>
            <a:endParaRPr lang="ru-RU" sz="4000" i="1" u="sng" dirty="0">
              <a:solidFill>
                <a:srgbClr val="FF0066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23528" y="1844824"/>
            <a:ext cx="8568952" cy="4709160"/>
          </a:xfrm>
        </p:spPr>
        <p:txBody>
          <a:bodyPr/>
          <a:lstStyle/>
          <a:p>
            <a:pPr lvl="0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Проектирование позволяет взращивать новые формы общности педагогов, детей и родителей, решая различные проблемы воспитания ребенка, как в семье, так и детском саду.</a:t>
            </a:r>
          </a:p>
          <a:p>
            <a:pPr lvl="0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Проектирование помогает учиться работать в «команде». </a:t>
            </a:r>
          </a:p>
          <a:p>
            <a:pPr lvl="0"/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+mj-lt"/>
              </a:rPr>
              <a:t>Проектирование развивает партнерские отношения с семьей.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404664"/>
            <a:ext cx="67824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+mj-lt"/>
              </a:rPr>
              <a:t>Нетрадиционные формы взаимодействия:</a:t>
            </a:r>
            <a:endParaRPr lang="ru-RU" sz="2400" b="1" dirty="0">
              <a:latin typeface="+mj-lt"/>
            </a:endParaRPr>
          </a:p>
        </p:txBody>
      </p:sp>
      <p:pic>
        <p:nvPicPr>
          <p:cNvPr id="5123" name="Picture 3" descr="G:\КАРТИНКИ\ШАБЛОНЫ през-й\ramki\рамка1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66"/>
                </a:solidFill>
              </a:rPr>
              <a:t>Таблица</a:t>
            </a:r>
            <a:r>
              <a:rPr lang="ru-RU" i="1" dirty="0" smtClean="0">
                <a:solidFill>
                  <a:srgbClr val="7030A0"/>
                </a:solidFill>
              </a:rPr>
              <a:t> </a:t>
            </a:r>
            <a:r>
              <a:rPr lang="ru-RU" i="1" u="sng" dirty="0" smtClean="0">
                <a:solidFill>
                  <a:srgbClr val="FF0066"/>
                </a:solidFill>
              </a:rPr>
              <a:t>«Взаимодействие детского сада с семьями»,</a:t>
            </a:r>
            <a:endParaRPr lang="ru-RU" dirty="0">
              <a:solidFill>
                <a:srgbClr val="FF0066"/>
              </a:solidFill>
            </a:endParaRPr>
          </a:p>
        </p:txBody>
      </p:sp>
      <p:pic>
        <p:nvPicPr>
          <p:cNvPr id="1026" name="Picture 2" descr="C:\Users\User\Desktop\2016\ФЕИ\DSCN07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7670097" cy="4752528"/>
          </a:xfrm>
          <a:prstGeom prst="rect">
            <a:avLst/>
          </a:prstGeom>
          <a:noFill/>
        </p:spPr>
      </p:pic>
      <p:pic>
        <p:nvPicPr>
          <p:cNvPr id="24578" name="Picture 2" descr="G:\КАРТИНКИ\ШАБЛОНЫ през-й\ramki\рамка3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686800" cy="1228998"/>
          </a:xfrm>
        </p:spPr>
        <p:txBody>
          <a:bodyPr>
            <a:noAutofit/>
          </a:bodyPr>
          <a:lstStyle/>
          <a:p>
            <a:r>
              <a:rPr lang="ru-RU" sz="2800" i="1" u="sng" dirty="0" smtClean="0">
                <a:solidFill>
                  <a:srgbClr val="FF0066"/>
                </a:solidFill>
              </a:rPr>
              <a:t>«Солнышко с лучиками», </a:t>
            </a:r>
            <a:r>
              <a:rPr lang="ru-RU" sz="2800" i="1" dirty="0" smtClean="0">
                <a:solidFill>
                  <a:srgbClr val="FF0066"/>
                </a:solidFill>
              </a:rPr>
              <a:t>где отмечаются «цветочками» достижения детей в каждом проекте</a:t>
            </a:r>
            <a:endParaRPr lang="ru-RU" sz="2800" dirty="0">
              <a:solidFill>
                <a:srgbClr val="FF0066"/>
              </a:solidFill>
            </a:endParaRPr>
          </a:p>
        </p:txBody>
      </p:sp>
      <p:pic>
        <p:nvPicPr>
          <p:cNvPr id="2050" name="Picture 2" descr="C:\Users\User\Desktop\2016\ФЕИ\SAM_2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" contrast="-17000"/>
          </a:blip>
          <a:srcRect/>
          <a:stretch>
            <a:fillRect/>
          </a:stretch>
        </p:blipFill>
        <p:spPr bwMode="auto">
          <a:xfrm>
            <a:off x="1907704" y="1916832"/>
            <a:ext cx="5457334" cy="4392488"/>
          </a:xfrm>
          <a:prstGeom prst="rect">
            <a:avLst/>
          </a:prstGeom>
          <a:noFill/>
        </p:spPr>
      </p:pic>
      <p:pic>
        <p:nvPicPr>
          <p:cNvPr id="25602" name="Picture 2" descr="G:\КАРТИНКИ\ШАБЛОНЫ през-й\ramki\рамка3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i="1" u="sng" dirty="0" smtClean="0">
                <a:solidFill>
                  <a:srgbClr val="FF0066"/>
                </a:solidFill>
              </a:rPr>
              <a:t>Индивидуальные беседы. </a:t>
            </a:r>
            <a:endParaRPr lang="ru-RU" sz="4000" dirty="0">
              <a:solidFill>
                <a:srgbClr val="FF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12776"/>
            <a:ext cx="8424936" cy="4709160"/>
          </a:xfrm>
        </p:spPr>
        <p:txBody>
          <a:bodyPr>
            <a:normAutofit fontScale="92500" lnSpcReduction="10000"/>
          </a:bodyPr>
          <a:lstStyle/>
          <a:p>
            <a:pPr lvl="0" algn="ctr">
              <a:buNone/>
            </a:pPr>
            <a:r>
              <a:rPr lang="ru-RU" b="1" i="1" u="sng" dirty="0" smtClean="0">
                <a:solidFill>
                  <a:srgbClr val="7030A0"/>
                </a:solidFill>
              </a:rPr>
              <a:t>Мы убедились, что ничто не может заменить личное общение педагога с родителями. </a:t>
            </a:r>
          </a:p>
          <a:p>
            <a:pPr lvl="0" algn="ctr">
              <a:buNone/>
            </a:pPr>
            <a:r>
              <a:rPr lang="ru-RU" b="1" dirty="0" smtClean="0">
                <a:solidFill>
                  <a:srgbClr val="990000"/>
                </a:solidFill>
                <a:latin typeface="+mj-lt"/>
              </a:rPr>
              <a:t>Это</a:t>
            </a:r>
            <a:r>
              <a:rPr lang="ru-RU" b="1" i="1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ru-RU" b="1" dirty="0" smtClean="0">
                <a:solidFill>
                  <a:srgbClr val="990000"/>
                </a:solidFill>
                <a:latin typeface="+mj-lt"/>
              </a:rPr>
              <a:t>получение максимально возможной информации:</a:t>
            </a:r>
          </a:p>
          <a:p>
            <a:pPr lvl="0">
              <a:buFont typeface="Wingdings" pitchFamily="2" charset="2"/>
              <a:buChar char="§"/>
            </a:pPr>
            <a:r>
              <a:rPr lang="ru-RU" b="1" dirty="0" smtClean="0">
                <a:solidFill>
                  <a:srgbClr val="990000"/>
                </a:solidFill>
              </a:rPr>
              <a:t> </a:t>
            </a:r>
            <a:r>
              <a:rPr lang="ru-RU" sz="2600" dirty="0" smtClean="0">
                <a:solidFill>
                  <a:srgbClr val="0070C0"/>
                </a:solidFill>
                <a:latin typeface="+mj-lt"/>
              </a:rPr>
              <a:t>об актуальном состоянии и особенностях развития ребенка;</a:t>
            </a:r>
          </a:p>
          <a:p>
            <a:pPr lvl="0"/>
            <a:r>
              <a:rPr lang="ru-RU" sz="2600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ru-RU" sz="2600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об особенностях и приоритетах семейного воспитания;</a:t>
            </a:r>
          </a:p>
          <a:p>
            <a:pPr lvl="0"/>
            <a:r>
              <a:rPr lang="ru-RU" sz="2600" dirty="0" smtClean="0">
                <a:solidFill>
                  <a:srgbClr val="990000"/>
                </a:solidFill>
                <a:latin typeface="+mj-lt"/>
              </a:rPr>
              <a:t> </a:t>
            </a:r>
            <a:r>
              <a:rPr lang="ru-RU" sz="2600" dirty="0" smtClean="0">
                <a:solidFill>
                  <a:srgbClr val="002060"/>
                </a:solidFill>
                <a:latin typeface="+mj-lt"/>
              </a:rPr>
              <a:t>о потребностях и запросах семьи в воспитании и развитии ребенка; </a:t>
            </a:r>
          </a:p>
          <a:p>
            <a:r>
              <a:rPr lang="ru-RU" sz="2600" dirty="0" smtClean="0">
                <a:solidFill>
                  <a:srgbClr val="660033"/>
                </a:solidFill>
                <a:latin typeface="+mj-lt"/>
              </a:rPr>
              <a:t>о возможностях конструктивного участия семьи в работе детского сада. </a:t>
            </a:r>
            <a:endParaRPr lang="ru-RU" sz="2600" dirty="0">
              <a:solidFill>
                <a:srgbClr val="660033"/>
              </a:solidFill>
              <a:latin typeface="+mj-lt"/>
            </a:endParaRPr>
          </a:p>
        </p:txBody>
      </p:sp>
      <p:pic>
        <p:nvPicPr>
          <p:cNvPr id="26626" name="Picture 2" descr="G:\КАРТИНКИ\ШАБЛОНЫ през-й\ramki\рамка3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i="1" u="sng" dirty="0" smtClean="0">
                <a:solidFill>
                  <a:srgbClr val="FF0066"/>
                </a:solidFill>
              </a:rPr>
              <a:t>Анкетирование и опросы. </a:t>
            </a:r>
            <a:endParaRPr lang="ru-RU" sz="4000" dirty="0">
              <a:solidFill>
                <a:srgbClr val="FF0066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268760"/>
            <a:ext cx="8640960" cy="4709160"/>
          </a:xfrm>
        </p:spPr>
        <p:txBody>
          <a:bodyPr>
            <a:normAutofit/>
          </a:bodyPr>
          <a:lstStyle/>
          <a:p>
            <a:pPr lvl="8">
              <a:buNone/>
            </a:pPr>
            <a:r>
              <a:rPr lang="ru-RU" sz="800" b="1" i="1" u="sng" dirty="0" smtClean="0">
                <a:solidFill>
                  <a:srgbClr val="00B050"/>
                </a:solidFill>
              </a:rPr>
              <a:t> </a:t>
            </a:r>
            <a:endParaRPr lang="ru-RU" sz="800" dirty="0" smtClean="0">
              <a:solidFill>
                <a:srgbClr val="00B050"/>
              </a:solidFill>
            </a:endParaRPr>
          </a:p>
          <a:p>
            <a:pPr lvl="0"/>
            <a:r>
              <a:rPr lang="ru-RU" sz="3200" i="1" dirty="0" smtClean="0">
                <a:solidFill>
                  <a:srgbClr val="660033"/>
                </a:solidFill>
                <a:latin typeface="+mj-lt"/>
              </a:rPr>
              <a:t>Это - форма изучения потребности семьи, их удовлетворенность этими потребностями; </a:t>
            </a:r>
            <a:endParaRPr lang="ru-RU" sz="3200" dirty="0" smtClean="0">
              <a:solidFill>
                <a:srgbClr val="660033"/>
              </a:solidFill>
              <a:latin typeface="+mj-lt"/>
            </a:endParaRPr>
          </a:p>
          <a:p>
            <a:r>
              <a:rPr lang="ru-RU" sz="3200" i="1" dirty="0" smtClean="0">
                <a:solidFill>
                  <a:srgbClr val="002060"/>
                </a:solidFill>
                <a:latin typeface="+mj-lt"/>
              </a:rPr>
              <a:t>Это – выяснение, как и где можно вовлечь родителей в образовательную работу детского сада, исходя из их желаний и возможностей.</a:t>
            </a:r>
            <a:r>
              <a:rPr lang="ru-RU" sz="3200" i="1" u="sng" dirty="0" smtClean="0">
                <a:solidFill>
                  <a:srgbClr val="002060"/>
                </a:solidFill>
                <a:latin typeface="+mj-lt"/>
              </a:rPr>
              <a:t> </a:t>
            </a:r>
            <a:endParaRPr lang="ru-RU" sz="3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7650" name="Picture 2" descr="G:\КАРТИНКИ\ШАБЛОНЫ през-й\ramki\рамка3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951</TotalTime>
  <Words>1183</Words>
  <Application>Microsoft Office PowerPoint</Application>
  <PresentationFormat>Экран (4:3)</PresentationFormat>
  <Paragraphs>193</Paragraphs>
  <Slides>40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Апекс</vt:lpstr>
      <vt:lpstr>  Внедрение нетрадиционных форм взаимодействия ДОО  с семьями воспитанников</vt:lpstr>
      <vt:lpstr>Проблема: </vt:lpstr>
      <vt:lpstr>Цель: Систематизация представлений у педагогов  о нетрадиционных формах взаимодействия ДОУ  с семьями воспитанников.</vt:lpstr>
      <vt:lpstr>Нетрадиционные формы взаимодействия: (разноцветные надписи) - формы взаимодействия, которые уже использовала в своей работе с родителями. </vt:lpstr>
      <vt:lpstr>Проектная деятельность </vt:lpstr>
      <vt:lpstr>Таблица «Взаимодействие детского сада с семьями»,</vt:lpstr>
      <vt:lpstr>«Солнышко с лучиками», где отмечаются «цветочками» достижения детей в каждом проекте</vt:lpstr>
      <vt:lpstr>Индивидуальные беседы. </vt:lpstr>
      <vt:lpstr>Анкетирование и опросы. </vt:lpstr>
      <vt:lpstr>День открытых дверей.</vt:lpstr>
      <vt:lpstr>Родительские собрания. </vt:lpstr>
      <vt:lpstr>Родительские собрания. </vt:lpstr>
      <vt:lpstr>Обеспечение родителей информацией. </vt:lpstr>
      <vt:lpstr>Нетрадиционные формы взаимодействия: </vt:lpstr>
      <vt:lpstr>Нетрадиционные формы взаимодействия: </vt:lpstr>
      <vt:lpstr>Нетрадиционные формы взаимодействия: </vt:lpstr>
      <vt:lpstr>Нетрадиционные формы взаимодействия: </vt:lpstr>
      <vt:lpstr>Круглый стол</vt:lpstr>
      <vt:lpstr>Нетрадиционные формы взаимодействия: </vt:lpstr>
      <vt:lpstr>Нетрадиционные формы взаимодействия: </vt:lpstr>
      <vt:lpstr>Нетрадиционные формы взаимодействия: </vt:lpstr>
      <vt:lpstr>Нетрадиционные формы взаимодействия: </vt:lpstr>
      <vt:lpstr>Нетрадиционные формы взаимодействия: </vt:lpstr>
      <vt:lpstr>Нетрадиционные формы взаимодействия: </vt:lpstr>
      <vt:lpstr>Нетрадиционные формы взаимодействия: </vt:lpstr>
      <vt:lpstr>Нетрадиционные формы взаимодействия: </vt:lpstr>
      <vt:lpstr>Нетрадиционные формы взаимодействия: </vt:lpstr>
      <vt:lpstr>–   Пригласительные билеты  от имени своих детей. </vt:lpstr>
      <vt:lpstr>Наблюдение за своими детьми на фоне их сверстников.</vt:lpstr>
      <vt:lpstr>Причастность к «общественной жизни» своих детей.</vt:lpstr>
      <vt:lpstr>Причастность к «общественной жизни» своих детей.</vt:lpstr>
      <vt:lpstr>,</vt:lpstr>
      <vt:lpstr>Глубокое понимание образовательного процесса, возможных сложностей,  с которыми связано обучение.</vt:lpstr>
      <vt:lpstr>  Применение родителями методов  и приемов обучения в домашних условиях. </vt:lpstr>
      <vt:lpstr>Нетрадиционные формы взаимодействия: </vt:lpstr>
      <vt:lpstr>Проявление себя в другой сфере деятельности.</vt:lpstr>
      <vt:lpstr>Проявление себя в другой сфере деятельности.</vt:lpstr>
      <vt:lpstr>Проявление себя в другой сфере деятельности.</vt:lpstr>
      <vt:lpstr>Нетрадиционные формы взаимодействия: Родительские и педагогические чтения. </vt:lpstr>
      <vt:lpstr>Источники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Идеи для детской площатки</dc:title>
  <dc:creator>Владелец</dc:creator>
  <cp:lastModifiedBy>User</cp:lastModifiedBy>
  <cp:revision>144</cp:revision>
  <dcterms:created xsi:type="dcterms:W3CDTF">2016-04-25T07:46:02Z</dcterms:created>
  <dcterms:modified xsi:type="dcterms:W3CDTF">2016-12-23T13:17:07Z</dcterms:modified>
</cp:coreProperties>
</file>