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59" r:id="rId4"/>
    <p:sldId id="265" r:id="rId5"/>
    <p:sldId id="258" r:id="rId6"/>
    <p:sldId id="262" r:id="rId7"/>
    <p:sldId id="263" r:id="rId8"/>
    <p:sldId id="264" r:id="rId9"/>
    <p:sldId id="272" r:id="rId10"/>
    <p:sldId id="268" r:id="rId11"/>
    <p:sldId id="273" r:id="rId12"/>
    <p:sldId id="270" r:id="rId13"/>
    <p:sldId id="269"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FFCC"/>
    <a:srgbClr val="07077F"/>
    <a:srgbClr val="FF3300"/>
    <a:srgbClr val="2430A6"/>
    <a:srgbClr val="FFFFFF"/>
    <a:srgbClr val="FFFFCC"/>
    <a:srgbClr val="99FFCC"/>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autoAdjust="0"/>
    <p:restoredTop sz="86081" autoAdjust="0"/>
  </p:normalViewPr>
  <p:slideViewPr>
    <p:cSldViewPr>
      <p:cViewPr>
        <p:scale>
          <a:sx n="100" d="100"/>
          <a:sy n="100" d="100"/>
        </p:scale>
        <p:origin x="-6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0A4FE-36BD-4D19-8F3F-F695B25973F7}" type="datetimeFigureOut">
              <a:rPr lang="ru-RU" smtClean="0"/>
              <a:t>01.12.2016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9072-56F6-4A47-8AB8-FD5796868FAA}" type="slidenum">
              <a:rPr lang="ru-RU" smtClean="0"/>
              <a:t>‹#›</a:t>
            </a:fld>
            <a:endParaRPr lang="ru-RU"/>
          </a:p>
        </p:txBody>
      </p:sp>
    </p:spTree>
    <p:extLst>
      <p:ext uri="{BB962C8B-B14F-4D97-AF65-F5344CB8AC3E}">
        <p14:creationId xmlns:p14="http://schemas.microsoft.com/office/powerpoint/2010/main" val="303590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1</a:t>
            </a:fld>
            <a:endParaRPr lang="ru-RU"/>
          </a:p>
        </p:txBody>
      </p:sp>
    </p:spTree>
    <p:extLst>
      <p:ext uri="{BB962C8B-B14F-4D97-AF65-F5344CB8AC3E}">
        <p14:creationId xmlns:p14="http://schemas.microsoft.com/office/powerpoint/2010/main" val="209435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flipV="1">
            <a:off x="1371600" y="5638799"/>
            <a:ext cx="6400800" cy="45719"/>
          </a:xfrm>
        </p:spPr>
        <p:txBody>
          <a:bodyPr>
            <a:normAutofit fontScale="25000" lnSpcReduction="20000"/>
          </a:bodyPr>
          <a:lstStyle/>
          <a:p>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624"/>
            <a:ext cx="9144000" cy="6858000"/>
          </a:xfrm>
          <a:prstGeom prst="rect">
            <a:avLst/>
          </a:prstGeom>
        </p:spPr>
      </p:pic>
      <p:sp>
        <p:nvSpPr>
          <p:cNvPr id="2" name="Заголовок 1"/>
          <p:cNvSpPr>
            <a:spLocks noGrp="1"/>
          </p:cNvSpPr>
          <p:nvPr>
            <p:ph type="ctrTitle"/>
          </p:nvPr>
        </p:nvSpPr>
        <p:spPr>
          <a:xfrm>
            <a:off x="683569" y="1556792"/>
            <a:ext cx="7776864" cy="2952328"/>
          </a:xfrm>
          <a:effectLst>
            <a:outerShdw blurRad="50800" dist="38100" dir="2700000" algn="tl" rotWithShape="0">
              <a:prstClr val="black">
                <a:alpha val="40000"/>
              </a:prstClr>
            </a:outerShdw>
          </a:effectLst>
          <a:scene3d>
            <a:camera prst="orthographicFront"/>
            <a:lightRig rig="threePt" dir="t"/>
          </a:scene3d>
          <a:sp3d>
            <a:bevelT/>
          </a:sp3d>
        </p:spPr>
        <p:txBody>
          <a:bodyPr>
            <a:noAutofit/>
          </a:bodyPr>
          <a:lstStyle/>
          <a:p>
            <a:r>
              <a:rPr lang="ru-RU" sz="3000" b="1" dirty="0" smtClean="0">
                <a:solidFill>
                  <a:srgbClr val="0070C0"/>
                </a:solidFill>
                <a:latin typeface="Bookman Old Style" pitchFamily="18" charset="0"/>
                <a:cs typeface="Aharoni" panose="02010803020104030203" pitchFamily="2" charset="-79"/>
              </a:rPr>
              <a:t>О регистрации выпускников </a:t>
            </a:r>
            <a:r>
              <a:rPr lang="ru-RU" sz="3000" b="1" dirty="0" smtClean="0">
                <a:solidFill>
                  <a:srgbClr val="CC0000"/>
                </a:solidFill>
                <a:latin typeface="Bookman Old Style" pitchFamily="18" charset="0"/>
                <a:cs typeface="Aharoni" panose="02010803020104030203" pitchFamily="2" charset="-79"/>
              </a:rPr>
              <a:t/>
            </a:r>
            <a:br>
              <a:rPr lang="ru-RU" sz="3000" b="1" dirty="0" smtClean="0">
                <a:solidFill>
                  <a:srgbClr val="CC0000"/>
                </a:solidFill>
                <a:latin typeface="Bookman Old Style" pitchFamily="18" charset="0"/>
                <a:cs typeface="Aharoni" panose="02010803020104030203" pitchFamily="2" charset="-79"/>
              </a:rPr>
            </a:br>
            <a:r>
              <a:rPr lang="ru-RU" sz="3000" b="1" dirty="0" smtClean="0">
                <a:solidFill>
                  <a:srgbClr val="CC0000"/>
                </a:solidFill>
                <a:latin typeface="Bookman Old Style" pitchFamily="18" charset="0"/>
                <a:cs typeface="Aharoni" panose="02010803020104030203" pitchFamily="2" charset="-79"/>
              </a:rPr>
              <a:t>11 (12) классов </a:t>
            </a:r>
            <a:br>
              <a:rPr lang="ru-RU" sz="3000" b="1" dirty="0" smtClean="0">
                <a:solidFill>
                  <a:srgbClr val="CC0000"/>
                </a:solidFill>
                <a:latin typeface="Bookman Old Style" pitchFamily="18" charset="0"/>
                <a:cs typeface="Aharoni" panose="02010803020104030203" pitchFamily="2" charset="-79"/>
              </a:rPr>
            </a:br>
            <a:r>
              <a:rPr lang="ru-RU" sz="3000" b="1" dirty="0" smtClean="0">
                <a:solidFill>
                  <a:srgbClr val="0070C0"/>
                </a:solidFill>
                <a:latin typeface="Bookman Old Style" pitchFamily="18" charset="0"/>
                <a:cs typeface="Aharoni" panose="02010803020104030203" pitchFamily="2" charset="-79"/>
              </a:rPr>
              <a:t>для участия в государственной итоговой аттестации</a:t>
            </a:r>
            <a:endParaRPr lang="ru-RU" sz="3000" b="1" dirty="0">
              <a:solidFill>
                <a:srgbClr val="0070C0"/>
              </a:solidFill>
              <a:latin typeface="Bookman Old Style" pitchFamily="18" charset="0"/>
              <a:cs typeface="Aharoni" panose="02010803020104030203" pitchFamily="2" charset="-79"/>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76672"/>
            <a:ext cx="923452" cy="936104"/>
          </a:xfrm>
          <a:prstGeom prst="rect">
            <a:avLst/>
          </a:prstGeom>
        </p:spPr>
      </p:pic>
      <p:sp>
        <p:nvSpPr>
          <p:cNvPr id="6" name="TextBox 5"/>
          <p:cNvSpPr txBox="1"/>
          <p:nvPr/>
        </p:nvSpPr>
        <p:spPr>
          <a:xfrm>
            <a:off x="1182051" y="395372"/>
            <a:ext cx="7789480" cy="369332"/>
          </a:xfrm>
          <a:prstGeom prst="rect">
            <a:avLst/>
          </a:prstGeom>
          <a:noFill/>
        </p:spPr>
        <p:txBody>
          <a:bodyPr wrap="square" rtlCol="0">
            <a:spAutoFit/>
          </a:bodyPr>
          <a:lstStyle/>
          <a:p>
            <a:pPr algn="ctr"/>
            <a:r>
              <a:rPr lang="ru-RU" b="1" dirty="0" smtClean="0">
                <a:solidFill>
                  <a:srgbClr val="002060"/>
                </a:solidFill>
                <a:effectLst>
                  <a:outerShdw blurRad="38100" dist="38100" dir="2700000" algn="tl">
                    <a:srgbClr val="000000">
                      <a:alpha val="43137"/>
                    </a:srgbClr>
                  </a:outerShdw>
                </a:effectLst>
                <a:latin typeface="Bookman Old Style" pitchFamily="18" charset="0"/>
              </a:rPr>
              <a:t>ГКУ «Центр оценки и мониторинга качества образования»</a:t>
            </a:r>
            <a:endParaRPr lang="ru-RU" b="1" dirty="0">
              <a:solidFill>
                <a:srgbClr val="002060"/>
              </a:solidFill>
              <a:effectLst>
                <a:outerShdw blurRad="38100" dist="38100" dir="2700000" algn="tl">
                  <a:srgbClr val="000000">
                    <a:alpha val="43137"/>
                  </a:srgbClr>
                </a:outerShdw>
              </a:effectLst>
              <a:latin typeface="Bookman Old Style" pitchFamily="18"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293096"/>
            <a:ext cx="3015653" cy="1084712"/>
          </a:xfrm>
          <a:prstGeom prst="rect">
            <a:avLst/>
          </a:prstGeom>
        </p:spPr>
      </p:pic>
    </p:spTree>
    <p:extLst>
      <p:ext uri="{BB962C8B-B14F-4D97-AF65-F5344CB8AC3E}">
        <p14:creationId xmlns:p14="http://schemas.microsoft.com/office/powerpoint/2010/main" val="6210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5126"/>
            <a:ext cx="9143999" cy="6857999"/>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8" name="Скругленный прямоугольник 7"/>
          <p:cNvSpPr/>
          <p:nvPr/>
        </p:nvSpPr>
        <p:spPr>
          <a:xfrm>
            <a:off x="3275856" y="188640"/>
            <a:ext cx="5400600" cy="3168352"/>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ЕГЭ по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математике</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проводится по двум уровням:</a:t>
            </a:r>
          </a:p>
          <a:p>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получения аттестата)</a:t>
            </a:r>
          </a:p>
          <a:p>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п</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рофильный</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поступления в ВУЗ, где математика включена в перечень обязательных вступительных испытаний)</a:t>
            </a:r>
          </a:p>
          <a:p>
            <a:r>
              <a:rPr lang="ru-RU" sz="3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Учащимся, выбравшим ЕГЭ по математике,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рекомендовано</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выбрать оба уровня для более успешной сдачи экзамена</a:t>
            </a:r>
            <a:endParaRPr lang="ru-RU"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23528" y="3429000"/>
            <a:ext cx="5040560" cy="2592288"/>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Экзамен по иностранному языку в форме ЕГЭ состоит из двух частей: </a:t>
            </a:r>
          </a:p>
          <a:p>
            <a:pPr algn="ct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письменной</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устной</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выполнение письменной части экзамена максимальное возможное количество баллов – 80, устной – </a:t>
            </a:r>
            <a:r>
              <a:rPr lang="ru-RU"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баллов.</a:t>
            </a:r>
            <a:endParaRPr lang="ru-RU"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3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Письменную часть можно сдавать отдельно. Устная же часть сдается только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сочетании с </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письменной</a:t>
            </a: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32592">
            <a:off x="5551784" y="3670919"/>
            <a:ext cx="2960285" cy="2211756"/>
          </a:xfrm>
          <a:prstGeom prst="rect">
            <a:avLst/>
          </a:prstGeom>
          <a:effectLst>
            <a:softEdge rad="127000"/>
          </a:effec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01790">
            <a:off x="279355" y="375959"/>
            <a:ext cx="2748559" cy="2748559"/>
          </a:xfrm>
          <a:prstGeom prst="rect">
            <a:avLst/>
          </a:prstGeom>
          <a:effectLst>
            <a:softEdge rad="317500"/>
          </a:effectLst>
        </p:spPr>
      </p:pic>
    </p:spTree>
    <p:extLst>
      <p:ext uri="{BB962C8B-B14F-4D97-AF65-F5344CB8AC3E}">
        <p14:creationId xmlns:p14="http://schemas.microsoft.com/office/powerpoint/2010/main" val="378449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758608"/>
          </a:xfrm>
        </p:spPr>
      </p:pic>
      <p:sp>
        <p:nvSpPr>
          <p:cNvPr id="3" name="Заголовок 2"/>
          <p:cNvSpPr>
            <a:spLocks noGrp="1"/>
          </p:cNvSpPr>
          <p:nvPr>
            <p:ph type="title"/>
          </p:nvPr>
        </p:nvSpPr>
        <p:spPr>
          <a:xfrm>
            <a:off x="457200" y="260648"/>
            <a:ext cx="8229600" cy="5688632"/>
          </a:xfrm>
        </p:spPr>
        <p:txBody>
          <a:bodyPr>
            <a:normAutofit fontScale="90000"/>
          </a:bodyPr>
          <a:lstStyle/>
          <a:p>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31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t>Результаты </a:t>
            </a:r>
            <a:r>
              <a:rPr lang="ru-RU" altLang="ru-RU" sz="31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t>ГИА</a:t>
            </a:r>
            <a:br>
              <a:rPr lang="ru-RU" altLang="ru-RU" sz="31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2100" b="1" dirty="0" smtClean="0">
                <a:solidFill>
                  <a:srgbClr val="2430A6"/>
                </a:solidFill>
                <a:latin typeface="Times New Roman" pitchFamily="18" charset="0"/>
                <a:cs typeface="Times New Roman" pitchFamily="18" charset="0"/>
              </a:rPr>
              <a:t>Результаты ГИА в форме </a:t>
            </a:r>
            <a:r>
              <a:rPr lang="ru-RU" altLang="ru-RU" sz="2100" b="1" dirty="0" smtClean="0">
                <a:solidFill>
                  <a:srgbClr val="CC0000"/>
                </a:solidFill>
                <a:latin typeface="Times New Roman" pitchFamily="18" charset="0"/>
                <a:cs typeface="Times New Roman" pitchFamily="18" charset="0"/>
              </a:rPr>
              <a:t>ГВЭ</a:t>
            </a:r>
            <a:r>
              <a:rPr lang="ru-RU" altLang="ru-RU" sz="2100" b="1" dirty="0" smtClean="0">
                <a:solidFill>
                  <a:srgbClr val="2430A6"/>
                </a:solidFill>
                <a:latin typeface="Times New Roman" pitchFamily="18" charset="0"/>
                <a:cs typeface="Times New Roman" pitchFamily="18" charset="0"/>
              </a:rPr>
              <a:t> признаются удовлетворительными в случае если обучающийся по</a:t>
            </a:r>
            <a:r>
              <a:rPr lang="ru-RU" altLang="ru-RU" sz="2100" b="1" dirty="0" smtClean="0">
                <a:solidFill>
                  <a:schemeClr val="hlink"/>
                </a:solidFill>
                <a:latin typeface="Times New Roman" pitchFamily="18" charset="0"/>
                <a:cs typeface="Times New Roman" pitchFamily="18" charset="0"/>
              </a:rPr>
              <a:t> </a:t>
            </a:r>
            <a:r>
              <a:rPr lang="ru-RU" altLang="ru-RU" sz="2100" b="1" dirty="0" smtClean="0">
                <a:solidFill>
                  <a:srgbClr val="C00000"/>
                </a:solidFill>
                <a:latin typeface="Times New Roman" pitchFamily="18" charset="0"/>
                <a:cs typeface="Times New Roman" pitchFamily="18" charset="0"/>
              </a:rPr>
              <a:t>русскому языку и математике</a:t>
            </a:r>
            <a:r>
              <a:rPr lang="ru-RU" altLang="ru-RU" sz="2100" b="1" dirty="0" smtClean="0">
                <a:solidFill>
                  <a:schemeClr val="hlink"/>
                </a:solidFill>
                <a:latin typeface="Times New Roman" pitchFamily="18" charset="0"/>
                <a:cs typeface="Times New Roman" pitchFamily="18" charset="0"/>
              </a:rPr>
              <a:t> </a:t>
            </a:r>
            <a:r>
              <a:rPr lang="ru-RU" altLang="ru-RU" sz="2100" b="1" dirty="0" smtClean="0">
                <a:solidFill>
                  <a:srgbClr val="2430A6"/>
                </a:solidFill>
                <a:latin typeface="Times New Roman" pitchFamily="18" charset="0"/>
                <a:cs typeface="Times New Roman" pitchFamily="18" charset="0"/>
              </a:rPr>
              <a:t>получил отметку </a:t>
            </a:r>
            <a:r>
              <a:rPr lang="ru-RU" altLang="ru-RU" sz="2100" b="1" dirty="0" smtClean="0">
                <a:solidFill>
                  <a:srgbClr val="C00000"/>
                </a:solidFill>
                <a:latin typeface="Times New Roman" pitchFamily="18" charset="0"/>
                <a:cs typeface="Times New Roman" pitchFamily="18" charset="0"/>
              </a:rPr>
              <a:t>не ниже удовлетворительной </a:t>
            </a:r>
            <a:r>
              <a:rPr lang="ru-RU" altLang="ru-RU" sz="2100" b="1" dirty="0" smtClean="0">
                <a:solidFill>
                  <a:srgbClr val="2430A6"/>
                </a:solidFill>
                <a:latin typeface="Times New Roman" pitchFamily="18" charset="0"/>
                <a:cs typeface="Times New Roman" pitchFamily="18" charset="0"/>
              </a:rPr>
              <a:t>(три балла).</a:t>
            </a:r>
            <a:br>
              <a:rPr lang="ru-RU" altLang="ru-RU" sz="2100" b="1" dirty="0" smtClean="0">
                <a:solidFill>
                  <a:srgbClr val="2430A6"/>
                </a:solidFill>
                <a:latin typeface="Times New Roman" pitchFamily="18" charset="0"/>
                <a:cs typeface="Times New Roman" pitchFamily="18" charset="0"/>
              </a:rPr>
            </a:br>
            <a:r>
              <a:rPr lang="ru-RU" altLang="ru-RU" sz="2200" b="1" dirty="0" smtClean="0">
                <a:solidFill>
                  <a:srgbClr val="2430A6"/>
                </a:solidFill>
                <a:latin typeface="Times New Roman" pitchFamily="18" charset="0"/>
                <a:cs typeface="Times New Roman" pitchFamily="18" charset="0"/>
              </a:rPr>
              <a:t/>
            </a:r>
            <a:br>
              <a:rPr lang="ru-RU" altLang="ru-RU" sz="2200" b="1" dirty="0" smtClean="0">
                <a:solidFill>
                  <a:srgbClr val="2430A6"/>
                </a:solidFill>
                <a:latin typeface="Times New Roman" pitchFamily="18" charset="0"/>
                <a:cs typeface="Times New Roman" pitchFamily="18" charset="0"/>
              </a:rPr>
            </a:br>
            <a:r>
              <a:rPr lang="ru-RU" altLang="ru-RU" sz="2100" b="1" dirty="0" smtClean="0">
                <a:solidFill>
                  <a:srgbClr val="2430A6"/>
                </a:solidFill>
                <a:latin typeface="Times New Roman" pitchFamily="18" charset="0"/>
                <a:cs typeface="Times New Roman" pitchFamily="18" charset="0"/>
              </a:rPr>
              <a:t>Если </a:t>
            </a:r>
            <a:r>
              <a:rPr lang="ru-RU" altLang="ru-RU" sz="2100" b="1" dirty="0">
                <a:solidFill>
                  <a:srgbClr val="2430A6"/>
                </a:solidFill>
                <a:latin typeface="Times New Roman" pitchFamily="18" charset="0"/>
                <a:cs typeface="Times New Roman" pitchFamily="18" charset="0"/>
              </a:rPr>
              <a:t>выпускник текущего года получает результат ниже минимального </a:t>
            </a:r>
            <a:r>
              <a:rPr lang="ru-RU" altLang="ru-RU" sz="2100" b="1" dirty="0" smtClean="0">
                <a:solidFill>
                  <a:srgbClr val="C00000"/>
                </a:solidFill>
                <a:latin typeface="Times New Roman" pitchFamily="18" charset="0"/>
                <a:cs typeface="Times New Roman" pitchFamily="18" charset="0"/>
              </a:rPr>
              <a:t>по </a:t>
            </a:r>
            <a:r>
              <a:rPr lang="ru-RU" altLang="ru-RU" sz="2100" b="1" dirty="0">
                <a:solidFill>
                  <a:srgbClr val="C00000"/>
                </a:solidFill>
                <a:latin typeface="Times New Roman" pitchFamily="18" charset="0"/>
                <a:cs typeface="Times New Roman" pitchFamily="18" charset="0"/>
              </a:rPr>
              <a:t>одному из обязательных предметов (русский язык </a:t>
            </a:r>
            <a:r>
              <a:rPr lang="ru-RU" altLang="ru-RU" sz="2100" b="1" dirty="0" smtClean="0">
                <a:solidFill>
                  <a:srgbClr val="C00000"/>
                </a:solidFill>
                <a:latin typeface="Times New Roman" pitchFamily="18" charset="0"/>
                <a:cs typeface="Times New Roman" pitchFamily="18" charset="0"/>
              </a:rPr>
              <a:t/>
            </a:r>
            <a:br>
              <a:rPr lang="ru-RU" altLang="ru-RU" sz="2100" b="1" dirty="0" smtClean="0">
                <a:solidFill>
                  <a:srgbClr val="C00000"/>
                </a:solidFill>
                <a:latin typeface="Times New Roman" pitchFamily="18" charset="0"/>
                <a:cs typeface="Times New Roman" pitchFamily="18" charset="0"/>
              </a:rPr>
            </a:br>
            <a:r>
              <a:rPr lang="ru-RU" altLang="ru-RU" sz="2100" b="1" dirty="0" smtClean="0">
                <a:solidFill>
                  <a:srgbClr val="C00000"/>
                </a:solidFill>
                <a:latin typeface="Times New Roman" pitchFamily="18" charset="0"/>
                <a:cs typeface="Times New Roman" pitchFamily="18" charset="0"/>
              </a:rPr>
              <a:t>или </a:t>
            </a:r>
            <a:r>
              <a:rPr lang="ru-RU" altLang="ru-RU" sz="2100" b="1" dirty="0">
                <a:solidFill>
                  <a:srgbClr val="C00000"/>
                </a:solidFill>
                <a:latin typeface="Times New Roman" pitchFamily="18" charset="0"/>
                <a:cs typeface="Times New Roman" pitchFamily="18" charset="0"/>
              </a:rPr>
              <a:t>математика)</a:t>
            </a:r>
            <a:r>
              <a:rPr lang="ru-RU" altLang="ru-RU" sz="2100" b="1" dirty="0">
                <a:solidFill>
                  <a:srgbClr val="2430A6"/>
                </a:solidFill>
                <a:latin typeface="Times New Roman" pitchFamily="18" charset="0"/>
                <a:cs typeface="Times New Roman" pitchFamily="18" charset="0"/>
              </a:rPr>
              <a:t>, то он может пересдать этот экзамен </a:t>
            </a:r>
            <a:r>
              <a:rPr lang="ru-RU" altLang="ru-RU" sz="2100" b="1" dirty="0" smtClean="0">
                <a:solidFill>
                  <a:srgbClr val="2430A6"/>
                </a:solidFill>
                <a:latin typeface="Times New Roman" pitchFamily="18" charset="0"/>
                <a:cs typeface="Times New Roman" pitchFamily="18" charset="0"/>
              </a:rPr>
              <a:t>в </a:t>
            </a:r>
            <a:br>
              <a:rPr lang="ru-RU" altLang="ru-RU" sz="2100" b="1" dirty="0" smtClean="0">
                <a:solidFill>
                  <a:srgbClr val="2430A6"/>
                </a:solidFill>
                <a:latin typeface="Times New Roman" pitchFamily="18" charset="0"/>
                <a:cs typeface="Times New Roman" pitchFamily="18" charset="0"/>
              </a:rPr>
            </a:br>
            <a:r>
              <a:rPr lang="ru-RU" altLang="ru-RU" sz="2100" b="1" dirty="0" smtClean="0">
                <a:solidFill>
                  <a:srgbClr val="2430A6"/>
                </a:solidFill>
                <a:latin typeface="Times New Roman" pitchFamily="18" charset="0"/>
                <a:cs typeface="Times New Roman" pitchFamily="18" charset="0"/>
              </a:rPr>
              <a:t>резервные дни. </a:t>
            </a:r>
            <a:r>
              <a:rPr lang="ru-RU" altLang="ru-RU" sz="2000" b="1" dirty="0" smtClean="0">
                <a:solidFill>
                  <a:srgbClr val="2430A6"/>
                </a:solidFill>
                <a:latin typeface="Times New Roman" pitchFamily="18" charset="0"/>
                <a:cs typeface="Times New Roman" pitchFamily="18" charset="0"/>
              </a:rPr>
              <a:t/>
            </a:r>
            <a:br>
              <a:rPr lang="ru-RU" altLang="ru-RU" sz="2000" b="1" dirty="0" smtClean="0">
                <a:solidFill>
                  <a:srgbClr val="2430A6"/>
                </a:solidFill>
                <a:latin typeface="Times New Roman" pitchFamily="18" charset="0"/>
                <a:cs typeface="Times New Roman" pitchFamily="18" charset="0"/>
              </a:rPr>
            </a:br>
            <a:r>
              <a:rPr lang="ru-RU" altLang="ru-RU" sz="1800" b="1" dirty="0">
                <a:solidFill>
                  <a:srgbClr val="07077F"/>
                </a:solidFill>
                <a:latin typeface="Times New Roman" pitchFamily="18" charset="0"/>
                <a:cs typeface="Times New Roman" pitchFamily="18" charset="0"/>
              </a:rPr>
              <a:t/>
            </a:r>
            <a:br>
              <a:rPr lang="ru-RU" altLang="ru-RU" sz="1800" b="1" dirty="0">
                <a:solidFill>
                  <a:srgbClr val="07077F"/>
                </a:solidFill>
                <a:latin typeface="Times New Roman" pitchFamily="18" charset="0"/>
                <a:cs typeface="Times New Roman" pitchFamily="18" charset="0"/>
              </a:rPr>
            </a:br>
            <a:r>
              <a:rPr lang="ru-RU" altLang="ru-RU" sz="1400" dirty="0">
                <a:latin typeface="Times New Roman" pitchFamily="18" charset="0"/>
                <a:cs typeface="Times New Roman" pitchFamily="18" charset="0"/>
              </a:rPr>
              <a:t>	</a:t>
            </a:r>
            <a:r>
              <a:rPr lang="ru-RU" altLang="ru-RU" sz="2100" b="1" dirty="0" smtClean="0">
                <a:solidFill>
                  <a:srgbClr val="07077F"/>
                </a:solidFill>
                <a:latin typeface="Times New Roman" pitchFamily="18" charset="0"/>
                <a:cs typeface="Times New Roman" pitchFamily="18" charset="0"/>
              </a:rPr>
              <a:t>Если </a:t>
            </a:r>
            <a:r>
              <a:rPr lang="ru-RU" altLang="ru-RU" sz="2100" b="1" dirty="0">
                <a:solidFill>
                  <a:srgbClr val="07077F"/>
                </a:solidFill>
                <a:latin typeface="Times New Roman" pitchFamily="18" charset="0"/>
                <a:cs typeface="Times New Roman" pitchFamily="18" charset="0"/>
              </a:rPr>
              <a:t>выпускник текущего года получает неудовлетворительные результаты </a:t>
            </a:r>
            <a:r>
              <a:rPr lang="ru-RU" altLang="ru-RU" sz="2100" b="1" dirty="0" smtClean="0">
                <a:solidFill>
                  <a:srgbClr val="C00000"/>
                </a:solidFill>
                <a:latin typeface="Times New Roman" pitchFamily="18" charset="0"/>
                <a:cs typeface="Times New Roman" pitchFamily="18" charset="0"/>
              </a:rPr>
              <a:t>по двум обязательным предметам, </a:t>
            </a:r>
            <a:r>
              <a:rPr lang="ru-RU" altLang="ru-RU" sz="2100" b="1" dirty="0">
                <a:solidFill>
                  <a:srgbClr val="07077F"/>
                </a:solidFill>
                <a:latin typeface="Times New Roman" pitchFamily="18" charset="0"/>
                <a:cs typeface="Times New Roman" pitchFamily="18" charset="0"/>
              </a:rPr>
              <a:t>либо повторно неудовлетворительный результат по одному из этих предметов </a:t>
            </a:r>
            <a:r>
              <a:rPr lang="ru-RU" altLang="ru-RU" sz="2100" b="1" dirty="0" smtClean="0">
                <a:solidFill>
                  <a:srgbClr val="07077F"/>
                </a:solidFill>
                <a:latin typeface="Times New Roman" pitchFamily="18" charset="0"/>
                <a:cs typeface="Times New Roman" pitchFamily="18" charset="0"/>
              </a:rPr>
              <a:t>в </a:t>
            </a:r>
            <a:r>
              <a:rPr lang="ru-RU" altLang="ru-RU" sz="2100" b="1" dirty="0" smtClean="0">
                <a:solidFill>
                  <a:srgbClr val="07077F"/>
                </a:solidFill>
                <a:latin typeface="Times New Roman" pitchFamily="18" charset="0"/>
                <a:cs typeface="Times New Roman" pitchFamily="18" charset="0"/>
              </a:rPr>
              <a:t>резервные дни, </a:t>
            </a:r>
            <a:r>
              <a:rPr lang="ru-RU" altLang="ru-RU" sz="2100" b="1" dirty="0">
                <a:solidFill>
                  <a:srgbClr val="07077F"/>
                </a:solidFill>
                <a:latin typeface="Times New Roman" pitchFamily="18" charset="0"/>
                <a:cs typeface="Times New Roman" pitchFamily="18" charset="0"/>
              </a:rPr>
              <a:t>то </a:t>
            </a:r>
            <a:r>
              <a:rPr lang="ru-RU" altLang="ru-RU" sz="2100" b="1" dirty="0" smtClean="0">
                <a:solidFill>
                  <a:srgbClr val="07077F"/>
                </a:solidFill>
                <a:latin typeface="Times New Roman" pitchFamily="18" charset="0"/>
                <a:cs typeface="Times New Roman" pitchFamily="18" charset="0"/>
              </a:rPr>
              <a:t>он может пересдать их в </a:t>
            </a:r>
            <a:r>
              <a:rPr lang="ru-RU" altLang="ru-RU" sz="2100" b="1" dirty="0">
                <a:solidFill>
                  <a:srgbClr val="07077F"/>
                </a:solidFill>
                <a:latin typeface="Times New Roman" pitchFamily="18" charset="0"/>
                <a:cs typeface="Times New Roman" pitchFamily="18" charset="0"/>
              </a:rPr>
              <a:t>сентябрьские сроки</a:t>
            </a:r>
            <a:r>
              <a:rPr lang="ru-RU" altLang="ru-RU" sz="2100" b="1" dirty="0" smtClean="0">
                <a:solidFill>
                  <a:srgbClr val="07077F"/>
                </a:solidFill>
                <a:latin typeface="Times New Roman" pitchFamily="18" charset="0"/>
                <a:cs typeface="Times New Roman" pitchFamily="18" charset="0"/>
              </a:rPr>
              <a:t>. </a:t>
            </a:r>
            <a:br>
              <a:rPr lang="ru-RU" altLang="ru-RU" sz="2100" b="1" dirty="0" smtClean="0">
                <a:solidFill>
                  <a:srgbClr val="07077F"/>
                </a:solidFill>
                <a:latin typeface="Times New Roman" pitchFamily="18" charset="0"/>
                <a:cs typeface="Times New Roman" pitchFamily="18" charset="0"/>
              </a:rPr>
            </a:br>
            <a:r>
              <a:rPr lang="ru-RU" altLang="ru-RU" sz="2100" b="1" dirty="0">
                <a:solidFill>
                  <a:srgbClr val="07077F"/>
                </a:solidFill>
                <a:latin typeface="Times New Roman" pitchFamily="18" charset="0"/>
                <a:cs typeface="Times New Roman" pitchFamily="18" charset="0"/>
              </a:rPr>
              <a:t/>
            </a:r>
            <a:br>
              <a:rPr lang="ru-RU" altLang="ru-RU" sz="2100" b="1" dirty="0">
                <a:solidFill>
                  <a:srgbClr val="07077F"/>
                </a:solidFill>
                <a:latin typeface="Times New Roman" pitchFamily="18" charset="0"/>
                <a:cs typeface="Times New Roman" pitchFamily="18" charset="0"/>
              </a:rPr>
            </a:br>
            <a:r>
              <a:rPr lang="ru-RU" altLang="ru-RU" sz="2100" b="1" dirty="0" smtClean="0">
                <a:solidFill>
                  <a:srgbClr val="CC0000"/>
                </a:solidFill>
                <a:latin typeface="Times New Roman" pitchFamily="18" charset="0"/>
                <a:cs typeface="Times New Roman" pitchFamily="18" charset="0"/>
              </a:rPr>
              <a:t>Важно! </a:t>
            </a:r>
            <a:r>
              <a:rPr lang="ru-RU" altLang="ru-RU" sz="2100" b="1" dirty="0" smtClean="0">
                <a:solidFill>
                  <a:srgbClr val="07077F"/>
                </a:solidFill>
                <a:latin typeface="Times New Roman" pitchFamily="18" charset="0"/>
                <a:cs typeface="Times New Roman" pitchFamily="18" charset="0"/>
              </a:rPr>
              <a:t>Предметы по выбору выпускники могут пересдать </a:t>
            </a:r>
            <a:br>
              <a:rPr lang="ru-RU" altLang="ru-RU" sz="2100" b="1" dirty="0" smtClean="0">
                <a:solidFill>
                  <a:srgbClr val="07077F"/>
                </a:solidFill>
                <a:latin typeface="Times New Roman" pitchFamily="18" charset="0"/>
                <a:cs typeface="Times New Roman" pitchFamily="18" charset="0"/>
              </a:rPr>
            </a:br>
            <a:r>
              <a:rPr lang="ru-RU" altLang="ru-RU" sz="2100" b="1" dirty="0" smtClean="0">
                <a:solidFill>
                  <a:srgbClr val="07077F"/>
                </a:solidFill>
                <a:latin typeface="Times New Roman" pitchFamily="18" charset="0"/>
                <a:cs typeface="Times New Roman" pitchFamily="18" charset="0"/>
              </a:rPr>
              <a:t>только в следующем году.</a:t>
            </a:r>
            <a:r>
              <a:rPr lang="ru-RU" altLang="ru-RU" sz="1800" dirty="0">
                <a:latin typeface="Times New Roman" pitchFamily="18" charset="0"/>
                <a:cs typeface="Times New Roman" pitchFamily="18" charset="0"/>
              </a:rPr>
              <a:t/>
            </a:r>
            <a:br>
              <a:rPr lang="ru-RU" altLang="ru-RU" sz="1800" dirty="0">
                <a:latin typeface="Times New Roman" pitchFamily="18" charset="0"/>
                <a:cs typeface="Times New Roman" pitchFamily="18" charset="0"/>
              </a:rPr>
            </a:br>
            <a:r>
              <a:rPr lang="ru-RU" altLang="ru-RU" sz="1400" u="sng" dirty="0">
                <a:solidFill>
                  <a:srgbClr val="FF0000"/>
                </a:solidFill>
                <a:latin typeface="Times New Roman" pitchFamily="18" charset="0"/>
                <a:cs typeface="Times New Roman" pitchFamily="18" charset="0"/>
              </a:rPr>
              <a:t/>
            </a:r>
            <a:br>
              <a:rPr lang="ru-RU" altLang="ru-RU" sz="1400" u="sng" dirty="0">
                <a:solidFill>
                  <a:srgbClr val="FF0000"/>
                </a:solidFill>
                <a:latin typeface="Times New Roman" pitchFamily="18" charset="0"/>
                <a:cs typeface="Times New Roman" pitchFamily="18" charset="0"/>
              </a:rPr>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539552" y="404664"/>
            <a:ext cx="8064896"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2" name="Минус 1"/>
          <p:cNvSpPr/>
          <p:nvPr/>
        </p:nvSpPr>
        <p:spPr>
          <a:xfrm flipV="1">
            <a:off x="-533325" y="1849070"/>
            <a:ext cx="9937104"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flipV="1">
            <a:off x="-511621" y="3313559"/>
            <a:ext cx="9937104"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7813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2" y="-84490"/>
            <a:ext cx="9180512" cy="6857999"/>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6792"/>
            <a:ext cx="2088232" cy="3024336"/>
          </a:xfrm>
          <a:prstGeom prst="rect">
            <a:avLst/>
          </a:prstGeom>
          <a:effectLst>
            <a:softEdge rad="317500"/>
          </a:effectLst>
        </p:spPr>
      </p:pic>
      <p:sp>
        <p:nvSpPr>
          <p:cNvPr id="6" name="TextBox 5"/>
          <p:cNvSpPr txBox="1"/>
          <p:nvPr/>
        </p:nvSpPr>
        <p:spPr>
          <a:xfrm>
            <a:off x="1547664" y="620688"/>
            <a:ext cx="7416824" cy="4801314"/>
          </a:xfrm>
          <a:prstGeom prst="rect">
            <a:avLst/>
          </a:prstGeom>
          <a:noFill/>
        </p:spPr>
        <p:txBody>
          <a:bodyPr wrap="square" rtlCol="0">
            <a:spAutoFit/>
          </a:bodyPr>
          <a:lstStyle/>
          <a:p>
            <a:pPr algn="ctr"/>
            <a:endParaRPr lang="ru-RU" sz="800" b="1" dirty="0" smtClean="0">
              <a:solidFill>
                <a:srgbClr val="002060"/>
              </a:solidFill>
              <a:latin typeface="Times New Roman" panose="02020603050405020304" pitchFamily="18" charset="0"/>
              <a:cs typeface="Times New Roman" panose="02020603050405020304" pitchFamily="18" charset="0"/>
            </a:endParaRPr>
          </a:p>
          <a:p>
            <a:pPr algn="ctr"/>
            <a:r>
              <a:rPr lang="ru-RU" sz="2400" b="1" dirty="0" smtClean="0">
                <a:solidFill>
                  <a:srgbClr val="002060"/>
                </a:solidFill>
                <a:latin typeface="Times New Roman" panose="02020603050405020304" pitchFamily="18" charset="0"/>
                <a:cs typeface="Times New Roman" panose="02020603050405020304" pitchFamily="18" charset="0"/>
              </a:rPr>
              <a:t>После </a:t>
            </a:r>
            <a:r>
              <a:rPr lang="ru-RU" sz="2400" b="1" dirty="0" smtClean="0">
                <a:solidFill>
                  <a:srgbClr val="FF0000"/>
                </a:solidFill>
                <a:latin typeface="Times New Roman" panose="02020603050405020304" pitchFamily="18" charset="0"/>
                <a:cs typeface="Times New Roman" panose="02020603050405020304" pitchFamily="18" charset="0"/>
              </a:rPr>
              <a:t>1 февраля 2017 года </a:t>
            </a:r>
            <a:r>
              <a:rPr lang="ru-RU" sz="2400" b="1" dirty="0" smtClean="0">
                <a:solidFill>
                  <a:srgbClr val="002060"/>
                </a:solidFill>
                <a:latin typeface="Times New Roman" panose="02020603050405020304" pitchFamily="18" charset="0"/>
                <a:cs typeface="Times New Roman" panose="02020603050405020304" pitchFamily="18" charset="0"/>
              </a:rPr>
              <a:t>обучающийся имеет </a:t>
            </a:r>
            <a:r>
              <a:rPr lang="ru-RU" sz="2400" b="1" dirty="0">
                <a:solidFill>
                  <a:srgbClr val="002060"/>
                </a:solidFill>
                <a:latin typeface="Times New Roman" panose="02020603050405020304" pitchFamily="18" charset="0"/>
                <a:cs typeface="Times New Roman" panose="02020603050405020304" pitchFamily="18" charset="0"/>
              </a:rPr>
              <a:t>право изменить (</a:t>
            </a:r>
            <a:r>
              <a:rPr lang="ru-RU" sz="2400" b="1" dirty="0" smtClean="0">
                <a:solidFill>
                  <a:srgbClr val="002060"/>
                </a:solidFill>
                <a:latin typeface="Times New Roman" panose="02020603050405020304" pitchFamily="18" charset="0"/>
                <a:cs typeface="Times New Roman" panose="02020603050405020304" pitchFamily="18" charset="0"/>
              </a:rPr>
              <a:t>дополнить) перечень учебных предметов</a:t>
            </a:r>
            <a:r>
              <a:rPr lang="ru-RU" sz="2400" b="1" dirty="0">
                <a:solidFill>
                  <a:srgbClr val="002060"/>
                </a:solidFill>
                <a:latin typeface="Times New Roman" panose="02020603050405020304" pitchFamily="18" charset="0"/>
                <a:cs typeface="Times New Roman" panose="02020603050405020304" pitchFamily="18" charset="0"/>
              </a:rPr>
              <a:t>, указанных в </a:t>
            </a:r>
            <a:r>
              <a:rPr lang="ru-RU" sz="2400" b="1" dirty="0" smtClean="0">
                <a:solidFill>
                  <a:srgbClr val="002060"/>
                </a:solidFill>
                <a:latin typeface="Times New Roman" panose="02020603050405020304" pitchFamily="18" charset="0"/>
                <a:cs typeface="Times New Roman" panose="02020603050405020304" pitchFamily="18" charset="0"/>
              </a:rPr>
              <a:t>заявлении, </a:t>
            </a:r>
            <a:r>
              <a:rPr lang="ru-RU" sz="2400" b="1" dirty="0">
                <a:solidFill>
                  <a:srgbClr val="002060"/>
                </a:solidFill>
                <a:latin typeface="Times New Roman" panose="02020603050405020304" pitchFamily="18" charset="0"/>
                <a:cs typeface="Times New Roman" panose="02020603050405020304" pitchFamily="18" charset="0"/>
              </a:rPr>
              <a:t>при </a:t>
            </a:r>
            <a:r>
              <a:rPr lang="ru-RU" sz="2400" b="1" dirty="0" smtClean="0">
                <a:solidFill>
                  <a:srgbClr val="002060"/>
                </a:solidFill>
                <a:latin typeface="Times New Roman" panose="02020603050405020304" pitchFamily="18" charset="0"/>
                <a:cs typeface="Times New Roman" panose="02020603050405020304" pitchFamily="18" charset="0"/>
              </a:rPr>
              <a:t>наличии </a:t>
            </a:r>
            <a:r>
              <a:rPr lang="ru-RU" sz="2400" b="1" dirty="0">
                <a:solidFill>
                  <a:srgbClr val="002060"/>
                </a:solidFill>
                <a:latin typeface="Times New Roman" panose="02020603050405020304" pitchFamily="18" charset="0"/>
                <a:cs typeface="Times New Roman" panose="02020603050405020304" pitchFamily="18" charset="0"/>
              </a:rPr>
              <a:t>у </a:t>
            </a:r>
            <a:r>
              <a:rPr lang="ru-RU" sz="2400" b="1" dirty="0" smtClean="0">
                <a:solidFill>
                  <a:srgbClr val="002060"/>
                </a:solidFill>
                <a:latin typeface="Times New Roman" panose="02020603050405020304" pitchFamily="18" charset="0"/>
                <a:cs typeface="Times New Roman" panose="02020603050405020304" pitchFamily="18" charset="0"/>
              </a:rPr>
              <a:t>него </a:t>
            </a:r>
            <a:r>
              <a:rPr lang="ru-RU" sz="2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уважительных </a:t>
            </a:r>
            <a:r>
              <a:rPr lang="ru-RU" sz="2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причин </a:t>
            </a:r>
          </a:p>
          <a:p>
            <a:pPr algn="ctr"/>
            <a:r>
              <a:rPr lang="ru-RU" sz="2400" b="1" dirty="0" smtClean="0">
                <a:solidFill>
                  <a:srgbClr val="002060"/>
                </a:solidFill>
                <a:latin typeface="Times New Roman" panose="02020603050405020304" pitchFamily="18" charset="0"/>
                <a:cs typeface="Times New Roman" panose="02020603050405020304" pitchFamily="18" charset="0"/>
              </a:rPr>
              <a:t>(</a:t>
            </a:r>
            <a:r>
              <a:rPr lang="ru-RU" sz="2400" b="1" dirty="0">
                <a:solidFill>
                  <a:srgbClr val="002060"/>
                </a:solidFill>
                <a:latin typeface="Times New Roman" panose="02020603050405020304" pitchFamily="18" charset="0"/>
                <a:cs typeface="Times New Roman" panose="02020603050405020304" pitchFamily="18" charset="0"/>
              </a:rPr>
              <a:t>болезни </a:t>
            </a:r>
            <a:r>
              <a:rPr lang="ru-RU" sz="2400" b="1" dirty="0" smtClean="0">
                <a:solidFill>
                  <a:srgbClr val="002060"/>
                </a:solidFill>
                <a:latin typeface="Times New Roman" panose="02020603050405020304" pitchFamily="18" charset="0"/>
                <a:cs typeface="Times New Roman" panose="02020603050405020304" pitchFamily="18" charset="0"/>
              </a:rPr>
              <a:t>или </a:t>
            </a:r>
            <a:r>
              <a:rPr lang="ru-RU" sz="2400" b="1" dirty="0">
                <a:solidFill>
                  <a:srgbClr val="002060"/>
                </a:solidFill>
                <a:latin typeface="Times New Roman" panose="02020603050405020304" pitchFamily="18" charset="0"/>
                <a:cs typeface="Times New Roman" panose="02020603050405020304" pitchFamily="18" charset="0"/>
              </a:rPr>
              <a:t>иных обстоятельств, </a:t>
            </a:r>
            <a:r>
              <a:rPr lang="ru-RU" sz="2400" b="1" dirty="0">
                <a:solidFill>
                  <a:srgbClr val="FF0000"/>
                </a:solidFill>
                <a:latin typeface="Times New Roman" panose="02020603050405020304" pitchFamily="18" charset="0"/>
                <a:cs typeface="Times New Roman" panose="02020603050405020304" pitchFamily="18" charset="0"/>
              </a:rPr>
              <a:t>подтвержденных </a:t>
            </a:r>
            <a:r>
              <a:rPr lang="ru-RU" sz="2400" b="1" dirty="0" smtClean="0">
                <a:solidFill>
                  <a:srgbClr val="FF0000"/>
                </a:solidFill>
                <a:latin typeface="Times New Roman" panose="02020603050405020304" pitchFamily="18" charset="0"/>
                <a:cs typeface="Times New Roman" panose="02020603050405020304" pitchFamily="18" charset="0"/>
              </a:rPr>
              <a:t>документально</a:t>
            </a:r>
            <a:r>
              <a:rPr lang="ru-RU" sz="2400" b="1" dirty="0">
                <a:solidFill>
                  <a:srgbClr val="002060"/>
                </a:solidFill>
                <a:latin typeface="Times New Roman" panose="02020603050405020304" pitchFamily="18" charset="0"/>
                <a:cs typeface="Times New Roman" panose="02020603050405020304" pitchFamily="18" charset="0"/>
              </a:rPr>
              <a:t>). </a:t>
            </a:r>
            <a:r>
              <a:rPr lang="ru-RU" sz="2400" dirty="0"/>
              <a:t> </a:t>
            </a:r>
            <a:endParaRPr lang="ru-RU" sz="2400" dirty="0" smtClean="0"/>
          </a:p>
          <a:p>
            <a:pPr algn="ctr"/>
            <a:endParaRPr lang="ru-RU" sz="1000" dirty="0" smtClean="0"/>
          </a:p>
          <a:p>
            <a:pPr algn="ctr"/>
            <a:r>
              <a:rPr lang="ru-RU" sz="2400" b="1" dirty="0" smtClean="0">
                <a:solidFill>
                  <a:srgbClr val="002060"/>
                </a:solidFill>
                <a:latin typeface="Times New Roman" panose="02020603050405020304" pitchFamily="18" charset="0"/>
                <a:cs typeface="Times New Roman" panose="02020603050405020304" pitchFamily="18" charset="0"/>
              </a:rPr>
              <a:t>В  </a:t>
            </a:r>
            <a:r>
              <a:rPr lang="ru-RU" sz="2400" b="1" dirty="0">
                <a:solidFill>
                  <a:srgbClr val="002060"/>
                </a:solidFill>
                <a:latin typeface="Times New Roman" panose="02020603050405020304" pitchFamily="18" charset="0"/>
                <a:cs typeface="Times New Roman" panose="02020603050405020304" pitchFamily="18" charset="0"/>
              </a:rPr>
              <a:t>этом  </a:t>
            </a:r>
            <a:r>
              <a:rPr lang="ru-RU" sz="2400" b="1" dirty="0" smtClean="0">
                <a:solidFill>
                  <a:srgbClr val="002060"/>
                </a:solidFill>
                <a:latin typeface="Times New Roman" panose="02020603050405020304" pitchFamily="18" charset="0"/>
                <a:cs typeface="Times New Roman" panose="02020603050405020304" pitchFamily="18" charset="0"/>
              </a:rPr>
              <a:t>случае </a:t>
            </a:r>
          </a:p>
          <a:p>
            <a:pPr algn="ctr"/>
            <a:r>
              <a:rPr lang="ru-RU" sz="2400" b="1" dirty="0" smtClean="0">
                <a:solidFill>
                  <a:srgbClr val="002060"/>
                </a:solidFill>
                <a:latin typeface="Times New Roman" panose="02020603050405020304" pitchFamily="18" charset="0"/>
                <a:cs typeface="Times New Roman" panose="02020603050405020304" pitchFamily="18" charset="0"/>
              </a:rPr>
              <a:t>обучающийся подает заявление в ГЭК </a:t>
            </a:r>
            <a:r>
              <a:rPr lang="ru-RU" sz="2400" b="1" dirty="0">
                <a:solidFill>
                  <a:srgbClr val="002060"/>
                </a:solidFill>
                <a:latin typeface="Times New Roman" panose="02020603050405020304" pitchFamily="18" charset="0"/>
                <a:cs typeface="Times New Roman" panose="02020603050405020304" pitchFamily="18" charset="0"/>
              </a:rPr>
              <a:t>с  указанием </a:t>
            </a:r>
            <a:r>
              <a:rPr lang="ru-RU" sz="2400" b="1" dirty="0" smtClean="0">
                <a:solidFill>
                  <a:srgbClr val="002060"/>
                </a:solidFill>
                <a:latin typeface="Times New Roman" panose="02020603050405020304" pitchFamily="18" charset="0"/>
                <a:cs typeface="Times New Roman" panose="02020603050405020304" pitchFamily="18" charset="0"/>
              </a:rPr>
              <a:t>измененного перечня </a:t>
            </a:r>
            <a:r>
              <a:rPr lang="ru-RU" sz="2400" b="1" dirty="0">
                <a:solidFill>
                  <a:srgbClr val="002060"/>
                </a:solidFill>
                <a:latin typeface="Times New Roman" panose="02020603050405020304" pitchFamily="18" charset="0"/>
                <a:cs typeface="Times New Roman" panose="02020603050405020304" pitchFamily="18" charset="0"/>
              </a:rPr>
              <a:t>учебных  </a:t>
            </a:r>
            <a:r>
              <a:rPr lang="ru-RU" sz="2400" b="1" dirty="0" smtClean="0">
                <a:solidFill>
                  <a:srgbClr val="002060"/>
                </a:solidFill>
                <a:latin typeface="Times New Roman" panose="02020603050405020304" pitchFamily="18" charset="0"/>
                <a:cs typeface="Times New Roman" panose="02020603050405020304" pitchFamily="18" charset="0"/>
              </a:rPr>
              <a:t>предметов и причины изменения (</a:t>
            </a:r>
            <a:r>
              <a:rPr lang="ru-RU" sz="2400" b="1" dirty="0" smtClean="0">
                <a:solidFill>
                  <a:srgbClr val="FF0000"/>
                </a:solidFill>
                <a:latin typeface="Times New Roman" panose="02020603050405020304" pitchFamily="18" charset="0"/>
                <a:cs typeface="Times New Roman" panose="02020603050405020304" pitchFamily="18" charset="0"/>
              </a:rPr>
              <a:t>заявление подается вместе с документами, подтверждающими причину изменения</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736491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763096"/>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8" name="Скругленный прямоугольник 7"/>
          <p:cNvSpPr/>
          <p:nvPr/>
        </p:nvSpPr>
        <p:spPr>
          <a:xfrm>
            <a:off x="395536" y="620688"/>
            <a:ext cx="8280920" cy="864096"/>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Подробная информация о проведении экзаменов размещается на официальном сайте ГКУ «Центр оценки и мониторинга качества образования</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12" t="16041" r="11516" b="3824"/>
          <a:stretch/>
        </p:blipFill>
        <p:spPr bwMode="auto">
          <a:xfrm>
            <a:off x="435596" y="2060848"/>
            <a:ext cx="348833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48100" y="1556792"/>
            <a:ext cx="4628356" cy="646331"/>
          </a:xfrm>
          <a:prstGeom prst="rect">
            <a:avLst/>
          </a:prstGeom>
          <a:noFill/>
        </p:spPr>
        <p:txBody>
          <a:bodyPr wrap="square" rtlCol="0">
            <a:spAutoFit/>
          </a:bodyPr>
          <a:lstStyle/>
          <a:p>
            <a:pPr algn="ctr"/>
            <a:r>
              <a:rPr lang="en-US" sz="3600" b="1" dirty="0">
                <a:solidFill>
                  <a:srgbClr val="C00000"/>
                </a:solidFill>
                <a:latin typeface="Times New Roman" pitchFamily="18" charset="0"/>
                <a:cs typeface="Times New Roman" pitchFamily="18" charset="0"/>
              </a:rPr>
              <a:t>http://ege-crimea.ru/</a:t>
            </a:r>
            <a:endParaRPr lang="ru-RU" sz="3600" b="1" dirty="0">
              <a:solidFill>
                <a:srgbClr val="C0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29" t="29784" r="4158" b="8184"/>
          <a:stretch/>
        </p:blipFill>
        <p:spPr bwMode="auto">
          <a:xfrm>
            <a:off x="4091830" y="2204864"/>
            <a:ext cx="469680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17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763096"/>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418009" y="2348880"/>
            <a:ext cx="8424935"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54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575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08" y="-99392"/>
            <a:ext cx="9143999" cy="6858000"/>
          </a:xfrm>
        </p:spPr>
      </p:pic>
      <p:sp>
        <p:nvSpPr>
          <p:cNvPr id="3" name="Заголовок 2"/>
          <p:cNvSpPr>
            <a:spLocks noGrp="1"/>
          </p:cNvSpPr>
          <p:nvPr>
            <p:ph type="title"/>
          </p:nvPr>
        </p:nvSpPr>
        <p:spPr>
          <a:xfrm>
            <a:off x="457200" y="116632"/>
            <a:ext cx="8229600" cy="6048672"/>
          </a:xfrm>
        </p:spPr>
        <p:txBody>
          <a:bodyPr>
            <a:normAutofit/>
          </a:bodyPr>
          <a:lstStyle/>
          <a:p>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5" name="Прямоугольник 4"/>
          <p:cNvSpPr/>
          <p:nvPr/>
        </p:nvSpPr>
        <p:spPr>
          <a:xfrm>
            <a:off x="3059832" y="239218"/>
            <a:ext cx="2736304" cy="432048"/>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430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Формы ГИА-11</a:t>
            </a:r>
            <a:endParaRPr lang="ru-RU" sz="2000" b="1" dirty="0">
              <a:solidFill>
                <a:srgbClr val="2430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259632" y="872716"/>
            <a:ext cx="1656184" cy="360040"/>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ЕГЭ</a:t>
            </a:r>
            <a:endParaRPr lang="ru-RU" sz="2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6015465" y="849127"/>
            <a:ext cx="1800200" cy="360040"/>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ГВЭ</a:t>
            </a:r>
            <a:endParaRPr lang="ru-RU" sz="2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23528" y="1484784"/>
            <a:ext cx="1872208" cy="136815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rgbClr val="07077F"/>
                </a:solidFill>
                <a:latin typeface="Times New Roman" panose="02020603050405020304" pitchFamily="18" charset="0"/>
                <a:cs typeface="Times New Roman" panose="02020603050405020304" pitchFamily="18" charset="0"/>
              </a:rPr>
              <a:t>Результат действителен </a:t>
            </a:r>
            <a:endParaRPr lang="ru-RU" b="1" dirty="0" smtClean="0">
              <a:solidFill>
                <a:srgbClr val="07077F"/>
              </a:solidFill>
              <a:latin typeface="Times New Roman" panose="02020603050405020304" pitchFamily="18" charset="0"/>
              <a:cs typeface="Times New Roman" panose="02020603050405020304" pitchFamily="18" charset="0"/>
            </a:endParaRPr>
          </a:p>
          <a:p>
            <a:pPr lvl="0" algn="ctr"/>
            <a:r>
              <a:rPr lang="ru-RU" b="1" dirty="0" smtClean="0">
                <a:solidFill>
                  <a:srgbClr val="FF3300"/>
                </a:solidFill>
                <a:latin typeface="Times New Roman" panose="02020603050405020304" pitchFamily="18" charset="0"/>
                <a:cs typeface="Times New Roman" panose="02020603050405020304" pitchFamily="18" charset="0"/>
              </a:rPr>
              <a:t>4 </a:t>
            </a:r>
            <a:r>
              <a:rPr lang="ru-RU" b="1" dirty="0">
                <a:solidFill>
                  <a:srgbClr val="FF3300"/>
                </a:solidFill>
                <a:latin typeface="Times New Roman" panose="02020603050405020304" pitchFamily="18" charset="0"/>
                <a:cs typeface="Times New Roman" panose="02020603050405020304" pitchFamily="18" charset="0"/>
              </a:rPr>
              <a:t>года</a:t>
            </a:r>
          </a:p>
        </p:txBody>
      </p:sp>
      <p:sp>
        <p:nvSpPr>
          <p:cNvPr id="14" name="Прямоугольник 13"/>
          <p:cNvSpPr/>
          <p:nvPr/>
        </p:nvSpPr>
        <p:spPr>
          <a:xfrm>
            <a:off x="2339752" y="1340768"/>
            <a:ext cx="3024336" cy="216024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dirty="0">
                <a:solidFill>
                  <a:srgbClr val="CC0000"/>
                </a:solidFill>
                <a:latin typeface="Times New Roman" panose="02020603050405020304" pitchFamily="18" charset="0"/>
                <a:cs typeface="Times New Roman" panose="02020603050405020304" pitchFamily="18" charset="0"/>
              </a:rPr>
              <a:t>Обязательные предметы: </a:t>
            </a:r>
            <a:endParaRPr lang="ru-RU" sz="1400" b="1" dirty="0" smtClean="0">
              <a:solidFill>
                <a:srgbClr val="CC0000"/>
              </a:solidFill>
              <a:latin typeface="Times New Roman" panose="02020603050405020304" pitchFamily="18" charset="0"/>
              <a:cs typeface="Times New Roman" panose="02020603050405020304" pitchFamily="18" charset="0"/>
            </a:endParaRPr>
          </a:p>
          <a:p>
            <a:pPr lvl="0" algn="ctr"/>
            <a:r>
              <a:rPr lang="ru-RU" sz="1400" b="1" dirty="0" smtClean="0">
                <a:solidFill>
                  <a:srgbClr val="07077F"/>
                </a:solidFill>
                <a:latin typeface="Times New Roman" panose="02020603050405020304" pitchFamily="18" charset="0"/>
                <a:cs typeface="Times New Roman" panose="02020603050405020304" pitchFamily="18" charset="0"/>
              </a:rPr>
              <a:t>русский </a:t>
            </a:r>
            <a:r>
              <a:rPr lang="ru-RU" sz="1400" b="1" dirty="0">
                <a:solidFill>
                  <a:srgbClr val="07077F"/>
                </a:solidFill>
                <a:latin typeface="Times New Roman" panose="02020603050405020304" pitchFamily="18" charset="0"/>
                <a:cs typeface="Times New Roman" panose="02020603050405020304" pitchFamily="18" charset="0"/>
              </a:rPr>
              <a:t>язык, базовая математика</a:t>
            </a:r>
          </a:p>
          <a:p>
            <a:pPr lvl="0" algn="ctr"/>
            <a:r>
              <a:rPr lang="ru-RU" sz="1400" b="1" dirty="0">
                <a:solidFill>
                  <a:srgbClr val="CC0000"/>
                </a:solidFill>
                <a:latin typeface="Times New Roman" panose="02020603050405020304" pitchFamily="18" charset="0"/>
                <a:cs typeface="Times New Roman" panose="02020603050405020304" pitchFamily="18" charset="0"/>
              </a:rPr>
              <a:t>Предметы по выбору: </a:t>
            </a:r>
            <a:endParaRPr lang="ru-RU" sz="1400" b="1" dirty="0" smtClean="0">
              <a:solidFill>
                <a:srgbClr val="CC0000"/>
              </a:solidFill>
              <a:latin typeface="Times New Roman" panose="02020603050405020304" pitchFamily="18" charset="0"/>
              <a:cs typeface="Times New Roman" panose="02020603050405020304" pitchFamily="18" charset="0"/>
            </a:endParaRPr>
          </a:p>
          <a:p>
            <a:pPr lvl="0" algn="ctr"/>
            <a:r>
              <a:rPr lang="ru-RU" sz="1400" b="1" dirty="0" smtClean="0">
                <a:solidFill>
                  <a:srgbClr val="07077F"/>
                </a:solidFill>
                <a:latin typeface="Times New Roman" panose="02020603050405020304" pitchFamily="18" charset="0"/>
                <a:cs typeface="Times New Roman" panose="02020603050405020304" pitchFamily="18" charset="0"/>
              </a:rPr>
              <a:t>физика</a:t>
            </a:r>
            <a:r>
              <a:rPr lang="ru-RU" sz="1400" b="1" dirty="0">
                <a:solidFill>
                  <a:srgbClr val="07077F"/>
                </a:solidFill>
                <a:latin typeface="Times New Roman" panose="02020603050405020304" pitchFamily="18" charset="0"/>
                <a:cs typeface="Times New Roman" panose="02020603050405020304" pitchFamily="18" charset="0"/>
              </a:rPr>
              <a:t>, химия, биология, история, обществознание,  география, литература, профильная математика, информатика и ИКТ, иностранные </a:t>
            </a:r>
            <a:r>
              <a:rPr lang="ru-RU" sz="1400" b="1" dirty="0" smtClean="0">
                <a:solidFill>
                  <a:srgbClr val="07077F"/>
                </a:solidFill>
                <a:latin typeface="Times New Roman" panose="02020603050405020304" pitchFamily="18" charset="0"/>
                <a:cs typeface="Times New Roman" panose="02020603050405020304" pitchFamily="18" charset="0"/>
              </a:rPr>
              <a:t>языки</a:t>
            </a:r>
            <a:endParaRPr lang="ru-RU" sz="1400" dirty="0">
              <a:solidFill>
                <a:srgbClr val="07077F"/>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5508104" y="1484784"/>
            <a:ext cx="1848877" cy="187220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a:solidFill>
                  <a:srgbClr val="07077F"/>
                </a:solidFill>
                <a:latin typeface="Times New Roman" panose="02020603050405020304" pitchFamily="18" charset="0"/>
                <a:cs typeface="Times New Roman" panose="02020603050405020304" pitchFamily="18" charset="0"/>
              </a:rPr>
              <a:t>Поступление по вступительным </a:t>
            </a:r>
            <a:r>
              <a:rPr lang="ru-RU" sz="1600" b="1" dirty="0" smtClean="0">
                <a:solidFill>
                  <a:srgbClr val="07077F"/>
                </a:solidFill>
                <a:latin typeface="Times New Roman" panose="02020603050405020304" pitchFamily="18" charset="0"/>
                <a:cs typeface="Times New Roman" panose="02020603050405020304" pitchFamily="18" charset="0"/>
              </a:rPr>
              <a:t>испытаниям ОО </a:t>
            </a:r>
            <a:r>
              <a:rPr lang="ru-RU" sz="1600" b="1" dirty="0">
                <a:solidFill>
                  <a:srgbClr val="07077F"/>
                </a:solidFill>
                <a:latin typeface="Times New Roman" panose="02020603050405020304" pitchFamily="18" charset="0"/>
                <a:cs typeface="Times New Roman" panose="02020603050405020304" pitchFamily="18" charset="0"/>
              </a:rPr>
              <a:t>ВО</a:t>
            </a:r>
            <a:r>
              <a:rPr lang="ru-RU" sz="1600" b="1" dirty="0">
                <a:solidFill>
                  <a:schemeClr val="accent5">
                    <a:lumMod val="50000"/>
                  </a:schemeClr>
                </a:solidFill>
                <a:latin typeface="Times New Roman" panose="02020603050405020304" pitchFamily="18" charset="0"/>
                <a:cs typeface="Times New Roman" panose="02020603050405020304" pitchFamily="18" charset="0"/>
              </a:rPr>
              <a:t> </a:t>
            </a:r>
            <a:r>
              <a:rPr lang="ru-RU" sz="1600" b="1" dirty="0">
                <a:solidFill>
                  <a:srgbClr val="FF3300"/>
                </a:solidFill>
                <a:latin typeface="Times New Roman" panose="02020603050405020304" pitchFamily="18" charset="0"/>
                <a:cs typeface="Times New Roman" panose="02020603050405020304" pitchFamily="18" charset="0"/>
              </a:rPr>
              <a:t>только в год получения аттестата</a:t>
            </a:r>
          </a:p>
        </p:txBody>
      </p:sp>
      <p:sp>
        <p:nvSpPr>
          <p:cNvPr id="16" name="Прямоугольник 15"/>
          <p:cNvSpPr/>
          <p:nvPr/>
        </p:nvSpPr>
        <p:spPr>
          <a:xfrm>
            <a:off x="7452320" y="1700808"/>
            <a:ext cx="1584176" cy="136815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a:solidFill>
                  <a:srgbClr val="FF3300"/>
                </a:solidFill>
                <a:latin typeface="Times New Roman" panose="02020603050405020304" pitchFamily="18" charset="0"/>
                <a:cs typeface="Times New Roman" panose="02020603050405020304" pitchFamily="18" charset="0"/>
              </a:rPr>
              <a:t>Обязательные предметы: </a:t>
            </a:r>
            <a:r>
              <a:rPr lang="ru-RU" sz="1600" b="1" dirty="0">
                <a:solidFill>
                  <a:srgbClr val="07077F"/>
                </a:solidFill>
                <a:latin typeface="Times New Roman" panose="02020603050405020304" pitchFamily="18" charset="0"/>
                <a:cs typeface="Times New Roman" panose="02020603050405020304" pitchFamily="18" charset="0"/>
              </a:rPr>
              <a:t>русский язык, математика</a:t>
            </a:r>
          </a:p>
        </p:txBody>
      </p:sp>
      <p:sp>
        <p:nvSpPr>
          <p:cNvPr id="17" name="Скругленный прямоугольник 16"/>
          <p:cNvSpPr/>
          <p:nvPr/>
        </p:nvSpPr>
        <p:spPr>
          <a:xfrm>
            <a:off x="323528" y="3672292"/>
            <a:ext cx="2072258" cy="1002103"/>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3300"/>
                </a:solidFill>
                <a:latin typeface="Times New Roman" panose="02020603050405020304" pitchFamily="18" charset="0"/>
                <a:cs typeface="Times New Roman" panose="02020603050405020304" pitchFamily="18" charset="0"/>
              </a:rPr>
              <a:t>Можно: </a:t>
            </a:r>
            <a:r>
              <a:rPr lang="ru-RU" sz="1500" b="1" dirty="0" smtClean="0">
                <a:solidFill>
                  <a:schemeClr val="accent4">
                    <a:lumMod val="50000"/>
                  </a:schemeClr>
                </a:solidFill>
                <a:latin typeface="Times New Roman" panose="02020603050405020304" pitchFamily="18" charset="0"/>
                <a:cs typeface="Times New Roman" panose="02020603050405020304" pitchFamily="18" charset="0"/>
              </a:rPr>
              <a:t>сочетать </a:t>
            </a:r>
            <a:r>
              <a:rPr lang="ru-RU" sz="1500" b="1" dirty="0">
                <a:solidFill>
                  <a:schemeClr val="accent4">
                    <a:lumMod val="50000"/>
                  </a:schemeClr>
                </a:solidFill>
                <a:latin typeface="Times New Roman" panose="02020603050405020304" pitchFamily="18" charset="0"/>
                <a:cs typeface="Times New Roman" panose="02020603050405020304" pitchFamily="18" charset="0"/>
              </a:rPr>
              <a:t>разные формы ГИА по разным предметам</a:t>
            </a:r>
          </a:p>
        </p:txBody>
      </p:sp>
      <p:sp>
        <p:nvSpPr>
          <p:cNvPr id="18" name="Скругленный прямоугольник 17"/>
          <p:cNvSpPr/>
          <p:nvPr/>
        </p:nvSpPr>
        <p:spPr>
          <a:xfrm>
            <a:off x="1076752" y="5085184"/>
            <a:ext cx="2169132" cy="1080120"/>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lumMod val="50000"/>
                  </a:schemeClr>
                </a:solidFill>
                <a:latin typeface="Times New Roman" panose="02020603050405020304" pitchFamily="18" charset="0"/>
                <a:cs typeface="Times New Roman" panose="02020603050405020304" pitchFamily="18" charset="0"/>
              </a:rPr>
              <a:t>Русский язык </a:t>
            </a:r>
            <a:r>
              <a:rPr lang="ru-RU" sz="1400" b="1" dirty="0" err="1">
                <a:solidFill>
                  <a:schemeClr val="accent4">
                    <a:lumMod val="50000"/>
                  </a:schemeClr>
                </a:solidFill>
                <a:latin typeface="Times New Roman" panose="02020603050405020304" pitchFamily="18" charset="0"/>
                <a:cs typeface="Times New Roman" panose="02020603050405020304" pitchFamily="18" charset="0"/>
              </a:rPr>
              <a:t>ГВЭ+базовая</a:t>
            </a:r>
            <a:r>
              <a:rPr lang="ru-RU" sz="1400" b="1" dirty="0">
                <a:solidFill>
                  <a:schemeClr val="accent4">
                    <a:lumMod val="50000"/>
                  </a:schemeClr>
                </a:solidFill>
                <a:latin typeface="Times New Roman" panose="02020603050405020304" pitchFamily="18" charset="0"/>
                <a:cs typeface="Times New Roman" panose="02020603050405020304" pitchFamily="18" charset="0"/>
              </a:rPr>
              <a:t> математика ЕГЭ+ биология ЕГЭ</a:t>
            </a:r>
            <a:endParaRPr lang="ru-RU" sz="14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2982677" y="3774602"/>
            <a:ext cx="2221396" cy="1149125"/>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chemeClr val="accent4">
                    <a:lumMod val="50000"/>
                  </a:schemeClr>
                </a:solidFill>
                <a:latin typeface="Times New Roman" panose="02020603050405020304" pitchFamily="18" charset="0"/>
                <a:cs typeface="Times New Roman" panose="02020603050405020304" pitchFamily="18" charset="0"/>
              </a:rPr>
              <a:t>ЕГЭ: Математика </a:t>
            </a:r>
            <a:r>
              <a:rPr lang="ru-RU" sz="1500" b="1" dirty="0" smtClean="0">
                <a:solidFill>
                  <a:schemeClr val="accent4">
                    <a:lumMod val="50000"/>
                  </a:schemeClr>
                </a:solidFill>
                <a:latin typeface="Times New Roman" panose="02020603050405020304" pitchFamily="18" charset="0"/>
                <a:cs typeface="Times New Roman" panose="02020603050405020304" pitchFamily="18" charset="0"/>
              </a:rPr>
              <a:t>базовая +профильная</a:t>
            </a:r>
            <a:endParaRPr lang="ru-RU" sz="15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5648715" y="3525273"/>
            <a:ext cx="2196244" cy="1296144"/>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FF3300"/>
                </a:solidFill>
                <a:latin typeface="Times New Roman" panose="02020603050405020304" pitchFamily="18" charset="0"/>
                <a:cs typeface="Times New Roman" panose="02020603050405020304" pitchFamily="18" charset="0"/>
              </a:rPr>
              <a:t>Нельзя: </a:t>
            </a:r>
            <a:r>
              <a:rPr lang="ru-RU" sz="1400" b="1" dirty="0">
                <a:solidFill>
                  <a:schemeClr val="accent4">
                    <a:lumMod val="50000"/>
                  </a:schemeClr>
                </a:solidFill>
                <a:latin typeface="Times New Roman" panose="02020603050405020304" pitchFamily="18" charset="0"/>
                <a:cs typeface="Times New Roman" panose="02020603050405020304" pitchFamily="18" charset="0"/>
              </a:rPr>
              <a:t>сочетать две формы по одному предмету: математика ГВЭ, математика профильная ЕГЭ</a:t>
            </a:r>
          </a:p>
        </p:txBody>
      </p:sp>
      <p:sp>
        <p:nvSpPr>
          <p:cNvPr id="21" name="Скругленный прямоугольник 20"/>
          <p:cNvSpPr/>
          <p:nvPr/>
        </p:nvSpPr>
        <p:spPr>
          <a:xfrm>
            <a:off x="6705897" y="5085184"/>
            <a:ext cx="2088232" cy="864096"/>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lumMod val="50000"/>
                  </a:schemeClr>
                </a:solidFill>
                <a:latin typeface="Times New Roman" panose="02020603050405020304" pitchFamily="18" charset="0"/>
                <a:cs typeface="Times New Roman" panose="02020603050405020304" pitchFamily="18" charset="0"/>
              </a:rPr>
              <a:t>Устный иностранный язык без письменной части</a:t>
            </a:r>
          </a:p>
        </p:txBody>
      </p:sp>
      <p:cxnSp>
        <p:nvCxnSpPr>
          <p:cNvPr id="24" name="Соединительная линия уступом 23"/>
          <p:cNvCxnSpPr>
            <a:endCxn id="12" idx="1"/>
          </p:cNvCxnSpPr>
          <p:nvPr/>
        </p:nvCxnSpPr>
        <p:spPr>
          <a:xfrm>
            <a:off x="5148064" y="718345"/>
            <a:ext cx="867401" cy="31080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Соединительная линия уступом 25"/>
          <p:cNvCxnSpPr/>
          <p:nvPr/>
        </p:nvCxnSpPr>
        <p:spPr>
          <a:xfrm rot="10800000" flipV="1">
            <a:off x="2915816" y="718344"/>
            <a:ext cx="828092" cy="33439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Соединительная линия уступом 31"/>
          <p:cNvCxnSpPr/>
          <p:nvPr/>
        </p:nvCxnSpPr>
        <p:spPr>
          <a:xfrm rot="5400000">
            <a:off x="1421650" y="1286762"/>
            <a:ext cx="252028"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Соединительная линия уступом 33"/>
          <p:cNvCxnSpPr/>
          <p:nvPr/>
        </p:nvCxnSpPr>
        <p:spPr>
          <a:xfrm>
            <a:off x="2915816" y="1209167"/>
            <a:ext cx="936104" cy="1316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6" name="Соединительная линия уступом 35"/>
          <p:cNvCxnSpPr/>
          <p:nvPr/>
        </p:nvCxnSpPr>
        <p:spPr>
          <a:xfrm rot="10800000" flipV="1">
            <a:off x="6300192" y="1209166"/>
            <a:ext cx="288032" cy="27561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Соединительная линия уступом 37"/>
          <p:cNvCxnSpPr/>
          <p:nvPr/>
        </p:nvCxnSpPr>
        <p:spPr>
          <a:xfrm rot="16200000" flipH="1">
            <a:off x="7614338" y="1286762"/>
            <a:ext cx="468052" cy="36004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7" name="Стрелка вправо 46"/>
          <p:cNvSpPr/>
          <p:nvPr/>
        </p:nvSpPr>
        <p:spPr>
          <a:xfrm rot="12200428" flipH="1" flipV="1">
            <a:off x="2371775" y="4196710"/>
            <a:ext cx="715499" cy="2371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право 47"/>
          <p:cNvSpPr/>
          <p:nvPr/>
        </p:nvSpPr>
        <p:spPr>
          <a:xfrm rot="13800609" flipH="1" flipV="1">
            <a:off x="1607532" y="4817324"/>
            <a:ext cx="617863" cy="256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трелка вправо 48"/>
          <p:cNvSpPr/>
          <p:nvPr/>
        </p:nvSpPr>
        <p:spPr>
          <a:xfrm rot="14577566" flipH="1" flipV="1">
            <a:off x="7457463" y="4902032"/>
            <a:ext cx="439917" cy="2292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9739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127"/>
            <a:ext cx="9143999" cy="6758608"/>
          </a:xfrm>
        </p:spPr>
      </p:pic>
      <p:sp>
        <p:nvSpPr>
          <p:cNvPr id="3" name="Заголовок 2"/>
          <p:cNvSpPr>
            <a:spLocks noGrp="1"/>
          </p:cNvSpPr>
          <p:nvPr>
            <p:ph type="title"/>
          </p:nvPr>
        </p:nvSpPr>
        <p:spPr>
          <a:xfrm>
            <a:off x="457200" y="476672"/>
            <a:ext cx="8229600" cy="5688632"/>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2" name="Скругленный прямоугольник 1"/>
          <p:cNvSpPr/>
          <p:nvPr/>
        </p:nvSpPr>
        <p:spPr>
          <a:xfrm>
            <a:off x="596352" y="404664"/>
            <a:ext cx="7955163" cy="1368152"/>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Для получения аттестата </a:t>
            </a:r>
          </a:p>
          <a:p>
            <a:pPr algn="ct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учащимся </a:t>
            </a:r>
            <a:r>
              <a:rPr lang="ru-RU" sz="2200" b="1" dirty="0" smtClean="0">
                <a:solidFill>
                  <a:srgbClr val="FF0000"/>
                </a:solidFill>
                <a:latin typeface="Times New Roman" panose="02020603050405020304" pitchFamily="18" charset="0"/>
                <a:cs typeface="Times New Roman" panose="02020603050405020304" pitchFamily="18" charset="0"/>
              </a:rPr>
              <a:t>11-х классов</a:t>
            </a: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 необходимо получить положительные результаты на экзаменах по </a:t>
            </a:r>
          </a:p>
          <a:p>
            <a:pPr algn="ctr"/>
            <a:r>
              <a:rPr lang="ru-RU" sz="2200" b="1" dirty="0" smtClean="0">
                <a:solidFill>
                  <a:srgbClr val="FF0000"/>
                </a:solidFill>
                <a:latin typeface="Times New Roman" panose="02020603050405020304" pitchFamily="18" charset="0"/>
                <a:cs typeface="Times New Roman" panose="02020603050405020304" pitchFamily="18" charset="0"/>
              </a:rPr>
              <a:t>русскому языку</a:t>
            </a: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 и </a:t>
            </a:r>
            <a:r>
              <a:rPr lang="ru-RU" sz="2200" b="1" dirty="0" smtClean="0">
                <a:solidFill>
                  <a:srgbClr val="FF0000"/>
                </a:solidFill>
                <a:latin typeface="Times New Roman" panose="02020603050405020304" pitchFamily="18" charset="0"/>
                <a:cs typeface="Times New Roman" panose="02020603050405020304" pitchFamily="18" charset="0"/>
              </a:rPr>
              <a:t>математике</a:t>
            </a: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 </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98" y="2009403"/>
            <a:ext cx="2258602" cy="3507830"/>
          </a:xfrm>
          <a:prstGeom prst="rect">
            <a:avLst/>
          </a:prstGeom>
          <a:effectLst>
            <a:softEdge rad="63500"/>
          </a:effectLst>
        </p:spPr>
      </p:pic>
      <p:sp>
        <p:nvSpPr>
          <p:cNvPr id="7" name="Прямоугольник с двумя скругленными противолежащими углами 6"/>
          <p:cNvSpPr/>
          <p:nvPr/>
        </p:nvSpPr>
        <p:spPr>
          <a:xfrm>
            <a:off x="2987824" y="1988840"/>
            <a:ext cx="5563691" cy="1512168"/>
          </a:xfrm>
          <a:prstGeom prst="round2DiagRect">
            <a:avLst/>
          </a:prstGeom>
          <a:solidFill>
            <a:srgbClr val="CCFFCC"/>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Предметы по выбору в форме ЕГЭ выпускником выбираются исключительно для поступления в образовательную организацию высшего образования (ОО ВО)</a:t>
            </a:r>
            <a:endParaRPr lang="ru-RU" sz="20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p:txBody>
      </p:sp>
      <p:sp>
        <p:nvSpPr>
          <p:cNvPr id="5" name="Прямоугольник с одним скругленным углом 4"/>
          <p:cNvSpPr/>
          <p:nvPr/>
        </p:nvSpPr>
        <p:spPr>
          <a:xfrm>
            <a:off x="2987825" y="4725144"/>
            <a:ext cx="5563690" cy="792089"/>
          </a:xfrm>
          <a:prstGeom prst="round1Rect">
            <a:avLst/>
          </a:prstGeom>
          <a:solidFill>
            <a:srgbClr val="CCFFCC"/>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7077F"/>
                </a:solidFill>
                <a:latin typeface="Times New Roman" panose="02020603050405020304" pitchFamily="18" charset="0"/>
                <a:cs typeface="Times New Roman" panose="02020603050405020304" pitchFamily="18" charset="0"/>
              </a:rPr>
              <a:t>Предметы родной язык и родная литература можно сдать только в форме ГВЭ</a:t>
            </a:r>
            <a:endParaRPr lang="ru-RU" sz="2000" b="1" dirty="0">
              <a:solidFill>
                <a:srgbClr val="07077F"/>
              </a:solidFill>
              <a:latin typeface="Times New Roman" panose="02020603050405020304" pitchFamily="18" charset="0"/>
              <a:cs typeface="Times New Roman" panose="02020603050405020304" pitchFamily="18" charset="0"/>
            </a:endParaRPr>
          </a:p>
        </p:txBody>
      </p:sp>
      <p:sp>
        <p:nvSpPr>
          <p:cNvPr id="8" name="Прямоугольник с одним скругленным углом 7"/>
          <p:cNvSpPr/>
          <p:nvPr/>
        </p:nvSpPr>
        <p:spPr>
          <a:xfrm>
            <a:off x="2987824" y="3680480"/>
            <a:ext cx="5563691" cy="792088"/>
          </a:xfrm>
          <a:prstGeom prst="round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smtClean="0"/>
          </a:p>
          <a:p>
            <a:pPr algn="ctr"/>
            <a:endParaRPr lang="ru-RU" dirty="0"/>
          </a:p>
          <a:p>
            <a:pPr algn="ct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Результаты экзаменов в форме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ГВЭ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не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учитываются при поступлении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 ОО ВО</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a:solidFill>
                  <a:schemeClr val="accent6">
                    <a:lumMod val="50000"/>
                  </a:schemeClr>
                </a:solidFill>
                <a:latin typeface="Times New Roman" panose="02020603050405020304" pitchFamily="18" charset="0"/>
                <a:cs typeface="Times New Roman" panose="02020603050405020304" pitchFamily="18" charset="0"/>
              </a:rPr>
              <a:t/>
            </a:r>
            <a:br>
              <a:rPr lang="ru-RU" sz="2000" b="1" dirty="0">
                <a:solidFill>
                  <a:schemeClr val="accent6">
                    <a:lumMod val="50000"/>
                  </a:schemeClr>
                </a:solidFill>
                <a:latin typeface="Times New Roman" panose="02020603050405020304" pitchFamily="18" charset="0"/>
                <a:cs typeface="Times New Roman" panose="02020603050405020304" pitchFamily="18" charset="0"/>
              </a:rPr>
            </a:br>
            <a:endParaRPr lang="ru-RU" sz="2000" dirty="0"/>
          </a:p>
        </p:txBody>
      </p:sp>
    </p:spTree>
    <p:extLst>
      <p:ext uri="{BB962C8B-B14F-4D97-AF65-F5344CB8AC3E}">
        <p14:creationId xmlns:p14="http://schemas.microsoft.com/office/powerpoint/2010/main" val="624762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624" y="1340768"/>
            <a:ext cx="302433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09" y="0"/>
            <a:ext cx="9143999" cy="6858000"/>
          </a:xfrm>
        </p:spPr>
      </p:pic>
      <p:sp>
        <p:nvSpPr>
          <p:cNvPr id="3" name="Заголовок 2"/>
          <p:cNvSpPr>
            <a:spLocks noGrp="1"/>
          </p:cNvSpPr>
          <p:nvPr>
            <p:ph type="title"/>
          </p:nvPr>
        </p:nvSpPr>
        <p:spPr>
          <a:xfrm>
            <a:off x="457200" y="260648"/>
            <a:ext cx="8229600" cy="5256584"/>
          </a:xfrm>
        </p:spPr>
        <p:txBody>
          <a:bodyPr>
            <a:normAutofit fontScale="90000"/>
          </a:bodyPr>
          <a:lstStyle/>
          <a:p>
            <a:pPr fontAlgn="t"/>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a:t>
            </a:r>
            <a:r>
              <a:rPr lang="ru-RU" sz="33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 допускаются </a:t>
            </a:r>
            <a: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выпускники:</a:t>
            </a:r>
            <a:b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100" dirty="0" smtClean="0"/>
              <a:t/>
            </a:r>
            <a:br>
              <a:rPr lang="ru-RU" sz="1100" dirty="0" smtClean="0"/>
            </a:br>
            <a:r>
              <a:rPr lang="ru-RU" sz="1100" dirty="0" smtClean="0"/>
              <a:t/>
            </a:r>
            <a:br>
              <a:rPr lang="ru-RU" sz="1100" dirty="0" smtClean="0"/>
            </a:br>
            <a:endParaRPr lang="ru-RU" sz="1400" dirty="0"/>
          </a:p>
        </p:txBody>
      </p:sp>
      <p:sp>
        <p:nvSpPr>
          <p:cNvPr id="8" name="Прямоугольник 7"/>
          <p:cNvSpPr/>
          <p:nvPr/>
        </p:nvSpPr>
        <p:spPr>
          <a:xfrm>
            <a:off x="3923928" y="1340768"/>
            <a:ext cx="4608512" cy="1695368"/>
          </a:xfrm>
          <a:prstGeom prst="rect">
            <a:avLst/>
          </a:prstGeom>
          <a:gradFill>
            <a:gsLst>
              <a:gs pos="0">
                <a:schemeClr val="accent5">
                  <a:lumMod val="40000"/>
                  <a:lumOff val="60000"/>
                </a:schemeClr>
              </a:gs>
              <a:gs pos="50000">
                <a:schemeClr val="accent1">
                  <a:tint val="44500"/>
                  <a:satMod val="160000"/>
                </a:schemeClr>
              </a:gs>
              <a:gs pos="100000">
                <a:schemeClr val="accent5">
                  <a:lumMod val="60000"/>
                  <a:lumOff val="40000"/>
                </a:scheme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2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a:t>
            </a:r>
            <a:r>
              <a:rPr lang="ru-RU" sz="22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имеющие академической задолженности </a:t>
            </a:r>
            <a:r>
              <a:rPr lang="ru-RU" sz="22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22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полном объеме выполнившие учебный план</a:t>
            </a:r>
            <a: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dirty="0"/>
          </a:p>
        </p:txBody>
      </p:sp>
      <p:sp>
        <p:nvSpPr>
          <p:cNvPr id="16" name="Прямоугольник 15"/>
          <p:cNvSpPr/>
          <p:nvPr/>
        </p:nvSpPr>
        <p:spPr>
          <a:xfrm>
            <a:off x="395536" y="3657026"/>
            <a:ext cx="4032448" cy="1641182"/>
          </a:xfrm>
          <a:prstGeom prst="rect">
            <a:avLst/>
          </a:prstGeom>
          <a:gradFill>
            <a:gsLst>
              <a:gs pos="0">
                <a:schemeClr val="accent5">
                  <a:lumMod val="40000"/>
                  <a:lumOff val="60000"/>
                </a:schemeClr>
              </a:gs>
              <a:gs pos="50000">
                <a:schemeClr val="accent1">
                  <a:tint val="44500"/>
                  <a:satMod val="160000"/>
                </a:schemeClr>
              </a:gs>
              <a:gs pos="100000">
                <a:schemeClr val="accent5">
                  <a:lumMod val="60000"/>
                  <a:lumOff val="40000"/>
                </a:scheme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успешно </a:t>
            </a:r>
            <a:r>
              <a:rPr lang="ru-RU" sz="22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написавшие итоговое </a:t>
            </a:r>
            <a:r>
              <a:rPr lang="ru-RU" sz="22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сочинение (изложение) и получившие </a:t>
            </a:r>
            <a:r>
              <a:rPr lang="ru-RU" sz="2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«зачет»</a:t>
            </a:r>
            <a:endParaRPr lang="ru-RU" sz="2200" dirty="0">
              <a:solidFill>
                <a:srgbClr val="C00000"/>
              </a:solidFill>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724" y="1374676"/>
            <a:ext cx="1656183" cy="1839803"/>
          </a:xfrm>
          <a:prstGeom prst="rect">
            <a:avLst/>
          </a:prstGeom>
          <a:effectLst>
            <a:softEdge rad="63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203416"/>
            <a:ext cx="2793056" cy="2094792"/>
          </a:xfrm>
          <a:prstGeom prst="rect">
            <a:avLst/>
          </a:prstGeom>
          <a:effectLst>
            <a:softEdge rad="127000"/>
          </a:effectLst>
        </p:spPr>
      </p:pic>
    </p:spTree>
    <p:extLst>
      <p:ext uri="{BB962C8B-B14F-4D97-AF65-F5344CB8AC3E}">
        <p14:creationId xmlns:p14="http://schemas.microsoft.com/office/powerpoint/2010/main" val="3984704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8" y="0"/>
            <a:ext cx="9143999"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1639250756"/>
              </p:ext>
            </p:extLst>
          </p:nvPr>
        </p:nvGraphicFramePr>
        <p:xfrm>
          <a:off x="755576" y="4470156"/>
          <a:ext cx="7776864" cy="370840"/>
        </p:xfrm>
        <a:graphic>
          <a:graphicData uri="http://schemas.openxmlformats.org/drawingml/2006/table">
            <a:tbl>
              <a:tblPr firstRow="1" bandRow="1">
                <a:tableStyleId>{5C22544A-7EE6-4342-B048-85BDC9FD1C3A}</a:tableStyleId>
              </a:tblPr>
              <a:tblGrid>
                <a:gridCol w="3888432"/>
                <a:gridCol w="3888432"/>
              </a:tblGrid>
              <a:tr h="370840">
                <a:tc>
                  <a:txBody>
                    <a:bodyPr/>
                    <a:lstStyle/>
                    <a:p>
                      <a:endParaRPr lang="ru-RU" dirty="0"/>
                    </a:p>
                  </a:txBody>
                  <a:tcPr>
                    <a:noFill/>
                  </a:tcPr>
                </a:tc>
                <a:tc>
                  <a:txBody>
                    <a:bodyPr/>
                    <a:lstStyle/>
                    <a:p>
                      <a:endParaRPr lang="ru-RU" dirty="0"/>
                    </a:p>
                  </a:txBody>
                  <a:tcPr>
                    <a:noFill/>
                  </a:tcPr>
                </a:tc>
              </a:tr>
            </a:tbl>
          </a:graphicData>
        </a:graphic>
      </p:graphicFrame>
      <p:sp>
        <p:nvSpPr>
          <p:cNvPr id="3" name="Заголовок 2"/>
          <p:cNvSpPr>
            <a:spLocks noGrp="1"/>
          </p:cNvSpPr>
          <p:nvPr>
            <p:ph type="title"/>
          </p:nvPr>
        </p:nvSpPr>
        <p:spPr>
          <a:xfrm>
            <a:off x="457200" y="476672"/>
            <a:ext cx="8579296" cy="5040560"/>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a:t>
            </a:r>
            <a:r>
              <a:rPr lang="ru-RU" sz="1400" dirty="0"/>
              <a:t/>
            </a:r>
            <a:br>
              <a:rPr lang="ru-RU" sz="1400" dirty="0"/>
            </a:br>
            <a:endParaRPr lang="ru-RU" sz="1400" dirty="0"/>
          </a:p>
        </p:txBody>
      </p:sp>
      <p:sp>
        <p:nvSpPr>
          <p:cNvPr id="5" name="Прямоугольник 4"/>
          <p:cNvSpPr/>
          <p:nvPr/>
        </p:nvSpPr>
        <p:spPr>
          <a:xfrm>
            <a:off x="4716016" y="800708"/>
            <a:ext cx="4264818" cy="4104456"/>
          </a:xfrm>
          <a:prstGeom prst="rect">
            <a:avLst/>
          </a:prstGeom>
          <a:gradFill>
            <a:gsLst>
              <a:gs pos="0">
                <a:schemeClr val="accent1">
                  <a:lumMod val="60000"/>
                  <a:lumOff val="40000"/>
                </a:schemeClr>
              </a:gs>
              <a:gs pos="50000">
                <a:schemeClr val="bg1"/>
              </a:gs>
              <a:gs pos="100000">
                <a:schemeClr val="accent5">
                  <a:lumMod val="60000"/>
                  <a:lumOff val="4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Обучающиеся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(12) </a:t>
            </a:r>
            <a: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классов</a:t>
            </a:r>
            <a:r>
              <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участия в итоговом сочинении (изложении) подают</a:t>
            </a:r>
            <a:r>
              <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заявление не </a:t>
            </a: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позднее чем за две недели </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начала проведения итогового сочинения (изложения) в образовательные организации (ОО), </a:t>
            </a: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обучаются.</a:t>
            </a:r>
          </a:p>
          <a:p>
            <a:pPr algn="ctr"/>
            <a:endParaRPr lang="ru-RU" sz="800" b="1" u="sng"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200" b="1" u="sng"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Сроки подачи заявления</a:t>
            </a: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23 ноября 2016</a:t>
            </a:r>
          </a:p>
          <a:p>
            <a:pPr algn="ct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18 января 2017</a:t>
            </a:r>
          </a:p>
          <a:p>
            <a:pPr algn="ctr"/>
            <a:r>
              <a:rPr 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a:t>
            </a: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 19 апреля 2017</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92696"/>
            <a:ext cx="4768874" cy="4680520"/>
          </a:xfrm>
          <a:prstGeom prst="rect">
            <a:avLst/>
          </a:prstGeom>
          <a:effectLst>
            <a:softEdge rad="127000"/>
          </a:effectLst>
        </p:spPr>
      </p:pic>
      <p:sp>
        <p:nvSpPr>
          <p:cNvPr id="8" name="Прямоугольник 7"/>
          <p:cNvSpPr/>
          <p:nvPr/>
        </p:nvSpPr>
        <p:spPr>
          <a:xfrm>
            <a:off x="465709" y="1196752"/>
            <a:ext cx="2736304"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Даты проведения итогового сочинения (изложения)</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endParaRPr lang="ru-RU" sz="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декабря 2016  </a:t>
            </a: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февраля 2017 </a:t>
            </a: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мая 2017 </a:t>
            </a:r>
            <a:endParaRPr lang="ru-RU" sz="26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flipH="1" flipV="1">
            <a:off x="3022501" y="3286125"/>
            <a:ext cx="252028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2987826" y="3646167"/>
            <a:ext cx="2592286" cy="6469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flipV="1">
            <a:off x="2339752" y="4019525"/>
            <a:ext cx="3312368" cy="6336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012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8" y="0"/>
            <a:ext cx="9149358"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516266408"/>
              </p:ext>
            </p:extLst>
          </p:nvPr>
        </p:nvGraphicFramePr>
        <p:xfrm>
          <a:off x="755576" y="4475236"/>
          <a:ext cx="7776864" cy="365760"/>
        </p:xfrm>
        <a:graphic>
          <a:graphicData uri="http://schemas.openxmlformats.org/drawingml/2006/table">
            <a:tbl>
              <a:tblPr firstRow="1" bandRow="1">
                <a:tableStyleId>{5C22544A-7EE6-4342-B048-85BDC9FD1C3A}</a:tableStyleId>
              </a:tblPr>
              <a:tblGrid>
                <a:gridCol w="3888432"/>
                <a:gridCol w="3888432"/>
              </a:tblGrid>
              <a:tr h="0">
                <a:tc>
                  <a:txBody>
                    <a:bodyPr/>
                    <a:lstStyle/>
                    <a:p>
                      <a:endParaRPr lang="ru-RU" dirty="0"/>
                    </a:p>
                  </a:txBody>
                  <a:tcPr>
                    <a:noFill/>
                  </a:tcPr>
                </a:tc>
                <a:tc>
                  <a:txBody>
                    <a:bodyPr/>
                    <a:lstStyle/>
                    <a:p>
                      <a:endParaRPr lang="ru-RU" dirty="0"/>
                    </a:p>
                  </a:txBody>
                  <a:tcPr>
                    <a:noFill/>
                  </a:tcPr>
                </a:tc>
              </a:tr>
            </a:tbl>
          </a:graphicData>
        </a:graphic>
      </p:graphicFrame>
      <p:sp>
        <p:nvSpPr>
          <p:cNvPr id="3" name="Заголовок 2"/>
          <p:cNvSpPr>
            <a:spLocks noGrp="1"/>
          </p:cNvSpPr>
          <p:nvPr>
            <p:ph type="title"/>
          </p:nvPr>
        </p:nvSpPr>
        <p:spPr>
          <a:xfrm>
            <a:off x="457200" y="188640"/>
            <a:ext cx="8435280" cy="5732637"/>
          </a:xfrm>
          <a:ln>
            <a:noFill/>
          </a:ln>
          <a:effectLst/>
        </p:spPr>
        <p:txBody>
          <a:bodyPr>
            <a:normAutofit fontScale="90000"/>
          </a:bodyPr>
          <a:lstStyle/>
          <a:p>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Регистрация для участия в </a:t>
            </a:r>
            <a:r>
              <a:rPr lang="ru-RU" sz="27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ГИА-2017</a:t>
            </a:r>
            <a:r>
              <a:rPr lang="ru-RU" sz="2700" b="1"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sz="2700" b="1"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будет осуществляться </a:t>
            </a:r>
            <a:b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1 декабря 2016 по 1 февраля 2017 (включительно).</a:t>
            </a:r>
            <a:br>
              <a:rPr lang="ru-RU" sz="2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Регистрацию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выпускников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текущего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года осуществляют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школы, </a:t>
            </a:r>
            <a:b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выпускники обучаются.</a:t>
            </a:r>
            <a:b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cs typeface="Times New Roman" panose="02020603050405020304" pitchFamily="18" charset="0"/>
              </a:rPr>
              <a:t/>
            </a:r>
            <a:br>
              <a:rPr lang="ru-RU" sz="1800" b="1" dirty="0" smtClean="0">
                <a:solidFill>
                  <a:srgbClr val="002060"/>
                </a:solidFill>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Регистрацию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выпускников прошлых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лет, обучающихся ОО СПО </a:t>
            </a:r>
            <a:b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созданы пункты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регистрации), получающих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среднее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общее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образование в иностранных образовательных организациях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осуществляют муниципальные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органы управления образованием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(МОУО).</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077072"/>
            <a:ext cx="3017790" cy="1844205"/>
          </a:xfrm>
          <a:prstGeom prst="rect">
            <a:avLst/>
          </a:prstGeom>
          <a:effectLst>
            <a:softEdge rad="127000"/>
          </a:effectLst>
        </p:spPr>
      </p:pic>
    </p:spTree>
    <p:extLst>
      <p:ext uri="{BB962C8B-B14F-4D97-AF65-F5344CB8AC3E}">
        <p14:creationId xmlns:p14="http://schemas.microsoft.com/office/powerpoint/2010/main" val="222987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15816" y="764704"/>
            <a:ext cx="540060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8" y="0"/>
            <a:ext cx="9143999"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983314072"/>
              </p:ext>
            </p:extLst>
          </p:nvPr>
        </p:nvGraphicFramePr>
        <p:xfrm>
          <a:off x="755576" y="4475236"/>
          <a:ext cx="7776864" cy="365760"/>
        </p:xfrm>
        <a:graphic>
          <a:graphicData uri="http://schemas.openxmlformats.org/drawingml/2006/table">
            <a:tbl>
              <a:tblPr firstRow="1" bandRow="1">
                <a:tableStyleId>{5C22544A-7EE6-4342-B048-85BDC9FD1C3A}</a:tableStyleId>
              </a:tblPr>
              <a:tblGrid>
                <a:gridCol w="3888432"/>
                <a:gridCol w="3888432"/>
              </a:tblGrid>
              <a:tr h="0">
                <a:tc>
                  <a:txBody>
                    <a:bodyPr/>
                    <a:lstStyle/>
                    <a:p>
                      <a:endParaRPr lang="ru-RU" dirty="0"/>
                    </a:p>
                  </a:txBody>
                  <a:tcPr>
                    <a:noFill/>
                  </a:tcPr>
                </a:tc>
                <a:tc>
                  <a:txBody>
                    <a:bodyPr/>
                    <a:lstStyle/>
                    <a:p>
                      <a:endParaRPr lang="ru-RU" dirty="0"/>
                    </a:p>
                  </a:txBody>
                  <a:tcPr>
                    <a:noFill/>
                  </a:tcPr>
                </a:tc>
              </a:tr>
            </a:tbl>
          </a:graphicData>
        </a:graphic>
      </p:graphicFrame>
      <p:sp>
        <p:nvSpPr>
          <p:cNvPr id="3" name="Заголовок 2"/>
          <p:cNvSpPr>
            <a:spLocks noGrp="1"/>
          </p:cNvSpPr>
          <p:nvPr>
            <p:ph type="title"/>
          </p:nvPr>
        </p:nvSpPr>
        <p:spPr>
          <a:xfrm>
            <a:off x="251520" y="188640"/>
            <a:ext cx="8640960" cy="6192688"/>
          </a:xfrm>
          <a:ln>
            <a:noFill/>
          </a:ln>
          <a:effectLst/>
        </p:spPr>
        <p:txBody>
          <a:bodyPr>
            <a:normAutofit fontScale="90000"/>
          </a:bodyPr>
          <a:lstStyle/>
          <a:p>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a:t>
            </a:r>
            <a:r>
              <a:rPr lang="ru-RU" sz="31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шаги для успешной регистрации на ГИА-2017 </a:t>
            </a:r>
            <a:r>
              <a:rPr lang="ru-RU" sz="31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8" name="Прямоугольник с одним скругленным углом 7"/>
          <p:cNvSpPr/>
          <p:nvPr/>
        </p:nvSpPr>
        <p:spPr>
          <a:xfrm>
            <a:off x="659495" y="1550343"/>
            <a:ext cx="3639356" cy="2160239"/>
          </a:xfrm>
          <a:prstGeom prst="round1Rect">
            <a:avLst/>
          </a:prstGeom>
          <a:solidFill>
            <a:srgbClr val="FFFFCC"/>
          </a:solidFill>
          <a:ln>
            <a:noFill/>
          </a:ln>
          <a:effectLst>
            <a:glow rad="228600">
              <a:schemeClr val="accent6">
                <a:satMod val="175000"/>
                <a:alpha val="40000"/>
              </a:schemeClr>
            </a:glo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ШАГ 1.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направлением подготовки (специальностью), по которой хотите обучаться в образовательной организации высшего образования (ОО ВО)</a:t>
            </a:r>
            <a:endParaRPr lang="ru-RU" sz="2000" dirty="0"/>
          </a:p>
        </p:txBody>
      </p:sp>
      <p:sp>
        <p:nvSpPr>
          <p:cNvPr id="13" name="Прямоугольник с одним скругленным углом 12"/>
          <p:cNvSpPr/>
          <p:nvPr/>
        </p:nvSpPr>
        <p:spPr>
          <a:xfrm>
            <a:off x="661802" y="4005064"/>
            <a:ext cx="3639356" cy="1800200"/>
          </a:xfrm>
          <a:prstGeom prst="round1Rect">
            <a:avLst/>
          </a:prstGeom>
          <a:solidFill>
            <a:srgbClr val="FFFFCC"/>
          </a:solidFill>
          <a:ln>
            <a:noFill/>
          </a:ln>
          <a:effectLst>
            <a:glow rad="228600">
              <a:schemeClr val="accent6">
                <a:satMod val="175000"/>
                <a:alpha val="40000"/>
              </a:schemeClr>
            </a:glo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smtClean="0">
              <a:solidFill>
                <a:srgbClr val="FF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ШАГ 3.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перечнем предметов,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по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которым Вам необходимо пройти ГИА, с учетом информации приемной комиссии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a:t>
            </a:r>
            <a:r>
              <a:rPr lang="ru-RU" sz="2000" b="1" dirty="0">
                <a:solidFill>
                  <a:schemeClr val="accent4">
                    <a:lumMod val="50000"/>
                  </a:schemeClr>
                </a:solidFill>
                <a:latin typeface="Times New Roman" panose="02020603050405020304" pitchFamily="18" charset="0"/>
                <a:cs typeface="Times New Roman" panose="02020603050405020304" pitchFamily="18" charset="0"/>
              </a:rPr>
              <a:t/>
            </a:r>
            <a:br>
              <a:rPr lang="ru-RU" sz="2000" b="1" dirty="0">
                <a:solidFill>
                  <a:schemeClr val="accent4">
                    <a:lumMod val="50000"/>
                  </a:schemeClr>
                </a:solidFill>
                <a:latin typeface="Times New Roman" panose="02020603050405020304" pitchFamily="18" charset="0"/>
                <a:cs typeface="Times New Roman" panose="02020603050405020304" pitchFamily="18" charset="0"/>
              </a:rPr>
            </a:br>
            <a:endParaRPr lang="ru-RU" sz="2000" dirty="0"/>
          </a:p>
        </p:txBody>
      </p:sp>
      <p:sp>
        <p:nvSpPr>
          <p:cNvPr id="15" name="Прямоугольник с одним скругленным углом 14"/>
          <p:cNvSpPr/>
          <p:nvPr/>
        </p:nvSpPr>
        <p:spPr>
          <a:xfrm>
            <a:off x="4582380" y="4005064"/>
            <a:ext cx="3960440" cy="1800200"/>
          </a:xfrm>
          <a:prstGeom prst="round1Rect">
            <a:avLst/>
          </a:prstGeom>
          <a:solidFill>
            <a:srgbClr val="FFFFCC"/>
          </a:solidFill>
          <a:ln>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Times New Roman" panose="02020603050405020304" pitchFamily="18" charset="0"/>
                <a:cs typeface="Times New Roman" panose="02020603050405020304" pitchFamily="18" charset="0"/>
              </a:rPr>
              <a:t>ШАГ </a:t>
            </a:r>
            <a:r>
              <a:rPr lang="ru-RU" sz="2000" b="1" dirty="0" smtClean="0">
                <a:solidFill>
                  <a:srgbClr val="FF0000"/>
                </a:solidFill>
                <a:latin typeface="Times New Roman" panose="02020603050405020304" pitchFamily="18" charset="0"/>
                <a:cs typeface="Times New Roman" panose="02020603050405020304" pitchFamily="18" charset="0"/>
              </a:rPr>
              <a:t>4.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формой сдачи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экзаменов ЕГЭ или ГВЭ</a:t>
            </a:r>
            <a:endParaRPr lang="ru-RU" sz="2000" dirty="0"/>
          </a:p>
        </p:txBody>
      </p:sp>
      <p:sp>
        <p:nvSpPr>
          <p:cNvPr id="16" name="Прямоугольник с одним скругленным углом 15"/>
          <p:cNvSpPr/>
          <p:nvPr/>
        </p:nvSpPr>
        <p:spPr>
          <a:xfrm>
            <a:off x="4545260" y="1550342"/>
            <a:ext cx="3997560" cy="2160239"/>
          </a:xfrm>
          <a:prstGeom prst="round1Rect">
            <a:avLst/>
          </a:prstGeom>
          <a:solidFill>
            <a:srgbClr val="FFFFCC"/>
          </a:solidFill>
          <a:ln>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Times New Roman" panose="02020603050405020304" pitchFamily="18" charset="0"/>
                <a:cs typeface="Times New Roman" panose="02020603050405020304" pitchFamily="18" charset="0"/>
              </a:rPr>
              <a:t>ШАГ </a:t>
            </a:r>
            <a:r>
              <a:rPr lang="ru-RU" sz="2000" b="1" dirty="0" smtClean="0">
                <a:solidFill>
                  <a:srgbClr val="FF0000"/>
                </a:solidFill>
                <a:latin typeface="Times New Roman" panose="02020603050405020304" pitchFamily="18" charset="0"/>
                <a:cs typeface="Times New Roman" panose="02020603050405020304" pitchFamily="18" charset="0"/>
              </a:rPr>
              <a:t>2.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Обратитесь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в приемную комиссию ОО ВО (ознакомьтесь с информацией на официальных сайтах ОО ВО), в которую планируете поступать, и узнайте о перечне вступительных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испытаний</a:t>
            </a:r>
            <a:endParaRPr lang="ru-RU" sz="2000" i="1" dirty="0"/>
          </a:p>
        </p:txBody>
      </p:sp>
    </p:spTree>
    <p:extLst>
      <p:ext uri="{BB962C8B-B14F-4D97-AF65-F5344CB8AC3E}">
        <p14:creationId xmlns:p14="http://schemas.microsoft.com/office/powerpoint/2010/main" val="307206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15816" y="764704"/>
            <a:ext cx="540060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8" y="0"/>
            <a:ext cx="9149357" cy="6858000"/>
          </a:xfrm>
        </p:spPr>
      </p:pic>
      <p:sp>
        <p:nvSpPr>
          <p:cNvPr id="3" name="Заголовок 2"/>
          <p:cNvSpPr>
            <a:spLocks noGrp="1"/>
          </p:cNvSpPr>
          <p:nvPr>
            <p:ph type="title"/>
          </p:nvPr>
        </p:nvSpPr>
        <p:spPr>
          <a:xfrm>
            <a:off x="457200" y="332656"/>
            <a:ext cx="8229600" cy="6120680"/>
          </a:xfrm>
          <a:ln>
            <a:noFill/>
          </a:ln>
          <a:effectLst/>
        </p:spPr>
        <p:txBody>
          <a:bodyPr>
            <a:normAutofit fontScale="90000"/>
          </a:bodyPr>
          <a:lstStyle/>
          <a:p>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dirty="0" smtClean="0"/>
              <a:t>  </a:t>
            </a:r>
            <a:r>
              <a:rPr lang="ru-RU" sz="1200" dirty="0" smtClean="0"/>
              <a:t/>
            </a:r>
            <a:br>
              <a:rPr lang="ru-RU" sz="1200" dirty="0" smtClean="0"/>
            </a:br>
            <a:r>
              <a:rPr lang="ru-RU" sz="1200" dirty="0" smtClean="0"/>
              <a:t/>
            </a:r>
            <a:br>
              <a:rPr lang="ru-RU" sz="1200" dirty="0" smtClean="0"/>
            </a:br>
            <a:r>
              <a:rPr lang="ru-RU" sz="1200" dirty="0"/>
              <a:t/>
            </a:r>
            <a:br>
              <a:rPr lang="ru-RU" sz="1200" dirty="0"/>
            </a:br>
            <a:r>
              <a:rPr lang="ru-RU" sz="1100" dirty="0" smtClean="0"/>
              <a:t/>
            </a:r>
            <a:br>
              <a:rPr lang="ru-RU" sz="1100" dirty="0" smtClean="0"/>
            </a:br>
            <a:r>
              <a:rPr lang="ru-RU" sz="1100" dirty="0" smtClean="0"/>
              <a:t/>
            </a:r>
            <a:br>
              <a:rPr lang="ru-RU" sz="1100" dirty="0" smtClean="0"/>
            </a:br>
            <a:r>
              <a:rPr lang="ru-RU" sz="1100" dirty="0"/>
              <a:t/>
            </a:r>
            <a:br>
              <a:rPr lang="ru-RU" sz="1100" dirty="0"/>
            </a:br>
            <a:r>
              <a:rPr lang="ru-RU" sz="1100" dirty="0"/>
              <a:t/>
            </a:r>
            <a:br>
              <a:rPr lang="ru-RU" sz="1100" dirty="0"/>
            </a:br>
            <a:r>
              <a:rPr lang="ru-RU" sz="1100" dirty="0" smtClean="0"/>
              <a:t/>
            </a:r>
            <a:br>
              <a:rPr lang="ru-RU" sz="1100" dirty="0" smtClean="0"/>
            </a:br>
            <a:r>
              <a:rPr lang="ru-RU" sz="1100" dirty="0"/>
              <a:t/>
            </a:r>
            <a:br>
              <a:rPr lang="ru-RU" sz="1100" dirty="0"/>
            </a:br>
            <a:r>
              <a:rPr lang="ru-RU" sz="1050" dirty="0"/>
              <a:t/>
            </a:r>
            <a:br>
              <a:rPr lang="ru-RU" sz="105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smtClean="0"/>
              <a:t/>
            </a:r>
            <a:br>
              <a:rPr lang="ru-RU" sz="1000" dirty="0" smtClean="0"/>
            </a:br>
            <a:r>
              <a:rPr lang="ru-RU" sz="1000" dirty="0"/>
              <a:t/>
            </a:r>
            <a:br>
              <a:rPr lang="ru-RU" sz="1000" dirty="0"/>
            </a:br>
            <a:r>
              <a:rPr lang="ru-RU" sz="1000" dirty="0"/>
              <a:t/>
            </a:r>
            <a:br>
              <a:rPr lang="ru-RU" sz="1000" dirty="0"/>
            </a:br>
            <a:r>
              <a:rPr lang="ru-RU" sz="1000" dirty="0" smtClean="0"/>
              <a:t/>
            </a:r>
            <a:br>
              <a:rPr lang="ru-RU" sz="1000" dirty="0" smtClean="0"/>
            </a:br>
            <a:r>
              <a:rPr lang="ru-RU" sz="800" dirty="0"/>
              <a:t/>
            </a:r>
            <a:br>
              <a:rPr lang="ru-RU" sz="800" dirty="0"/>
            </a:br>
            <a:r>
              <a:rPr lang="ru-RU" sz="800" dirty="0"/>
              <a:t/>
            </a:r>
            <a:br>
              <a:rPr lang="ru-RU" sz="800" dirty="0"/>
            </a:br>
            <a:r>
              <a:rPr lang="ru-RU" sz="800" dirty="0" smtClean="0"/>
              <a:t/>
            </a:r>
            <a:br>
              <a:rPr lang="ru-RU" sz="800" dirty="0" smtClean="0"/>
            </a:br>
            <a:r>
              <a:rPr lang="ru-RU" sz="800" dirty="0"/>
              <a:t/>
            </a:r>
            <a:br>
              <a:rPr lang="ru-RU" sz="800" dirty="0"/>
            </a:br>
            <a:r>
              <a:rPr lang="ru-RU" sz="800" dirty="0" smtClean="0"/>
              <a:t/>
            </a:r>
            <a:br>
              <a:rPr lang="ru-RU" sz="800" dirty="0" smtClean="0"/>
            </a:br>
            <a:r>
              <a:rPr lang="ru-RU" sz="800" dirty="0"/>
              <a:t/>
            </a:r>
            <a:br>
              <a:rPr lang="ru-RU" sz="800" dirty="0"/>
            </a:br>
            <a:r>
              <a:rPr lang="ru-RU" sz="900" dirty="0"/>
              <a:t/>
            </a:r>
            <a:br>
              <a:rPr lang="ru-RU" sz="900" dirty="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smtClean="0"/>
              <a:t>.</a:t>
            </a:r>
            <a:r>
              <a:rPr lang="ru-RU" sz="1000" dirty="0"/>
              <a:t/>
            </a:r>
            <a:br>
              <a:rPr lang="ru-RU" sz="1000" dirty="0"/>
            </a:br>
            <a:r>
              <a:rPr lang="ru-RU" sz="1050" dirty="0"/>
              <a:t/>
            </a:r>
            <a:br>
              <a:rPr lang="ru-RU" sz="1050" dirty="0"/>
            </a:br>
            <a:r>
              <a:rPr lang="ru-RU" sz="1100" dirty="0"/>
              <a:t/>
            </a:r>
            <a:br>
              <a:rPr lang="ru-RU" sz="1100" dirty="0"/>
            </a:br>
            <a:r>
              <a:rPr lang="ru-RU" sz="1200" dirty="0"/>
              <a:t/>
            </a:r>
            <a:br>
              <a:rPr lang="ru-RU" sz="1200" dirty="0"/>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897046"/>
            <a:ext cx="351601" cy="351601"/>
          </a:xfrm>
          <a:prstGeom prst="rect">
            <a:avLst/>
          </a:prstGeom>
        </p:spPr>
      </p:pic>
      <p:sp>
        <p:nvSpPr>
          <p:cNvPr id="7" name="Прямоугольник 6"/>
          <p:cNvSpPr/>
          <p:nvPr/>
        </p:nvSpPr>
        <p:spPr>
          <a:xfrm>
            <a:off x="1249463" y="764704"/>
            <a:ext cx="7344816" cy="616287"/>
          </a:xfrm>
          <a:prstGeom prst="rect">
            <a:avLst/>
          </a:prstGeom>
          <a:solidFill>
            <a:srgbClr val="CCFF99"/>
          </a:solidFill>
          <a:ln>
            <a:noFill/>
          </a:ln>
          <a:effectLst>
            <a:softEdge rad="3175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Заявление </a:t>
            </a:r>
            <a:r>
              <a:rPr lang="ru-RU" sz="1500" b="1" dirty="0">
                <a:solidFill>
                  <a:schemeClr val="tx1"/>
                </a:solidFill>
                <a:latin typeface="Times New Roman" panose="02020603050405020304" pitchFamily="18" charset="0"/>
                <a:cs typeface="Times New Roman" panose="02020603050405020304" pitchFamily="18" charset="0"/>
              </a:rPr>
              <a:t>на сдачу ГИА с </a:t>
            </a:r>
            <a:r>
              <a:rPr lang="ru-RU" sz="1500" b="1" dirty="0" smtClean="0">
                <a:solidFill>
                  <a:schemeClr val="tx1"/>
                </a:solidFill>
                <a:latin typeface="Times New Roman" panose="02020603050405020304" pitchFamily="18" charset="0"/>
                <a:cs typeface="Times New Roman" panose="02020603050405020304" pitchFamily="18" charset="0"/>
              </a:rPr>
              <a:t>указанием формы ГИА и перечня </a:t>
            </a:r>
            <a:r>
              <a:rPr lang="ru-RU" sz="1500" b="1" dirty="0">
                <a:solidFill>
                  <a:schemeClr val="tx1"/>
                </a:solidFill>
                <a:latin typeface="Times New Roman" panose="02020603050405020304" pitchFamily="18" charset="0"/>
                <a:cs typeface="Times New Roman" panose="02020603050405020304" pitchFamily="18" charset="0"/>
              </a:rPr>
              <a:t>предметов </a:t>
            </a:r>
            <a:r>
              <a:rPr lang="ru-RU" sz="1500" b="1" dirty="0" smtClean="0">
                <a:solidFill>
                  <a:schemeClr val="tx1"/>
                </a:solidFill>
                <a:latin typeface="Times New Roman" panose="02020603050405020304" pitchFamily="18" charset="0"/>
                <a:cs typeface="Times New Roman" panose="02020603050405020304" pitchFamily="18" charset="0"/>
              </a:rPr>
              <a:t>(</a:t>
            </a:r>
            <a:r>
              <a:rPr lang="ru-RU" sz="1500" b="1" dirty="0">
                <a:solidFill>
                  <a:schemeClr val="tx1"/>
                </a:solidFill>
                <a:latin typeface="Times New Roman" panose="02020603050405020304" pitchFamily="18" charset="0"/>
                <a:cs typeface="Times New Roman" panose="02020603050405020304" pitchFamily="18" charset="0"/>
              </a:rPr>
              <a:t>подается </a:t>
            </a:r>
            <a:r>
              <a:rPr lang="ru-RU" sz="1500" b="1" dirty="0" smtClean="0">
                <a:solidFill>
                  <a:schemeClr val="tx1"/>
                </a:solidFill>
                <a:latin typeface="Times New Roman" panose="02020603050405020304" pitchFamily="18" charset="0"/>
                <a:cs typeface="Times New Roman" panose="02020603050405020304" pitchFamily="18" charset="0"/>
              </a:rPr>
              <a:t>обучающимся </a:t>
            </a:r>
            <a:r>
              <a:rPr lang="ru-RU" sz="1500" b="1" dirty="0">
                <a:solidFill>
                  <a:schemeClr val="tx1"/>
                </a:solidFill>
                <a:latin typeface="Times New Roman" panose="02020603050405020304" pitchFamily="18" charset="0"/>
                <a:cs typeface="Times New Roman" panose="02020603050405020304" pitchFamily="18" charset="0"/>
              </a:rPr>
              <a:t>лично или </a:t>
            </a:r>
            <a:r>
              <a:rPr lang="ru-RU" sz="1500" b="1" dirty="0" smtClean="0">
                <a:solidFill>
                  <a:schemeClr val="tx1"/>
                </a:solidFill>
                <a:latin typeface="Times New Roman" panose="02020603050405020304" pitchFamily="18" charset="0"/>
                <a:cs typeface="Times New Roman" panose="02020603050405020304" pitchFamily="18" charset="0"/>
              </a:rPr>
              <a:t>его родителем (законным представителем))</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263356" y="1380991"/>
            <a:ext cx="7344816" cy="531621"/>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Письменное </a:t>
            </a:r>
            <a:r>
              <a:rPr lang="ru-RU" sz="1500" b="1" dirty="0">
                <a:solidFill>
                  <a:schemeClr val="tx1"/>
                </a:solidFill>
                <a:latin typeface="Times New Roman" panose="02020603050405020304" pitchFamily="18" charset="0"/>
                <a:cs typeface="Times New Roman" panose="02020603050405020304" pitchFamily="18" charset="0"/>
              </a:rPr>
              <a:t>разрешение на обработку персональных данных </a:t>
            </a: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1471000"/>
            <a:ext cx="351601" cy="351601"/>
          </a:xfrm>
          <a:prstGeom prst="rect">
            <a:avLst/>
          </a:prstGeom>
        </p:spPr>
      </p:pic>
      <p:sp>
        <p:nvSpPr>
          <p:cNvPr id="11" name="Прямоугольник 10"/>
          <p:cNvSpPr/>
          <p:nvPr/>
        </p:nvSpPr>
        <p:spPr>
          <a:xfrm>
            <a:off x="1249462" y="1912613"/>
            <a:ext cx="7367465" cy="798388"/>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r>
              <a:rPr lang="ru-RU" sz="1500" b="1" dirty="0">
                <a:solidFill>
                  <a:schemeClr val="tx1"/>
                </a:solidFill>
                <a:latin typeface="Times New Roman" panose="02020603050405020304" pitchFamily="18" charset="0"/>
                <a:cs typeface="Times New Roman" panose="02020603050405020304" pitchFamily="18" charset="0"/>
              </a:rPr>
              <a:t>К</a:t>
            </a:r>
            <a:r>
              <a:rPr lang="ru-RU" sz="1500" b="1" dirty="0" smtClean="0">
                <a:solidFill>
                  <a:schemeClr val="tx1"/>
                </a:solidFill>
                <a:latin typeface="Times New Roman" panose="02020603050405020304" pitchFamily="18" charset="0"/>
                <a:cs typeface="Times New Roman" panose="02020603050405020304" pitchFamily="18" charset="0"/>
              </a:rPr>
              <a:t>опия </a:t>
            </a:r>
            <a:r>
              <a:rPr lang="ru-RU" sz="1500" b="1" dirty="0">
                <a:solidFill>
                  <a:schemeClr val="tx1"/>
                </a:solidFill>
                <a:latin typeface="Times New Roman" panose="02020603050405020304" pitchFamily="18" charset="0"/>
                <a:cs typeface="Times New Roman" panose="02020603050405020304" pitchFamily="18" charset="0"/>
              </a:rPr>
              <a:t>документа, удостоверяющего личность </a:t>
            </a:r>
            <a:r>
              <a:rPr lang="ru-RU" sz="1500" b="1" dirty="0" smtClean="0">
                <a:solidFill>
                  <a:schemeClr val="tx1"/>
                </a:solidFill>
                <a:latin typeface="Times New Roman" panose="02020603050405020304" pitchFamily="18" charset="0"/>
                <a:cs typeface="Times New Roman" panose="02020603050405020304" pitchFamily="18" charset="0"/>
              </a:rPr>
              <a:t> (в случае отсутствия паспорта гражданина РФ – справка об обучении в ОО с реквизитами и фотографией обучающегося)  </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2136006"/>
            <a:ext cx="351601" cy="351601"/>
          </a:xfrm>
          <a:prstGeom prst="rect">
            <a:avLst/>
          </a:prstGeom>
        </p:spPr>
      </p:pic>
      <p:sp>
        <p:nvSpPr>
          <p:cNvPr id="12" name="Прямоугольник 11"/>
          <p:cNvSpPr/>
          <p:nvPr/>
        </p:nvSpPr>
        <p:spPr>
          <a:xfrm>
            <a:off x="1272112" y="2711001"/>
            <a:ext cx="7344816" cy="599950"/>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Для выпускников прошлых лет – оригинал и </a:t>
            </a:r>
            <a:r>
              <a:rPr lang="ru-RU" sz="1500" b="1" dirty="0">
                <a:solidFill>
                  <a:schemeClr val="tx1"/>
                </a:solidFill>
                <a:latin typeface="Times New Roman" panose="02020603050405020304" pitchFamily="18" charset="0"/>
                <a:cs typeface="Times New Roman" panose="02020603050405020304" pitchFamily="18" charset="0"/>
              </a:rPr>
              <a:t>копия документа, подтверждающего получение полного общего </a:t>
            </a:r>
            <a:r>
              <a:rPr lang="ru-RU" sz="1500" b="1" dirty="0" smtClean="0">
                <a:solidFill>
                  <a:schemeClr val="tx1"/>
                </a:solidFill>
                <a:latin typeface="Times New Roman" panose="02020603050405020304" pitchFamily="18" charset="0"/>
                <a:cs typeface="Times New Roman" panose="02020603050405020304" pitchFamily="18" charset="0"/>
              </a:rPr>
              <a:t>образования</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272112" y="3310951"/>
            <a:ext cx="7344816" cy="793686"/>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solidFill>
                <a:schemeClr val="tx1"/>
              </a:solidFill>
            </a:endParaRPr>
          </a:p>
          <a:p>
            <a:r>
              <a:rPr lang="ru-RU" sz="1500" b="1" dirty="0" smtClean="0">
                <a:solidFill>
                  <a:schemeClr val="tx1"/>
                </a:solidFill>
                <a:latin typeface="Times New Roman" panose="02020603050405020304" pitchFamily="18" charset="0"/>
                <a:cs typeface="Times New Roman" panose="02020603050405020304" pitchFamily="18" charset="0"/>
              </a:rPr>
              <a:t>Для </a:t>
            </a:r>
            <a:r>
              <a:rPr lang="ru-RU" sz="1500" b="1" dirty="0">
                <a:solidFill>
                  <a:schemeClr val="tx1"/>
                </a:solidFill>
                <a:latin typeface="Times New Roman" panose="02020603050405020304" pitchFamily="18" charset="0"/>
                <a:cs typeface="Times New Roman" panose="02020603050405020304" pitchFamily="18" charset="0"/>
              </a:rPr>
              <a:t>лиц, обучающихся по </a:t>
            </a:r>
            <a:r>
              <a:rPr lang="ru-RU" sz="1500" b="1" dirty="0" smtClean="0">
                <a:solidFill>
                  <a:schemeClr val="tx1"/>
                </a:solidFill>
                <a:latin typeface="Times New Roman" panose="02020603050405020304" pitchFamily="18" charset="0"/>
                <a:cs typeface="Times New Roman" panose="02020603050405020304" pitchFamily="18" charset="0"/>
              </a:rPr>
              <a:t>ОП </a:t>
            </a:r>
            <a:r>
              <a:rPr lang="ru-RU" sz="1500" b="1" dirty="0">
                <a:solidFill>
                  <a:schemeClr val="tx1"/>
                </a:solidFill>
                <a:latin typeface="Times New Roman" panose="02020603050405020304" pitchFamily="18" charset="0"/>
                <a:cs typeface="Times New Roman" panose="02020603050405020304" pitchFamily="18" charset="0"/>
              </a:rPr>
              <a:t>СПО </a:t>
            </a:r>
            <a:r>
              <a:rPr lang="ru-RU" sz="1500" b="1" dirty="0" smtClean="0">
                <a:solidFill>
                  <a:schemeClr val="tx1"/>
                </a:solidFill>
                <a:latin typeface="Times New Roman" panose="02020603050405020304" pitchFamily="18" charset="0"/>
                <a:cs typeface="Times New Roman" panose="02020603050405020304" pitchFamily="18" charset="0"/>
              </a:rPr>
              <a:t>- справка </a:t>
            </a:r>
            <a:r>
              <a:rPr lang="ru-RU" sz="1500" b="1" dirty="0">
                <a:solidFill>
                  <a:schemeClr val="tx1"/>
                </a:solidFill>
                <a:latin typeface="Times New Roman" panose="02020603050405020304" pitchFamily="18" charset="0"/>
                <a:cs typeface="Times New Roman" panose="02020603050405020304" pitchFamily="18" charset="0"/>
              </a:rPr>
              <a:t>из </a:t>
            </a:r>
            <a:r>
              <a:rPr lang="ru-RU" sz="1500" b="1" dirty="0" smtClean="0">
                <a:solidFill>
                  <a:schemeClr val="tx1"/>
                </a:solidFill>
                <a:latin typeface="Times New Roman" panose="02020603050405020304" pitchFamily="18" charset="0"/>
                <a:cs typeface="Times New Roman" panose="02020603050405020304" pitchFamily="18" charset="0"/>
              </a:rPr>
              <a:t>ОО, </a:t>
            </a:r>
            <a:r>
              <a:rPr lang="ru-RU" sz="1500" b="1" dirty="0">
                <a:solidFill>
                  <a:schemeClr val="tx1"/>
                </a:solidFill>
                <a:latin typeface="Times New Roman" panose="02020603050405020304" pitchFamily="18" charset="0"/>
                <a:cs typeface="Times New Roman" panose="02020603050405020304" pitchFamily="18" charset="0"/>
              </a:rPr>
              <a:t>в которой они проходят обучение, </a:t>
            </a:r>
            <a:r>
              <a:rPr lang="ru-RU" sz="1500" b="1" dirty="0" smtClean="0">
                <a:solidFill>
                  <a:schemeClr val="tx1"/>
                </a:solidFill>
                <a:latin typeface="Times New Roman" panose="02020603050405020304" pitchFamily="18" charset="0"/>
                <a:cs typeface="Times New Roman" panose="02020603050405020304" pitchFamily="18" charset="0"/>
              </a:rPr>
              <a:t>подтверждающая </a:t>
            </a:r>
            <a:r>
              <a:rPr lang="ru-RU" sz="1500" b="1" dirty="0">
                <a:solidFill>
                  <a:schemeClr val="tx1"/>
                </a:solidFill>
                <a:latin typeface="Times New Roman" panose="02020603050405020304" pitchFamily="18" charset="0"/>
                <a:cs typeface="Times New Roman" panose="02020603050405020304" pitchFamily="18" charset="0"/>
              </a:rPr>
              <a:t>освоение </a:t>
            </a:r>
            <a:r>
              <a:rPr lang="ru-RU" sz="1500" b="1" dirty="0" smtClean="0">
                <a:solidFill>
                  <a:schemeClr val="tx1"/>
                </a:solidFill>
                <a:latin typeface="Times New Roman" panose="02020603050405020304" pitchFamily="18" charset="0"/>
                <a:cs typeface="Times New Roman" panose="02020603050405020304" pitchFamily="18" charset="0"/>
              </a:rPr>
              <a:t>или завершение освоения образовательных </a:t>
            </a:r>
            <a:r>
              <a:rPr lang="ru-RU" sz="1500" b="1" dirty="0">
                <a:solidFill>
                  <a:schemeClr val="tx1"/>
                </a:solidFill>
                <a:latin typeface="Times New Roman" panose="02020603050405020304" pitchFamily="18" charset="0"/>
                <a:cs typeface="Times New Roman" panose="02020603050405020304" pitchFamily="18" charset="0"/>
              </a:rPr>
              <a:t>программ среднего общего образования </a:t>
            </a:r>
            <a:r>
              <a:rPr lang="ru-RU" sz="1500" b="1" dirty="0" smtClean="0">
                <a:solidFill>
                  <a:schemeClr val="tx1"/>
                </a:solidFill>
                <a:latin typeface="Times New Roman" panose="02020603050405020304" pitchFamily="18" charset="0"/>
                <a:cs typeface="Times New Roman" panose="02020603050405020304" pitchFamily="18" charset="0"/>
              </a:rPr>
              <a:t>в </a:t>
            </a:r>
            <a:r>
              <a:rPr lang="ru-RU" sz="1500" b="1" dirty="0">
                <a:solidFill>
                  <a:schemeClr val="tx1"/>
                </a:solidFill>
                <a:latin typeface="Times New Roman" panose="02020603050405020304" pitchFamily="18" charset="0"/>
                <a:cs typeface="Times New Roman" panose="02020603050405020304" pitchFamily="18" charset="0"/>
              </a:rPr>
              <a:t>текущем учебном году</a:t>
            </a:r>
            <a:r>
              <a:rPr lang="ru-RU" sz="1500" dirty="0">
                <a:solidFill>
                  <a:schemeClr val="tx1"/>
                </a:solidFill>
              </a:rPr>
              <a:t/>
            </a:r>
            <a:br>
              <a:rPr lang="ru-RU" sz="1500" dirty="0">
                <a:solidFill>
                  <a:schemeClr val="tx1"/>
                </a:solidFill>
              </a:rPr>
            </a:br>
            <a:endParaRPr lang="ru-RU" sz="1500" dirty="0">
              <a:solidFill>
                <a:schemeClr val="tx1"/>
              </a:solidFill>
            </a:endParaRPr>
          </a:p>
        </p:txBody>
      </p:sp>
      <p:sp>
        <p:nvSpPr>
          <p:cNvPr id="19" name="Прямоугольник 18"/>
          <p:cNvSpPr/>
          <p:nvPr/>
        </p:nvSpPr>
        <p:spPr>
          <a:xfrm>
            <a:off x="1263356" y="4104638"/>
            <a:ext cx="7344816" cy="692514"/>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Для обучающихся</a:t>
            </a:r>
            <a:r>
              <a:rPr lang="ru-RU" sz="1500" b="1" dirty="0">
                <a:solidFill>
                  <a:schemeClr val="tx1"/>
                </a:solidFill>
                <a:latin typeface="Times New Roman" panose="02020603050405020304" pitchFamily="18" charset="0"/>
                <a:cs typeface="Times New Roman" panose="02020603050405020304" pitchFamily="18" charset="0"/>
              </a:rPr>
              <a:t>, </a:t>
            </a:r>
            <a:r>
              <a:rPr lang="ru-RU" sz="1500" b="1" dirty="0" smtClean="0">
                <a:solidFill>
                  <a:schemeClr val="tx1"/>
                </a:solidFill>
                <a:latin typeface="Times New Roman" panose="02020603050405020304" pitchFamily="18" charset="0"/>
                <a:cs typeface="Times New Roman" panose="02020603050405020304" pitchFamily="18" charset="0"/>
              </a:rPr>
              <a:t>выпускников </a:t>
            </a:r>
            <a:r>
              <a:rPr lang="ru-RU" sz="1500" b="1" dirty="0">
                <a:solidFill>
                  <a:schemeClr val="tx1"/>
                </a:solidFill>
                <a:latin typeface="Times New Roman" panose="02020603050405020304" pitchFamily="18" charset="0"/>
                <a:cs typeface="Times New Roman" panose="02020603050405020304" pitchFamily="18" charset="0"/>
              </a:rPr>
              <a:t>прошлых лет с </a:t>
            </a:r>
            <a:r>
              <a:rPr lang="ru-RU" sz="1500" b="1" dirty="0" smtClean="0">
                <a:solidFill>
                  <a:schemeClr val="tx1"/>
                </a:solidFill>
                <a:latin typeface="Times New Roman" panose="02020603050405020304" pitchFamily="18" charset="0"/>
                <a:cs typeface="Times New Roman" panose="02020603050405020304" pitchFamily="18" charset="0"/>
              </a:rPr>
              <a:t>ОВЗ - копия </a:t>
            </a:r>
            <a:r>
              <a:rPr lang="ru-RU" sz="1500" b="1" dirty="0">
                <a:solidFill>
                  <a:schemeClr val="tx1"/>
                </a:solidFill>
                <a:latin typeface="Times New Roman" panose="02020603050405020304" pitchFamily="18" charset="0"/>
                <a:cs typeface="Times New Roman" panose="02020603050405020304" pitchFamily="18" charset="0"/>
              </a:rPr>
              <a:t>рекомендаций психолого-медико-педагогической </a:t>
            </a:r>
            <a:r>
              <a:rPr lang="ru-RU" sz="1500" b="1" dirty="0" smtClean="0">
                <a:solidFill>
                  <a:schemeClr val="tx1"/>
                </a:solidFill>
                <a:latin typeface="Times New Roman" panose="02020603050405020304" pitchFamily="18" charset="0"/>
                <a:cs typeface="Times New Roman" panose="02020603050405020304" pitchFamily="18" charset="0"/>
              </a:rPr>
              <a:t>комиссии</a:t>
            </a:r>
            <a:endParaRPr lang="ru-RU" sz="1500" b="1"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1263356" y="4797152"/>
            <a:ext cx="7326021" cy="1008112"/>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endParaRPr>
          </a:p>
          <a:p>
            <a:r>
              <a:rPr lang="ru-RU" sz="1500" b="1" dirty="0" smtClean="0">
                <a:solidFill>
                  <a:schemeClr val="tx1"/>
                </a:solidFill>
                <a:latin typeface="Times New Roman" panose="02020603050405020304" pitchFamily="18" charset="0"/>
                <a:cs typeface="Times New Roman" panose="02020603050405020304" pitchFamily="18" charset="0"/>
              </a:rPr>
              <a:t>Для обучающихся, выпускников </a:t>
            </a:r>
            <a:r>
              <a:rPr lang="ru-RU" sz="1500" b="1" dirty="0">
                <a:solidFill>
                  <a:schemeClr val="tx1"/>
                </a:solidFill>
                <a:latin typeface="Times New Roman" panose="02020603050405020304" pitchFamily="18" charset="0"/>
                <a:cs typeface="Times New Roman" panose="02020603050405020304" pitchFamily="18" charset="0"/>
              </a:rPr>
              <a:t>прошлых лет </a:t>
            </a:r>
            <a:r>
              <a:rPr lang="ru-RU" sz="1500" b="1" dirty="0" smtClean="0">
                <a:solidFill>
                  <a:schemeClr val="tx1"/>
                </a:solidFill>
                <a:latin typeface="Times New Roman" panose="02020603050405020304" pitchFamily="18" charset="0"/>
                <a:cs typeface="Times New Roman" panose="02020603050405020304" pitchFamily="18" charset="0"/>
              </a:rPr>
              <a:t>детей-инвалидов </a:t>
            </a:r>
            <a:r>
              <a:rPr lang="ru-RU" sz="1500" b="1" dirty="0">
                <a:solidFill>
                  <a:schemeClr val="tx1"/>
                </a:solidFill>
                <a:latin typeface="Times New Roman" panose="02020603050405020304" pitchFamily="18" charset="0"/>
                <a:cs typeface="Times New Roman" panose="02020603050405020304" pitchFamily="18" charset="0"/>
              </a:rPr>
              <a:t>и </a:t>
            </a:r>
            <a:r>
              <a:rPr lang="ru-RU" sz="1500" b="1" dirty="0" smtClean="0">
                <a:solidFill>
                  <a:schemeClr val="tx1"/>
                </a:solidFill>
                <a:latin typeface="Times New Roman" panose="02020603050405020304" pitchFamily="18" charset="0"/>
                <a:cs typeface="Times New Roman" panose="02020603050405020304" pitchFamily="18" charset="0"/>
              </a:rPr>
              <a:t>инвалидов </a:t>
            </a:r>
            <a:r>
              <a:rPr lang="ru-RU" sz="1500" b="1" dirty="0">
                <a:solidFill>
                  <a:schemeClr val="tx1"/>
                </a:solidFill>
                <a:latin typeface="Times New Roman" panose="02020603050405020304" pitchFamily="18" charset="0"/>
                <a:cs typeface="Times New Roman" panose="02020603050405020304" pitchFamily="18" charset="0"/>
              </a:rPr>
              <a:t>- оригинал или </a:t>
            </a:r>
            <a:r>
              <a:rPr lang="ru-RU" sz="1500" b="1" dirty="0" smtClean="0">
                <a:solidFill>
                  <a:schemeClr val="tx1"/>
                </a:solidFill>
                <a:latin typeface="Times New Roman" panose="02020603050405020304" pitchFamily="18" charset="0"/>
                <a:cs typeface="Times New Roman" panose="02020603050405020304" pitchFamily="18" charset="0"/>
              </a:rPr>
              <a:t>заверенная </a:t>
            </a:r>
            <a:r>
              <a:rPr lang="ru-RU" sz="1500" b="1" dirty="0">
                <a:solidFill>
                  <a:schemeClr val="tx1"/>
                </a:solidFill>
                <a:latin typeface="Times New Roman" panose="02020603050405020304" pitchFamily="18" charset="0"/>
                <a:cs typeface="Times New Roman" panose="02020603050405020304" pitchFamily="18" charset="0"/>
              </a:rPr>
              <a:t>в установленном порядке </a:t>
            </a:r>
            <a:r>
              <a:rPr lang="ru-RU" sz="1500" b="1" dirty="0" smtClean="0">
                <a:solidFill>
                  <a:schemeClr val="tx1"/>
                </a:solidFill>
                <a:latin typeface="Times New Roman" panose="02020603050405020304" pitchFamily="18" charset="0"/>
                <a:cs typeface="Times New Roman" panose="02020603050405020304" pitchFamily="18" charset="0"/>
              </a:rPr>
              <a:t>копия </a:t>
            </a:r>
            <a:r>
              <a:rPr lang="ru-RU" sz="1500" b="1" dirty="0">
                <a:solidFill>
                  <a:schemeClr val="tx1"/>
                </a:solidFill>
                <a:latin typeface="Times New Roman" panose="02020603050405020304" pitchFamily="18" charset="0"/>
                <a:cs typeface="Times New Roman" panose="02020603050405020304" pitchFamily="18" charset="0"/>
              </a:rPr>
              <a:t>справки, </a:t>
            </a:r>
            <a:r>
              <a:rPr lang="ru-RU" sz="1500" b="1" dirty="0" smtClean="0">
                <a:solidFill>
                  <a:schemeClr val="tx1"/>
                </a:solidFill>
                <a:latin typeface="Times New Roman" panose="02020603050405020304" pitchFamily="18" charset="0"/>
                <a:cs typeface="Times New Roman" panose="02020603050405020304" pitchFamily="18" charset="0"/>
              </a:rPr>
              <a:t>подтверждающая </a:t>
            </a:r>
            <a:r>
              <a:rPr lang="ru-RU" sz="1500" b="1" dirty="0">
                <a:solidFill>
                  <a:schemeClr val="tx1"/>
                </a:solidFill>
                <a:latin typeface="Times New Roman" panose="02020603050405020304" pitchFamily="18" charset="0"/>
                <a:cs typeface="Times New Roman" panose="02020603050405020304" pitchFamily="18" charset="0"/>
              </a:rPr>
              <a:t>факт установления инвалидности, </a:t>
            </a:r>
            <a:r>
              <a:rPr lang="ru-RU" sz="1500" b="1" dirty="0" smtClean="0">
                <a:solidFill>
                  <a:schemeClr val="tx1"/>
                </a:solidFill>
                <a:latin typeface="Times New Roman" panose="02020603050405020304" pitchFamily="18" charset="0"/>
                <a:cs typeface="Times New Roman" panose="02020603050405020304" pitchFamily="18" charset="0"/>
              </a:rPr>
              <a:t>выданная </a:t>
            </a:r>
            <a:r>
              <a:rPr lang="ru-RU" sz="1500" b="1" dirty="0">
                <a:solidFill>
                  <a:schemeClr val="tx1"/>
                </a:solidFill>
                <a:latin typeface="Times New Roman" panose="02020603050405020304" pitchFamily="18" charset="0"/>
                <a:cs typeface="Times New Roman" panose="02020603050405020304" pitchFamily="18" charset="0"/>
              </a:rPr>
              <a:t>федеральным государственным учреждением медико-социальной </a:t>
            </a:r>
            <a:r>
              <a:rPr lang="ru-RU" sz="1500" b="1" dirty="0" smtClean="0">
                <a:solidFill>
                  <a:schemeClr val="tx1"/>
                </a:solidFill>
                <a:latin typeface="Times New Roman" panose="02020603050405020304" pitchFamily="18" charset="0"/>
                <a:cs typeface="Times New Roman" panose="02020603050405020304" pitchFamily="18" charset="0"/>
              </a:rPr>
              <a:t>экспертизы</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b="1"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2731448"/>
            <a:ext cx="351601" cy="351601"/>
          </a:xfrm>
          <a:prstGeom prst="rect">
            <a:avLst/>
          </a:prstGeom>
        </p:spPr>
      </p:pic>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3428999"/>
            <a:ext cx="351601" cy="351601"/>
          </a:xfrm>
          <a:prstGeom prst="rect">
            <a:avLst/>
          </a:prstGeom>
        </p:spPr>
      </p:pic>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4168893"/>
            <a:ext cx="351601" cy="351601"/>
          </a:xfrm>
          <a:prstGeom prst="rect">
            <a:avLst/>
          </a:prstGeom>
        </p:spPr>
      </p:pic>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3" y="5024056"/>
            <a:ext cx="351601" cy="351601"/>
          </a:xfrm>
          <a:prstGeom prst="rect">
            <a:avLst/>
          </a:prstGeom>
        </p:spPr>
      </p:pic>
      <p:sp>
        <p:nvSpPr>
          <p:cNvPr id="26" name="Прямоугольник 25"/>
          <p:cNvSpPr/>
          <p:nvPr/>
        </p:nvSpPr>
        <p:spPr>
          <a:xfrm>
            <a:off x="1249462" y="188640"/>
            <a:ext cx="7339914" cy="504056"/>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Комплект </a:t>
            </a:r>
            <a:r>
              <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документов для </a:t>
            </a: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регистрации</a:t>
            </a:r>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618219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7" y="0"/>
            <a:ext cx="9143999" cy="6758608"/>
          </a:xfrm>
        </p:spPr>
      </p:pic>
      <p:sp>
        <p:nvSpPr>
          <p:cNvPr id="3" name="Заголовок 2"/>
          <p:cNvSpPr>
            <a:spLocks noGrp="1"/>
          </p:cNvSpPr>
          <p:nvPr>
            <p:ph type="title"/>
          </p:nvPr>
        </p:nvSpPr>
        <p:spPr>
          <a:xfrm>
            <a:off x="457200" y="188640"/>
            <a:ext cx="8363272" cy="5976664"/>
          </a:xfrm>
        </p:spPr>
        <p:txBody>
          <a:bodyPr>
            <a:normAutofit/>
          </a:bodyPr>
          <a:lstStyle/>
          <a:p>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539552" y="404664"/>
            <a:ext cx="8064896" cy="576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8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t>Минимальное количество баллов</a:t>
            </a:r>
            <a:r>
              <a:rPr lang="ru-RU" altLang="ru-RU"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ЕГЭ</a:t>
            </a: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altLang="ru-RU" sz="2800" b="1" dirty="0">
              <a:solidFill>
                <a:schemeClr val="accent1">
                  <a:lumMod val="50000"/>
                </a:schemeClr>
              </a:solidFill>
              <a:latin typeface="Times New Roman" pitchFamily="18" charset="0"/>
              <a:cs typeface="Times New Roman" pitchFamily="18" charset="0"/>
            </a:endParaRP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b="1" dirty="0" smtClean="0">
              <a:solidFill>
                <a:schemeClr val="tx1"/>
              </a:solidFill>
              <a:latin typeface="Times New Roman" pitchFamily="18" charset="0"/>
              <a:cs typeface="Times New Roman" pitchFamily="18" charset="0"/>
            </a:endParaRPr>
          </a:p>
          <a:p>
            <a:pPr algn="ctr"/>
            <a:endParaRPr lang="ru-RU" b="1" dirty="0">
              <a:solidFill>
                <a:schemeClr val="tx1"/>
              </a:solidFill>
              <a:latin typeface="Times New Roman" pitchFamily="18" charset="0"/>
              <a:cs typeface="Times New Roman" pitchFamily="18" charset="0"/>
            </a:endParaRPr>
          </a:p>
          <a:p>
            <a:pPr algn="ctr"/>
            <a:endParaRPr lang="ru-RU" b="1" dirty="0" smtClean="0">
              <a:solidFill>
                <a:schemeClr val="tx1"/>
              </a:solidFill>
              <a:latin typeface="Times New Roman" pitchFamily="18" charset="0"/>
              <a:cs typeface="Times New Roman" pitchFamily="18" charset="0"/>
            </a:endParaRPr>
          </a:p>
          <a:p>
            <a:pPr algn="ctr"/>
            <a:endParaRPr lang="ru-RU" b="1" dirty="0">
              <a:solidFill>
                <a:schemeClr val="tx1"/>
              </a:solidFill>
              <a:latin typeface="Times New Roman" pitchFamily="18" charset="0"/>
              <a:cs typeface="Times New Roman" pitchFamily="18" charset="0"/>
            </a:endParaRPr>
          </a:p>
          <a:p>
            <a:r>
              <a:rPr lang="ru-RU" altLang="ru-RU" dirty="0" smtClean="0">
                <a:solidFill>
                  <a:schemeClr val="tx1"/>
                </a:solidFill>
                <a:latin typeface="Times New Roman" panose="02020603050405020304" pitchFamily="18" charset="0"/>
                <a:cs typeface="Times New Roman" panose="02020603050405020304" pitchFamily="18" charset="0"/>
              </a:rPr>
              <a:t> </a:t>
            </a: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71600" y="1052736"/>
            <a:ext cx="3456384" cy="1512168"/>
          </a:xfrm>
          <a:prstGeom prst="rect">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получения </a:t>
            </a:r>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аттестата</a:t>
            </a:r>
          </a:p>
          <a:p>
            <a:r>
              <a:rPr lang="ru-RU" altLang="ru-RU" sz="2000" b="1" dirty="0" smtClean="0">
                <a:solidFill>
                  <a:srgbClr val="002060"/>
                </a:solidFill>
                <a:latin typeface="Times New Roman" panose="02020603050405020304" pitchFamily="18" charset="0"/>
                <a:cs typeface="Times New Roman" panose="02020603050405020304" pitchFamily="18" charset="0"/>
              </a:rPr>
              <a:t>русский </a:t>
            </a:r>
            <a:r>
              <a:rPr lang="ru-RU" altLang="ru-RU" sz="2000" b="1" dirty="0">
                <a:solidFill>
                  <a:srgbClr val="002060"/>
                </a:solidFill>
                <a:latin typeface="Times New Roman" panose="02020603050405020304" pitchFamily="18" charset="0"/>
                <a:cs typeface="Times New Roman" panose="02020603050405020304" pitchFamily="18" charset="0"/>
              </a:rPr>
              <a:t>язык</a:t>
            </a:r>
            <a:r>
              <a:rPr lang="ru-RU" altLang="ru-RU" sz="2000" b="1"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rgbClr val="FF0000"/>
                </a:solidFill>
                <a:latin typeface="Times New Roman" panose="02020603050405020304" pitchFamily="18" charset="0"/>
                <a:cs typeface="Times New Roman" panose="02020603050405020304" pitchFamily="18" charset="0"/>
              </a:rPr>
              <a:t>24</a:t>
            </a:r>
            <a:endParaRPr lang="ru-RU" altLang="ru-RU" sz="2000" b="1" dirty="0">
              <a:solidFill>
                <a:srgbClr val="FF0000"/>
              </a:solidFill>
              <a:latin typeface="Times New Roman" panose="02020603050405020304" pitchFamily="18" charset="0"/>
              <a:cs typeface="Times New Roman" panose="02020603050405020304" pitchFamily="18" charset="0"/>
            </a:endParaRPr>
          </a:p>
          <a:p>
            <a:r>
              <a:rPr lang="ru-RU" altLang="ru-RU" sz="2000" b="1" dirty="0" smtClean="0">
                <a:solidFill>
                  <a:srgbClr val="002060"/>
                </a:solidFill>
                <a:latin typeface="Times New Roman" panose="02020603050405020304" pitchFamily="18" charset="0"/>
                <a:cs typeface="Times New Roman" panose="02020603050405020304" pitchFamily="18" charset="0"/>
              </a:rPr>
              <a:t>математика </a:t>
            </a:r>
          </a:p>
          <a:p>
            <a:r>
              <a:rPr lang="ru-RU" altLang="ru-RU" sz="2000" b="1" dirty="0" smtClean="0">
                <a:solidFill>
                  <a:srgbClr val="002060"/>
                </a:solidFill>
                <a:latin typeface="Times New Roman" panose="02020603050405020304" pitchFamily="18" charset="0"/>
                <a:cs typeface="Times New Roman" panose="02020603050405020304" pitchFamily="18" charset="0"/>
              </a:rPr>
              <a:t>(профильный уровень)</a:t>
            </a:r>
            <a:r>
              <a:rPr lang="ru-RU" altLang="ru-RU" sz="2000" b="1" dirty="0" smtClean="0">
                <a:solidFill>
                  <a:schemeClr val="tx1"/>
                </a:solidFill>
                <a:latin typeface="Times New Roman" panose="02020603050405020304" pitchFamily="18" charset="0"/>
                <a:cs typeface="Times New Roman" panose="02020603050405020304" pitchFamily="18" charset="0"/>
              </a:rPr>
              <a:t> </a:t>
            </a:r>
            <a:r>
              <a:rPr lang="ru-RU" altLang="ru-RU" sz="2000" b="1" dirty="0">
                <a:solidFill>
                  <a:schemeClr val="tx1"/>
                </a:solidFill>
                <a:latin typeface="Times New Roman" panose="02020603050405020304" pitchFamily="18" charset="0"/>
                <a:cs typeface="Times New Roman" panose="02020603050405020304" pitchFamily="18" charset="0"/>
              </a:rPr>
              <a:t>– </a:t>
            </a:r>
            <a:r>
              <a:rPr lang="ru-RU" altLang="ru-RU" sz="2000" b="1" dirty="0" smtClean="0">
                <a:solidFill>
                  <a:schemeClr val="tx1"/>
                </a:solidFill>
                <a:latin typeface="Times New Roman" panose="02020603050405020304" pitchFamily="18" charset="0"/>
                <a:cs typeface="Times New Roman" panose="02020603050405020304" pitchFamily="18" charset="0"/>
              </a:rPr>
              <a:t>27</a:t>
            </a:r>
            <a:endParaRPr lang="ru-RU" sz="2000" b="1" dirty="0"/>
          </a:p>
        </p:txBody>
      </p:sp>
      <p:sp>
        <p:nvSpPr>
          <p:cNvPr id="8" name="Прямоугольник 7"/>
          <p:cNvSpPr/>
          <p:nvPr/>
        </p:nvSpPr>
        <p:spPr>
          <a:xfrm>
            <a:off x="576986" y="2780928"/>
            <a:ext cx="4207743" cy="2808312"/>
          </a:xfrm>
          <a:prstGeom prst="rect">
            <a:avLst/>
          </a:prstGeom>
          <a:solidFill>
            <a:schemeClr val="accent1">
              <a:lumMod val="20000"/>
              <a:lumOff val="80000"/>
            </a:schemeClr>
          </a:solidFill>
          <a:ln>
            <a:solidFill>
              <a:schemeClr val="accent5">
                <a:lumMod val="20000"/>
                <a:lumOff val="8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a:t>
            </a:r>
            <a:r>
              <a:rPr lang="ru-RU" alt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поступления в </a:t>
            </a:r>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ВУЗ</a:t>
            </a:r>
          </a:p>
          <a:p>
            <a:r>
              <a:rPr lang="ru-RU" altLang="ru-RU" sz="2000" b="1" dirty="0" smtClean="0">
                <a:solidFill>
                  <a:srgbClr val="002060"/>
                </a:solidFill>
                <a:latin typeface="Times New Roman" panose="02020603050405020304" pitchFamily="18" charset="0"/>
                <a:cs typeface="Times New Roman" panose="02020603050405020304" pitchFamily="18" charset="0"/>
              </a:rPr>
              <a:t>русский </a:t>
            </a:r>
            <a:r>
              <a:rPr lang="ru-RU" altLang="ru-RU" sz="2000" b="1" dirty="0">
                <a:solidFill>
                  <a:srgbClr val="002060"/>
                </a:solidFill>
                <a:latin typeface="Times New Roman" panose="02020603050405020304" pitchFamily="18" charset="0"/>
                <a:cs typeface="Times New Roman" panose="02020603050405020304" pitchFamily="18" charset="0"/>
              </a:rPr>
              <a:t>язык</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rgbClr val="FF0000"/>
                </a:solidFill>
                <a:latin typeface="Times New Roman" panose="02020603050405020304" pitchFamily="18" charset="0"/>
                <a:cs typeface="Times New Roman" panose="02020603050405020304" pitchFamily="18" charset="0"/>
              </a:rPr>
              <a:t>36</a:t>
            </a:r>
            <a:endParaRPr lang="ru-RU" altLang="ru-RU" sz="2000" b="1" dirty="0">
              <a:solidFill>
                <a:srgbClr val="FF0000"/>
              </a:solidFill>
              <a:latin typeface="Times New Roman" panose="02020603050405020304" pitchFamily="18" charset="0"/>
              <a:cs typeface="Times New Roman" panose="02020603050405020304" pitchFamily="18" charset="0"/>
            </a:endParaRPr>
          </a:p>
          <a:p>
            <a:r>
              <a:rPr lang="ru-RU" altLang="ru-RU" sz="2000" b="1" dirty="0">
                <a:solidFill>
                  <a:srgbClr val="002060"/>
                </a:solidFill>
                <a:latin typeface="Times New Roman" panose="02020603050405020304" pitchFamily="18" charset="0"/>
                <a:cs typeface="Times New Roman" panose="02020603050405020304" pitchFamily="18" charset="0"/>
              </a:rPr>
              <a:t>математика</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27</a:t>
            </a:r>
          </a:p>
          <a:p>
            <a:r>
              <a:rPr lang="ru-RU" altLang="ru-RU" sz="2000" b="1" dirty="0">
                <a:solidFill>
                  <a:srgbClr val="002060"/>
                </a:solidFill>
                <a:latin typeface="Times New Roman" panose="02020603050405020304" pitchFamily="18" charset="0"/>
                <a:cs typeface="Times New Roman" panose="02020603050405020304" pitchFamily="18" charset="0"/>
              </a:rPr>
              <a:t>обществознание</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42</a:t>
            </a:r>
          </a:p>
          <a:p>
            <a:r>
              <a:rPr lang="ru-RU" altLang="ru-RU" sz="2000" b="1" dirty="0">
                <a:solidFill>
                  <a:srgbClr val="002060"/>
                </a:solidFill>
                <a:latin typeface="Times New Roman" panose="02020603050405020304" pitchFamily="18" charset="0"/>
                <a:cs typeface="Times New Roman" panose="02020603050405020304" pitchFamily="18" charset="0"/>
              </a:rPr>
              <a:t>информатика и ИКТ</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40</a:t>
            </a:r>
          </a:p>
          <a:p>
            <a:r>
              <a:rPr lang="ru-RU" altLang="ru-RU" sz="2000" b="1" dirty="0">
                <a:solidFill>
                  <a:srgbClr val="002060"/>
                </a:solidFill>
                <a:latin typeface="Times New Roman" panose="02020603050405020304" pitchFamily="18" charset="0"/>
                <a:cs typeface="Times New Roman" panose="02020603050405020304" pitchFamily="18" charset="0"/>
              </a:rPr>
              <a:t>география</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a:solidFill>
                  <a:schemeClr val="tx1"/>
                </a:solidFill>
                <a:latin typeface="Times New Roman" panose="02020603050405020304" pitchFamily="18" charset="0"/>
                <a:cs typeface="Times New Roman" panose="02020603050405020304" pitchFamily="18" charset="0"/>
              </a:rPr>
              <a:t>37</a:t>
            </a:r>
            <a:endParaRPr lang="ru-RU" altLang="ru-RU" sz="2000" dirty="0">
              <a:solidFill>
                <a:schemeClr val="tx1"/>
              </a:solidFill>
              <a:latin typeface="Times New Roman" panose="02020603050405020304" pitchFamily="18" charset="0"/>
              <a:cs typeface="Times New Roman" panose="02020603050405020304" pitchFamily="18" charset="0"/>
            </a:endParaRPr>
          </a:p>
          <a:p>
            <a:r>
              <a:rPr lang="ru-RU" altLang="ru-RU" sz="2000" b="1" dirty="0">
                <a:solidFill>
                  <a:srgbClr val="002060"/>
                </a:solidFill>
                <a:latin typeface="Times New Roman" panose="02020603050405020304" pitchFamily="18" charset="0"/>
                <a:cs typeface="Times New Roman" panose="02020603050405020304" pitchFamily="18" charset="0"/>
              </a:rPr>
              <a:t>физика, химия, биология</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36</a:t>
            </a:r>
            <a:endParaRPr lang="ru-RU" altLang="ru-RU" sz="2000" b="1" dirty="0">
              <a:solidFill>
                <a:schemeClr val="tx1"/>
              </a:solidFill>
              <a:latin typeface="Times New Roman" panose="02020603050405020304" pitchFamily="18" charset="0"/>
              <a:cs typeface="Times New Roman" panose="02020603050405020304" pitchFamily="18" charset="0"/>
            </a:endParaRPr>
          </a:p>
          <a:p>
            <a:r>
              <a:rPr lang="ru-RU" altLang="ru-RU" sz="2000" b="1" dirty="0" smtClean="0">
                <a:solidFill>
                  <a:srgbClr val="002060"/>
                </a:solidFill>
                <a:latin typeface="Times New Roman" panose="02020603050405020304" pitchFamily="18" charset="0"/>
                <a:cs typeface="Times New Roman" panose="02020603050405020304" pitchFamily="18" charset="0"/>
              </a:rPr>
              <a:t>история</a:t>
            </a:r>
            <a:r>
              <a:rPr lang="ru-RU" altLang="ru-RU" sz="2000" b="1" dirty="0">
                <a:solidFill>
                  <a:srgbClr val="002060"/>
                </a:solidFill>
                <a:latin typeface="Times New Roman" panose="02020603050405020304" pitchFamily="18" charset="0"/>
                <a:cs typeface="Times New Roman" panose="02020603050405020304" pitchFamily="18" charset="0"/>
              </a:rPr>
              <a:t>, литература</a:t>
            </a: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a:solidFill>
                  <a:schemeClr val="tx1"/>
                </a:solidFill>
                <a:latin typeface="Times New Roman" panose="02020603050405020304" pitchFamily="18" charset="0"/>
                <a:cs typeface="Times New Roman" panose="02020603050405020304" pitchFamily="18" charset="0"/>
              </a:rPr>
              <a:t>– </a:t>
            </a:r>
            <a:r>
              <a:rPr lang="ru-RU" altLang="ru-RU" sz="2000" b="1" smtClean="0">
                <a:solidFill>
                  <a:schemeClr val="tx1"/>
                </a:solidFill>
                <a:latin typeface="Times New Roman" panose="02020603050405020304" pitchFamily="18" charset="0"/>
                <a:cs typeface="Times New Roman" panose="02020603050405020304" pitchFamily="18" charset="0"/>
              </a:rPr>
              <a:t>32</a:t>
            </a:r>
            <a:endParaRPr lang="ru-RU" altLang="ru-RU" sz="2000" dirty="0">
              <a:solidFill>
                <a:schemeClr val="tx1"/>
              </a:solidFill>
              <a:latin typeface="Times New Roman" panose="02020603050405020304" pitchFamily="18" charset="0"/>
              <a:cs typeface="Times New Roman" panose="02020603050405020304" pitchFamily="18" charset="0"/>
            </a:endParaRPr>
          </a:p>
          <a:p>
            <a:r>
              <a:rPr lang="ru-RU" altLang="ru-RU" sz="2000" b="1" dirty="0" smtClean="0">
                <a:solidFill>
                  <a:srgbClr val="002060"/>
                </a:solidFill>
                <a:latin typeface="Times New Roman" panose="02020603050405020304" pitchFamily="18" charset="0"/>
                <a:cs typeface="Times New Roman" panose="02020603050405020304" pitchFamily="18" charset="0"/>
              </a:rPr>
              <a:t>иностранные языки</a:t>
            </a:r>
            <a:r>
              <a:rPr lang="ru-RU" altLang="ru-RU" sz="2000" dirty="0" smtClean="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22</a:t>
            </a:r>
            <a:endParaRPr lang="ru-RU" sz="2000" b="1"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729" y="885196"/>
            <a:ext cx="3059831" cy="2038613"/>
          </a:xfrm>
          <a:prstGeom prst="rect">
            <a:avLst/>
          </a:prstGeom>
          <a:effectLst>
            <a:softEdge rad="127000"/>
          </a:effectLst>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923810"/>
            <a:ext cx="3044700" cy="2295236"/>
          </a:xfrm>
          <a:prstGeom prst="rect">
            <a:avLst/>
          </a:prstGeom>
          <a:effectLst>
            <a:softEdge rad="63500"/>
          </a:effectLst>
        </p:spPr>
      </p:pic>
    </p:spTree>
    <p:extLst>
      <p:ext uri="{BB962C8B-B14F-4D97-AF65-F5344CB8AC3E}">
        <p14:creationId xmlns:p14="http://schemas.microsoft.com/office/powerpoint/2010/main" val="139820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1192</TotalTime>
  <Words>754</Words>
  <Application>Microsoft Office PowerPoint</Application>
  <PresentationFormat>Экран (4:3)</PresentationFormat>
  <Paragraphs>118</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О регистрации выпускников  11 (12) классов  для участия в государственной итоговой аттестации</vt:lpstr>
      <vt:lpstr>                  </vt:lpstr>
      <vt:lpstr>                  </vt:lpstr>
      <vt:lpstr>             К ГИА допускаются выпускники:                              </vt:lpstr>
      <vt:lpstr>          . </vt:lpstr>
      <vt:lpstr>      Регистрация для участия в ГИА-2017  будет осуществляться  с 1 декабря 2016 по 1 февраля 2017 (включительно).  Регистрацию выпускников текущего года осуществляют школы,  в которых выпускники обучаются.  Регистрацию выпускников прошлых лет, обучающихся ОО СПО  (в которых не созданы пункты регистрации), получающих среднее общее образование в иностранных образовательных организациях осуществляют муниципальные органы управления образованием (МОУО).                  </vt:lpstr>
      <vt:lpstr>                Основные шаги для успешной регистрации на ГИА-2017                                      </vt:lpstr>
      <vt:lpstr>                                                                                          .                                                 </vt:lpstr>
      <vt:lpstr>                 </vt:lpstr>
      <vt:lpstr>                  </vt:lpstr>
      <vt:lpstr>                  Результаты ГИА  Результаты ГИА в форме ГВЭ признаются удовлетворительными в случае если обучающийся по русскому языку и математике получил отметку не ниже удовлетворительной (три балла).  Если выпускник текущего года получает результат ниже минимального по одному из обязательных предметов (русский язык  или математика), то он может пересдать этот экзамен в  резервные дни.    Если выпускник текущего года получает неудовлетворительные результаты по двум обязательным предметам, либо повторно неудовлетворительный результат по одному из этих предметов в резервные дни, то он может пересдать их в сентябрьские сроки.   Важно! Предметы по выбору выпускники могут пересдать  только в следующем году.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Смирнова Ирина Александровна</dc:creator>
  <cp:lastModifiedBy>Анастасия Леонидовна Потайчук</cp:lastModifiedBy>
  <cp:revision>180</cp:revision>
  <dcterms:created xsi:type="dcterms:W3CDTF">2016-01-19T07:40:48Z</dcterms:created>
  <dcterms:modified xsi:type="dcterms:W3CDTF">2016-12-01T14:41:23Z</dcterms:modified>
</cp:coreProperties>
</file>