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271" r:id="rId5"/>
    <p:sldId id="272" r:id="rId6"/>
    <p:sldId id="273" r:id="rId7"/>
    <p:sldId id="274" r:id="rId8"/>
    <p:sldId id="281" r:id="rId9"/>
    <p:sldId id="278" r:id="rId10"/>
    <p:sldId id="280" r:id="rId11"/>
    <p:sldId id="282" r:id="rId12"/>
    <p:sldId id="283" r:id="rId13"/>
    <p:sldId id="287" r:id="rId14"/>
    <p:sldId id="28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47" autoAdjust="0"/>
    <p:restoredTop sz="94660"/>
  </p:normalViewPr>
  <p:slideViewPr>
    <p:cSldViewPr>
      <p:cViewPr>
        <p:scale>
          <a:sx n="50" d="100"/>
          <a:sy n="50" d="100"/>
        </p:scale>
        <p:origin x="-684" y="-10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01BAB0-3E02-46C6-8137-A62C6F704F09}" type="datetimeFigureOut">
              <a:rPr lang="ru-RU"/>
              <a:pPr>
                <a:defRPr/>
              </a:pPr>
              <a:t>12.12.2015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B7706B-7F47-4BD7-8DB6-FA588F5A1F2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78896C-7D15-4A9E-A858-175C2030A1E0}" type="datetimeFigureOut">
              <a:rPr lang="ru-RU"/>
              <a:pPr>
                <a:defRPr/>
              </a:pPr>
              <a:t>12.12.2015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7E227B-5B68-438F-BA64-0A56412EC0C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F642C94-D2DB-4AE7-8818-DDDAC3B27BBE}" type="datetimeFigureOut">
              <a:rPr lang="ru-RU"/>
              <a:pPr>
                <a:defRPr/>
              </a:pPr>
              <a:t>12.12.2015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A386B5-6AAD-44AD-9C1C-A8351B2A440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53044A-A7CA-4E8C-9587-D6CDE3A690AC}" type="datetimeFigureOut">
              <a:rPr lang="ru-RU"/>
              <a:pPr>
                <a:defRPr/>
              </a:pPr>
              <a:t>12.12.2015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BE9ED3-21DD-4F62-A95B-53DCE9D811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B6A1371-67C2-4AEC-91DB-920C1613E005}" type="datetimeFigureOut">
              <a:rPr lang="ru-RU"/>
              <a:pPr>
                <a:defRPr/>
              </a:pPr>
              <a:t>12.12.2015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7A59B8-45CD-41DF-90A2-B15AF9C97F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B69A064-117C-402A-874B-91AA2450FED0}" type="datetimeFigureOut">
              <a:rPr lang="ru-RU"/>
              <a:pPr>
                <a:defRPr/>
              </a:pPr>
              <a:t>12.12.2015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959211-07EA-4284-B925-BC4243CD805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A86EFCA-DAE0-4E4B-BABA-6C956F98042F}" type="datetimeFigureOut">
              <a:rPr lang="ru-RU"/>
              <a:pPr>
                <a:defRPr/>
              </a:pPr>
              <a:t>12.12.2015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479F936-DC4A-471C-907C-1508B5AC2F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C372FF0-01C7-40E3-8BDE-94FD15379374}" type="datetimeFigureOut">
              <a:rPr lang="ru-RU"/>
              <a:pPr>
                <a:defRPr/>
              </a:pPr>
              <a:t>12.12.2015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81DB719-9FEA-477B-AC05-81359CCDF0E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6201C9C-3475-46ED-8FAD-0E9D7DA9D39C}" type="datetimeFigureOut">
              <a:rPr lang="ru-RU"/>
              <a:pPr>
                <a:defRPr/>
              </a:pPr>
              <a:t>12.12.2015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E49C4CC-6642-4CE7-8114-3FE870E825A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08C6051-C4C5-486E-BF60-CC2BBC17D7DB}" type="datetimeFigureOut">
              <a:rPr lang="ru-RU"/>
              <a:pPr>
                <a:defRPr/>
              </a:pPr>
              <a:t>12.12.2015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ED9E1A-FEF2-4F4A-A999-9082E27F91C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A54D86C-6C52-42E5-A2AC-852297F94D2A}" type="datetimeFigureOut">
              <a:rPr lang="ru-RU"/>
              <a:pPr>
                <a:defRPr/>
              </a:pPr>
              <a:t>12.12.2015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B7C93C-D596-4300-A713-15F39443D79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0D11FDA-5A50-49C1-ACB9-D0F334901CF5}" type="datetimeFigureOut">
              <a:rPr lang="ru-RU"/>
              <a:pPr>
                <a:defRPr/>
              </a:pPr>
              <a:t>12.12.2015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6C0C9B1-D248-4961-B5D6-AC42FC7A4BE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audio" Target="file:///C:\Users\&#1042;&#1072;&#1083;&#1077;&#1085;&#1090;&#1080;&#1085;&#1072;\Documents\&#1084;&#1086;&#1088;&#1089;&#1082;&#1080;&#1077;%20&#1086;&#1073;&#1080;&#1090;&#1072;&#1090;&#1077;&#1083;&#1080;\&#1052;&#1086;&#1088;&#1077;\007.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794322"/>
          </a:xfrm>
        </p:spPr>
        <p:txBody>
          <a:bodyPr rtlCol="0">
            <a:noAutofit/>
          </a:bodyPr>
          <a:lstStyle/>
          <a:p>
            <a:pPr fontAlgn="auto">
              <a:spcAft>
                <a:spcPts val="0"/>
              </a:spcAft>
              <a:defRPr/>
            </a:pPr>
            <a:r>
              <a:rPr lang="ru-RU"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Морские обитатели</a:t>
            </a:r>
            <a:endParaRPr lang="ru-RU"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162.gif"/>
          <p:cNvPicPr>
            <a:picLocks noChangeAspect="1"/>
          </p:cNvPicPr>
          <p:nvPr/>
        </p:nvPicPr>
        <p:blipFill>
          <a:blip r:embed="rId3"/>
          <a:srcRect/>
          <a:stretch>
            <a:fillRect/>
          </a:stretch>
        </p:blipFill>
        <p:spPr bwMode="auto">
          <a:xfrm flipH="1">
            <a:off x="0" y="692150"/>
            <a:ext cx="1285875" cy="1428750"/>
          </a:xfrm>
          <a:prstGeom prst="rect">
            <a:avLst/>
          </a:prstGeom>
          <a:noFill/>
          <a:ln w="9525">
            <a:noFill/>
            <a:miter lim="800000"/>
            <a:headEnd/>
            <a:tailEnd/>
          </a:ln>
        </p:spPr>
      </p:pic>
      <p:pic>
        <p:nvPicPr>
          <p:cNvPr id="4" name="Рисунок 3" descr="3461648.png"/>
          <p:cNvPicPr>
            <a:picLocks noChangeAspect="1"/>
          </p:cNvPicPr>
          <p:nvPr/>
        </p:nvPicPr>
        <p:blipFill>
          <a:blip r:embed="rId4"/>
          <a:srcRect/>
          <a:stretch>
            <a:fillRect/>
          </a:stretch>
        </p:blipFill>
        <p:spPr bwMode="auto">
          <a:xfrm>
            <a:off x="0" y="981075"/>
            <a:ext cx="2322513" cy="2968625"/>
          </a:xfrm>
          <a:prstGeom prst="rect">
            <a:avLst/>
          </a:prstGeom>
          <a:noFill/>
          <a:ln w="9525">
            <a:noFill/>
            <a:miter lim="800000"/>
            <a:headEnd/>
            <a:tailEnd/>
          </a:ln>
        </p:spPr>
      </p:pic>
      <p:pic>
        <p:nvPicPr>
          <p:cNvPr id="5" name="Рисунок 4" descr="11945872.png"/>
          <p:cNvPicPr>
            <a:picLocks noChangeAspect="1"/>
          </p:cNvPicPr>
          <p:nvPr/>
        </p:nvPicPr>
        <p:blipFill>
          <a:blip r:embed="rId5"/>
          <a:srcRect/>
          <a:stretch>
            <a:fillRect/>
          </a:stretch>
        </p:blipFill>
        <p:spPr bwMode="auto">
          <a:xfrm>
            <a:off x="0" y="-2882900"/>
            <a:ext cx="5765800" cy="5765800"/>
          </a:xfrm>
          <a:prstGeom prst="rect">
            <a:avLst/>
          </a:prstGeom>
          <a:noFill/>
          <a:ln w="9525">
            <a:noFill/>
            <a:miter lim="800000"/>
            <a:headEnd/>
            <a:tailEnd/>
          </a:ln>
        </p:spPr>
      </p:pic>
      <p:pic>
        <p:nvPicPr>
          <p:cNvPr id="6" name="Рисунок 5" descr="11945872.png"/>
          <p:cNvPicPr>
            <a:picLocks noChangeAspect="1"/>
          </p:cNvPicPr>
          <p:nvPr/>
        </p:nvPicPr>
        <p:blipFill>
          <a:blip r:embed="rId5"/>
          <a:srcRect/>
          <a:stretch>
            <a:fillRect/>
          </a:stretch>
        </p:blipFill>
        <p:spPr bwMode="auto">
          <a:xfrm>
            <a:off x="3378200" y="-1395413"/>
            <a:ext cx="5765800" cy="5765801"/>
          </a:xfrm>
          <a:prstGeom prst="rect">
            <a:avLst/>
          </a:prstGeom>
          <a:noFill/>
          <a:ln w="9525">
            <a:noFill/>
            <a:miter lim="800000"/>
            <a:headEnd/>
            <a:tailEnd/>
          </a:ln>
        </p:spPr>
      </p:pic>
      <p:pic>
        <p:nvPicPr>
          <p:cNvPr id="7" name="Рисунок 6" descr="11945872.png"/>
          <p:cNvPicPr>
            <a:picLocks noChangeAspect="1"/>
          </p:cNvPicPr>
          <p:nvPr/>
        </p:nvPicPr>
        <p:blipFill>
          <a:blip r:embed="rId5"/>
          <a:srcRect/>
          <a:stretch>
            <a:fillRect/>
          </a:stretch>
        </p:blipFill>
        <p:spPr bwMode="auto">
          <a:xfrm>
            <a:off x="1476375" y="-531813"/>
            <a:ext cx="5764213" cy="5765801"/>
          </a:xfrm>
          <a:prstGeom prst="rect">
            <a:avLst/>
          </a:prstGeom>
          <a:noFill/>
          <a:ln w="9525">
            <a:noFill/>
            <a:miter lim="800000"/>
            <a:headEnd/>
            <a:tailEnd/>
          </a:ln>
        </p:spPr>
      </p:pic>
      <p:pic>
        <p:nvPicPr>
          <p:cNvPr id="8" name="Рисунок 7" descr="3461648.png"/>
          <p:cNvPicPr>
            <a:picLocks noChangeAspect="1"/>
          </p:cNvPicPr>
          <p:nvPr/>
        </p:nvPicPr>
        <p:blipFill>
          <a:blip r:embed="rId4"/>
          <a:srcRect/>
          <a:stretch>
            <a:fillRect/>
          </a:stretch>
        </p:blipFill>
        <p:spPr bwMode="auto">
          <a:xfrm>
            <a:off x="6588125" y="3573463"/>
            <a:ext cx="2322513" cy="2968625"/>
          </a:xfrm>
          <a:prstGeom prst="rect">
            <a:avLst/>
          </a:prstGeom>
          <a:noFill/>
          <a:ln w="9525">
            <a:noFill/>
            <a:miter lim="800000"/>
            <a:headEnd/>
            <a:tailEnd/>
          </a:ln>
        </p:spPr>
      </p:pic>
      <p:pic>
        <p:nvPicPr>
          <p:cNvPr id="9" name="Рисунок 8" descr="3461648.png"/>
          <p:cNvPicPr>
            <a:picLocks noChangeAspect="1"/>
          </p:cNvPicPr>
          <p:nvPr/>
        </p:nvPicPr>
        <p:blipFill>
          <a:blip r:embed="rId6"/>
          <a:srcRect/>
          <a:stretch>
            <a:fillRect/>
          </a:stretch>
        </p:blipFill>
        <p:spPr bwMode="auto">
          <a:xfrm>
            <a:off x="5508625" y="-674688"/>
            <a:ext cx="2322513" cy="2968626"/>
          </a:xfrm>
          <a:prstGeom prst="rect">
            <a:avLst/>
          </a:prstGeom>
          <a:noFill/>
          <a:ln w="9525">
            <a:noFill/>
            <a:miter lim="800000"/>
            <a:headEnd/>
            <a:tailEnd/>
          </a:ln>
        </p:spPr>
      </p:pic>
      <p:pic>
        <p:nvPicPr>
          <p:cNvPr id="10" name="Рисунок 9" descr="3461648.png"/>
          <p:cNvPicPr>
            <a:picLocks noChangeAspect="1"/>
          </p:cNvPicPr>
          <p:nvPr/>
        </p:nvPicPr>
        <p:blipFill>
          <a:blip r:embed="rId4"/>
          <a:srcRect/>
          <a:stretch>
            <a:fillRect/>
          </a:stretch>
        </p:blipFill>
        <p:spPr bwMode="auto">
          <a:xfrm>
            <a:off x="1979613" y="3889375"/>
            <a:ext cx="2322512" cy="2968625"/>
          </a:xfrm>
          <a:prstGeom prst="rect">
            <a:avLst/>
          </a:prstGeom>
          <a:noFill/>
          <a:ln w="9525">
            <a:noFill/>
            <a:miter lim="800000"/>
            <a:headEnd/>
            <a:tailEnd/>
          </a:ln>
        </p:spPr>
      </p:pic>
      <p:pic>
        <p:nvPicPr>
          <p:cNvPr id="12" name="007.mp3">
            <a:hlinkClick r:id="" action="ppaction://media"/>
          </p:cNvPr>
          <p:cNvPicPr>
            <a:picLocks noRot="1" noChangeAspect="1"/>
          </p:cNvPicPr>
          <p:nvPr>
            <a:audioFile r:link="rId1"/>
          </p:nvPr>
        </p:nvPicPr>
        <p:blipFill>
          <a:blip r:embed="rId7"/>
          <a:srcRect/>
          <a:stretch>
            <a:fillRect/>
          </a:stretch>
        </p:blipFill>
        <p:spPr bwMode="auto">
          <a:xfrm>
            <a:off x="8270875" y="5984875"/>
            <a:ext cx="873125" cy="873125"/>
          </a:xfrm>
          <a:prstGeom prst="rect">
            <a:avLst/>
          </a:prstGeom>
          <a:noFill/>
          <a:ln w="9525">
            <a:noFill/>
            <a:miter lim="800000"/>
            <a:headEnd/>
            <a:tailEnd/>
          </a:ln>
        </p:spPr>
      </p:pic>
      <p:sp>
        <p:nvSpPr>
          <p:cNvPr id="11" name="TextBox 9"/>
          <p:cNvSpPr txBox="1"/>
          <p:nvPr/>
        </p:nvSpPr>
        <p:spPr>
          <a:xfrm>
            <a:off x="124817" y="5651321"/>
            <a:ext cx="2880321" cy="1200329"/>
          </a:xfrm>
          <a:prstGeom prst="rect">
            <a:avLst/>
          </a:prstGeom>
          <a:noFill/>
        </p:spPr>
        <p:txBody>
          <a:bodyPr>
            <a:spAutoFit/>
          </a:bodyPr>
          <a:lstStyle/>
          <a:p>
            <a:pPr fontAlgn="auto">
              <a:spcBef>
                <a:spcPts val="0"/>
              </a:spcBef>
              <a:spcAft>
                <a:spcPts val="0"/>
              </a:spcAft>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Подготовила:</a:t>
            </a:r>
          </a:p>
          <a:p>
            <a:pPr fontAlgn="auto">
              <a:spcBef>
                <a:spcPts val="0"/>
              </a:spcBef>
              <a:spcAft>
                <a:spcPts val="0"/>
              </a:spcAft>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Воспитатель ДС№22</a:t>
            </a:r>
          </a:p>
          <a:p>
            <a:pPr fontAlgn="auto">
              <a:spcBef>
                <a:spcPts val="0"/>
              </a:spcBef>
              <a:spcAft>
                <a:spcPts val="0"/>
              </a:spcAft>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Соломка В.Н.</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7"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0" presetClass="path" presetSubtype="0" accel="50000" decel="50000" fill="hold" nodeType="withEffect">
                                  <p:stCondLst>
                                    <p:cond delay="0"/>
                                  </p:stCondLst>
                                  <p:childTnLst>
                                    <p:animMotion origin="layout" path="M 0.03594 0.00092 L 0.8033 4.50867E-6 " pathEditMode="relative" rAng="0" ptsTypes="AA">
                                      <p:cBhvr>
                                        <p:cTn id="15" dur="3000" fill="hold"/>
                                        <p:tgtEl>
                                          <p:spTgt spid="3"/>
                                        </p:tgtEl>
                                        <p:attrNameLst>
                                          <p:attrName>ppt_x</p:attrName>
                                          <p:attrName>ppt_y</p:attrName>
                                        </p:attrNameLst>
                                      </p:cBhvr>
                                      <p:rCtr x="384" y="0"/>
                                    </p:animMotion>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0" fill="hold"/>
                                        <p:tgtEl>
                                          <p:spTgt spid="6"/>
                                        </p:tgtEl>
                                        <p:attrNameLst>
                                          <p:attrName>ppt_x</p:attrName>
                                        </p:attrNameLst>
                                      </p:cBhvr>
                                      <p:tavLst>
                                        <p:tav tm="0">
                                          <p:val>
                                            <p:strVal val="#ppt_x"/>
                                          </p:val>
                                        </p:tav>
                                        <p:tav tm="100000">
                                          <p:val>
                                            <p:strVal val="#ppt_x"/>
                                          </p:val>
                                        </p:tav>
                                      </p:tavLst>
                                    </p:anim>
                                    <p:anim calcmode="lin" valueType="num">
                                      <p:cBhvr additive="base">
                                        <p:cTn id="23" dur="30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3000" fill="hold"/>
                                        <p:tgtEl>
                                          <p:spTgt spid="7"/>
                                        </p:tgtEl>
                                        <p:attrNameLst>
                                          <p:attrName>ppt_x</p:attrName>
                                        </p:attrNameLst>
                                      </p:cBhvr>
                                      <p:tavLst>
                                        <p:tav tm="0">
                                          <p:val>
                                            <p:strVal val="#ppt_x"/>
                                          </p:val>
                                        </p:tav>
                                        <p:tav tm="100000">
                                          <p:val>
                                            <p:strVal val="#ppt_x"/>
                                          </p:val>
                                        </p:tav>
                                      </p:tavLst>
                                    </p:anim>
                                    <p:anim calcmode="lin" valueType="num">
                                      <p:cBhvr additive="base">
                                        <p:cTn id="27" dur="3000" fill="hold"/>
                                        <p:tgtEl>
                                          <p:spTgt spid="7"/>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3000" fill="hold"/>
                                        <p:tgtEl>
                                          <p:spTgt spid="10"/>
                                        </p:tgtEl>
                                        <p:attrNameLst>
                                          <p:attrName>ppt_x</p:attrName>
                                        </p:attrNameLst>
                                      </p:cBhvr>
                                      <p:tavLst>
                                        <p:tav tm="0">
                                          <p:val>
                                            <p:strVal val="#ppt_x"/>
                                          </p:val>
                                        </p:tav>
                                        <p:tav tm="100000">
                                          <p:val>
                                            <p:strVal val="#ppt_x"/>
                                          </p:val>
                                        </p:tav>
                                      </p:tavLst>
                                    </p:anim>
                                    <p:anim calcmode="lin" valueType="num">
                                      <p:cBhvr additive="base">
                                        <p:cTn id="35" dur="30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3000" fill="hold"/>
                                        <p:tgtEl>
                                          <p:spTgt spid="4"/>
                                        </p:tgtEl>
                                        <p:attrNameLst>
                                          <p:attrName>ppt_x</p:attrName>
                                        </p:attrNameLst>
                                      </p:cBhvr>
                                      <p:tavLst>
                                        <p:tav tm="0">
                                          <p:val>
                                            <p:strVal val="#ppt_x"/>
                                          </p:val>
                                        </p:tav>
                                        <p:tav tm="100000">
                                          <p:val>
                                            <p:strVal val="#ppt_x"/>
                                          </p:val>
                                        </p:tav>
                                      </p:tavLst>
                                    </p:anim>
                                    <p:anim calcmode="lin" valueType="num">
                                      <p:cBhvr additive="base">
                                        <p:cTn id="39" dur="30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3000" fill="hold"/>
                                        <p:tgtEl>
                                          <p:spTgt spid="9"/>
                                        </p:tgtEl>
                                        <p:attrNameLst>
                                          <p:attrName>ppt_x</p:attrName>
                                        </p:attrNameLst>
                                      </p:cBhvr>
                                      <p:tavLst>
                                        <p:tav tm="0">
                                          <p:val>
                                            <p:strVal val="#ppt_x"/>
                                          </p:val>
                                        </p:tav>
                                        <p:tav tm="100000">
                                          <p:val>
                                            <p:strVal val="#ppt_x"/>
                                          </p:val>
                                        </p:tav>
                                      </p:tavLst>
                                    </p:anim>
                                    <p:anim calcmode="lin" valueType="num">
                                      <p:cBhvr additive="base">
                                        <p:cTn id="43" dur="3000" fill="hold"/>
                                        <p:tgtEl>
                                          <p:spTgt spid="9"/>
                                        </p:tgtEl>
                                        <p:attrNameLst>
                                          <p:attrName>ppt_y</p:attrName>
                                        </p:attrNameLst>
                                      </p:cBhvr>
                                      <p:tavLst>
                                        <p:tav tm="0">
                                          <p:val>
                                            <p:strVal val="1+#ppt_h/2"/>
                                          </p:val>
                                        </p:tav>
                                        <p:tav tm="100000">
                                          <p:val>
                                            <p:strVal val="#ppt_y"/>
                                          </p:val>
                                        </p:tav>
                                      </p:tavLst>
                                    </p:anim>
                                  </p:childTnLst>
                                </p:cTn>
                              </p:par>
                              <p:par>
                                <p:cTn id="44" presetID="1" presetClass="mediacall" presetSubtype="0" fill="hold" nodeType="withEffect">
                                  <p:stCondLst>
                                    <p:cond delay="0"/>
                                  </p:stCondLst>
                                  <p:childTnLst>
                                    <p:cmd type="call" cmd="playFrom(0.0)">
                                      <p:cBhvr>
                                        <p:cTn id="45" dur="123455" fill="hold"/>
                                        <p:tgtEl>
                                          <p:spTgt spid="12"/>
                                        </p:tgtEl>
                                      </p:cBhvr>
                                    </p:cmd>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350"/>
            <a:ext cx="9144000" cy="1773238"/>
          </a:xfrm>
        </p:spPr>
        <p:txBody>
          <a:bodyPr/>
          <a:lstStyle/>
          <a:p>
            <a:r>
              <a:rPr lang="ru-RU" sz="3100" b="1" smtClean="0"/>
              <a:t>Морская звезда. Очень похожа на звездочку, у нее пять лучей. В случае опасности может отбросить часть своего тела. Она хищник- питается моллюсками и морскими ежами.</a:t>
            </a:r>
          </a:p>
        </p:txBody>
      </p:sp>
      <p:pic>
        <p:nvPicPr>
          <p:cNvPr id="10242" name="Picture 2" descr="C:\Users\Валентина\Documents\морские обитатели\1228662703_03.jpg"/>
          <p:cNvPicPr>
            <a:picLocks noGrp="1" noChangeAspect="1" noChangeArrowheads="1"/>
          </p:cNvPicPr>
          <p:nvPr>
            <p:ph idx="1"/>
          </p:nvPr>
        </p:nvPicPr>
        <p:blipFill>
          <a:blip r:embed="rId2"/>
          <a:srcRect/>
          <a:stretch>
            <a:fillRect/>
          </a:stretch>
        </p:blipFill>
        <p:spPr>
          <a:xfrm>
            <a:off x="1692275" y="2060575"/>
            <a:ext cx="6034088"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childTnLst>
                                </p:cTn>
                              </p:par>
                              <p:par>
                                <p:cTn id="9" presetID="3" presetClass="emph" presetSubtype="2" fill="hold" grpId="0" nodeType="withEffect">
                                  <p:stCondLst>
                                    <p:cond delay="0"/>
                                  </p:stCondLst>
                                  <p:childTnLst>
                                    <p:animClr clrSpc="rgb" dir="cw">
                                      <p:cBhvr override="childStyle">
                                        <p:cTn id="10"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72225" cy="3141663"/>
          </a:xfrm>
        </p:spPr>
        <p:txBody>
          <a:bodyPr/>
          <a:lstStyle/>
          <a:p>
            <a:r>
              <a:rPr lang="ru-RU" sz="3100" b="1" smtClean="0"/>
              <a:t>Черепаха имеет твердый панцирь, в котором есть отверстия для головы, хвоста и лап. Лапы используют как плавники. На суше черепахи передвигаются медленно</a:t>
            </a:r>
            <a:r>
              <a:rPr lang="ru-RU" sz="1800" smtClean="0"/>
              <a:t>, </a:t>
            </a:r>
            <a:r>
              <a:rPr lang="ru-RU" sz="3100" b="1" smtClean="0"/>
              <a:t>но очень хорошо плавают в море . </a:t>
            </a:r>
          </a:p>
        </p:txBody>
      </p:sp>
      <p:pic>
        <p:nvPicPr>
          <p:cNvPr id="13314" name="Picture 2" descr="C:\Users\Валентина\Documents\морские обитатели\fauna25.jpg"/>
          <p:cNvPicPr>
            <a:picLocks noGrp="1" noChangeAspect="1" noChangeArrowheads="1"/>
          </p:cNvPicPr>
          <p:nvPr>
            <p:ph idx="1"/>
          </p:nvPr>
        </p:nvPicPr>
        <p:blipFill>
          <a:blip r:embed="rId2"/>
          <a:srcRect/>
          <a:stretch>
            <a:fillRect/>
          </a:stretch>
        </p:blipFill>
        <p:spPr>
          <a:xfrm>
            <a:off x="2327275" y="2997200"/>
            <a:ext cx="6816725" cy="3860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3" presetClass="emph" presetSubtype="2" fill="hold"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Валентина\Documents\морские обитатели\morskie-obitateli.jpg"/>
          <p:cNvPicPr>
            <a:picLocks noGrp="1" noChangeAspect="1" noChangeArrowheads="1"/>
          </p:cNvPicPr>
          <p:nvPr>
            <p:ph idx="1"/>
          </p:nvPr>
        </p:nvPicPr>
        <p:blipFill>
          <a:blip r:embed="rId2"/>
          <a:srcRect l="24203" r="19043" b="2074"/>
          <a:stretch>
            <a:fillRect/>
          </a:stretch>
        </p:blipFill>
        <p:spPr>
          <a:xfrm>
            <a:off x="3830638" y="1700213"/>
            <a:ext cx="5313362" cy="5157787"/>
          </a:xfrm>
        </p:spPr>
      </p:pic>
      <p:sp>
        <p:nvSpPr>
          <p:cNvPr id="2" name="Заголовок 1"/>
          <p:cNvSpPr>
            <a:spLocks noGrp="1"/>
          </p:cNvSpPr>
          <p:nvPr>
            <p:ph type="title"/>
          </p:nvPr>
        </p:nvSpPr>
        <p:spPr>
          <a:xfrm>
            <a:off x="0" y="0"/>
            <a:ext cx="4284663" cy="4697413"/>
          </a:xfrm>
        </p:spPr>
        <p:txBody>
          <a:bodyPr/>
          <a:lstStyle/>
          <a:p>
            <a:pPr algn="l"/>
            <a:r>
              <a:rPr lang="ru-RU" sz="3200" b="1" smtClean="0"/>
              <a:t>Морской конек похож на маленького дракончика. Морские коньки не очень хорошо плавают и большую часть жизни проводят на водорослях, зацепившись за них гибким хвостом.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000" fill="hold"/>
                                        <p:tgtEl>
                                          <p:spTgt spid="12290"/>
                                        </p:tgtEl>
                                        <p:attrNameLst>
                                          <p:attrName>ppt_x</p:attrName>
                                        </p:attrNameLst>
                                      </p:cBhvr>
                                      <p:tavLst>
                                        <p:tav tm="0">
                                          <p:val>
                                            <p:strVal val="1+#ppt_w/2"/>
                                          </p:val>
                                        </p:tav>
                                        <p:tav tm="100000">
                                          <p:val>
                                            <p:strVal val="#ppt_x"/>
                                          </p:val>
                                        </p:tav>
                                      </p:tavLst>
                                    </p:anim>
                                    <p:anim calcmode="lin" valueType="num">
                                      <p:cBhvr additive="base">
                                        <p:cTn id="8" dur="10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 presetClass="emph" presetSubtype="2" fill="hold" grpId="0" nodeType="afterEffect">
                                  <p:stCondLst>
                                    <p:cond delay="0"/>
                                  </p:stCondLst>
                                  <p:childTnLst>
                                    <p:animClr clrSpc="rgb" dir="cw">
                                      <p:cBhvr override="childStyle">
                                        <p:cTn id="11"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кит-шаржа-ми-ый-54661652.jpg"/>
          <p:cNvPicPr>
            <a:picLocks noChangeAspect="1"/>
          </p:cNvPicPr>
          <p:nvPr/>
        </p:nvPicPr>
        <p:blipFill>
          <a:blip r:embed="rId2"/>
          <a:srcRect/>
          <a:stretch>
            <a:fillRect/>
          </a:stretch>
        </p:blipFill>
        <p:spPr bwMode="auto">
          <a:xfrm>
            <a:off x="3419475" y="0"/>
            <a:ext cx="3248025" cy="3149600"/>
          </a:xfrm>
          <a:prstGeom prst="rect">
            <a:avLst/>
          </a:prstGeom>
          <a:noFill/>
          <a:ln w="9525">
            <a:noFill/>
            <a:miter lim="800000"/>
            <a:headEnd/>
            <a:tailEnd/>
          </a:ln>
        </p:spPr>
      </p:pic>
      <p:sp>
        <p:nvSpPr>
          <p:cNvPr id="4" name="TextBox 3"/>
          <p:cNvSpPr txBox="1">
            <a:spLocks noChangeArrowheads="1"/>
          </p:cNvSpPr>
          <p:nvPr/>
        </p:nvSpPr>
        <p:spPr bwMode="auto">
          <a:xfrm>
            <a:off x="0" y="0"/>
            <a:ext cx="4392613" cy="2678113"/>
          </a:xfrm>
          <a:prstGeom prst="rect">
            <a:avLst/>
          </a:prstGeom>
          <a:noFill/>
          <a:ln w="9525">
            <a:noFill/>
            <a:miter lim="800000"/>
            <a:headEnd/>
            <a:tailEnd/>
          </a:ln>
        </p:spPr>
        <p:txBody>
          <a:bodyPr>
            <a:spAutoFit/>
          </a:bodyPr>
          <a:lstStyle/>
          <a:p>
            <a:r>
              <a:rPr lang="ru-RU" sz="2800" b="1" i="1">
                <a:latin typeface="Calibri" pitchFamily="34" charset="0"/>
              </a:rPr>
              <a:t>Вроде рыба, вроде нет – </a:t>
            </a:r>
            <a:br>
              <a:rPr lang="ru-RU" sz="2800" b="1" i="1">
                <a:latin typeface="Calibri" pitchFamily="34" charset="0"/>
              </a:rPr>
            </a:br>
            <a:r>
              <a:rPr lang="ru-RU" sz="2800" b="1" i="1">
                <a:latin typeface="Calibri" pitchFamily="34" charset="0"/>
              </a:rPr>
              <a:t>Шлет фонтаном всем привет.</a:t>
            </a:r>
            <a:br>
              <a:rPr lang="ru-RU" sz="2800" b="1" i="1">
                <a:latin typeface="Calibri" pitchFamily="34" charset="0"/>
              </a:rPr>
            </a:br>
            <a:r>
              <a:rPr lang="ru-RU" sz="2800" b="1" i="1">
                <a:latin typeface="Calibri" pitchFamily="34" charset="0"/>
              </a:rPr>
              <a:t>На волнах весь день лежит</a:t>
            </a:r>
            <a:br>
              <a:rPr lang="ru-RU" sz="2800" b="1" i="1">
                <a:latin typeface="Calibri" pitchFamily="34" charset="0"/>
              </a:rPr>
            </a:br>
            <a:r>
              <a:rPr lang="ru-RU" sz="2800" b="1" i="1">
                <a:latin typeface="Calibri" pitchFamily="34" charset="0"/>
              </a:rPr>
              <a:t>Чудо-юдо рыба-….</a:t>
            </a:r>
          </a:p>
        </p:txBody>
      </p:sp>
      <p:sp>
        <p:nvSpPr>
          <p:cNvPr id="9" name="TextBox 8"/>
          <p:cNvSpPr txBox="1">
            <a:spLocks noChangeArrowheads="1"/>
          </p:cNvSpPr>
          <p:nvPr/>
        </p:nvSpPr>
        <p:spPr bwMode="auto">
          <a:xfrm>
            <a:off x="0" y="3141663"/>
            <a:ext cx="4392613" cy="1814512"/>
          </a:xfrm>
          <a:prstGeom prst="rect">
            <a:avLst/>
          </a:prstGeom>
          <a:noFill/>
          <a:ln w="9525">
            <a:noFill/>
            <a:miter lim="800000"/>
            <a:headEnd/>
            <a:tailEnd/>
          </a:ln>
        </p:spPr>
        <p:txBody>
          <a:bodyPr>
            <a:spAutoFit/>
          </a:bodyPr>
          <a:lstStyle/>
          <a:p>
            <a:r>
              <a:rPr lang="ru-RU" sz="2800" b="1" i="1">
                <a:latin typeface="Calibri" pitchFamily="34" charset="0"/>
              </a:rPr>
              <a:t>В море зонтики плывут,</a:t>
            </a:r>
            <a:br>
              <a:rPr lang="ru-RU" sz="2800" b="1" i="1">
                <a:latin typeface="Calibri" pitchFamily="34" charset="0"/>
              </a:rPr>
            </a:br>
            <a:r>
              <a:rPr lang="ru-RU" sz="2800" b="1" i="1">
                <a:latin typeface="Calibri" pitchFamily="34" charset="0"/>
              </a:rPr>
              <a:t>Куда волны их несут,</a:t>
            </a:r>
            <a:br>
              <a:rPr lang="ru-RU" sz="2800" b="1" i="1">
                <a:latin typeface="Calibri" pitchFamily="34" charset="0"/>
              </a:rPr>
            </a:br>
            <a:r>
              <a:rPr lang="ru-RU" sz="2800" b="1" i="1">
                <a:latin typeface="Calibri" pitchFamily="34" charset="0"/>
              </a:rPr>
              <a:t>Обжигают как огонь,</a:t>
            </a:r>
            <a:br>
              <a:rPr lang="ru-RU" sz="2800" b="1" i="1">
                <a:latin typeface="Calibri" pitchFamily="34" charset="0"/>
              </a:rPr>
            </a:br>
            <a:r>
              <a:rPr lang="ru-RU" sz="2800" b="1" i="1">
                <a:latin typeface="Calibri" pitchFamily="34" charset="0"/>
              </a:rPr>
              <a:t>Береги свою ладонь</a:t>
            </a:r>
          </a:p>
        </p:txBody>
      </p:sp>
      <p:pic>
        <p:nvPicPr>
          <p:cNvPr id="10" name="Рисунок 9" descr="67_catalog.gif"/>
          <p:cNvPicPr>
            <a:picLocks noChangeAspect="1"/>
          </p:cNvPicPr>
          <p:nvPr/>
        </p:nvPicPr>
        <p:blipFill>
          <a:blip r:embed="rId3"/>
          <a:srcRect/>
          <a:stretch>
            <a:fillRect/>
          </a:stretch>
        </p:blipFill>
        <p:spPr bwMode="auto">
          <a:xfrm>
            <a:off x="3563938" y="3141663"/>
            <a:ext cx="1878012" cy="2857500"/>
          </a:xfrm>
          <a:prstGeom prst="rect">
            <a:avLst/>
          </a:prstGeom>
          <a:noFill/>
          <a:ln w="9525">
            <a:noFill/>
            <a:miter lim="800000"/>
            <a:headEnd/>
            <a:tailEnd/>
          </a:ln>
        </p:spPr>
      </p:pic>
      <p:sp>
        <p:nvSpPr>
          <p:cNvPr id="11" name="TextBox 10"/>
          <p:cNvSpPr txBox="1">
            <a:spLocks noChangeArrowheads="1"/>
          </p:cNvSpPr>
          <p:nvPr/>
        </p:nvSpPr>
        <p:spPr bwMode="auto">
          <a:xfrm>
            <a:off x="5327650" y="3317875"/>
            <a:ext cx="3816350" cy="3540125"/>
          </a:xfrm>
          <a:prstGeom prst="rect">
            <a:avLst/>
          </a:prstGeom>
          <a:noFill/>
          <a:ln w="9525">
            <a:noFill/>
            <a:miter lim="800000"/>
            <a:headEnd/>
            <a:tailEnd/>
          </a:ln>
        </p:spPr>
        <p:txBody>
          <a:bodyPr>
            <a:spAutoFit/>
          </a:bodyPr>
          <a:lstStyle/>
          <a:p>
            <a:r>
              <a:rPr lang="ru-RU" sz="2800" b="1" i="1">
                <a:latin typeface="Calibri" pitchFamily="34" charset="0"/>
              </a:rPr>
              <a:t>Короткое тело покрыто шипами!</a:t>
            </a:r>
            <a:br>
              <a:rPr lang="ru-RU" sz="2800" b="1" i="1">
                <a:latin typeface="Calibri" pitchFamily="34" charset="0"/>
              </a:rPr>
            </a:br>
            <a:r>
              <a:rPr lang="ru-RU" sz="2800" b="1" i="1">
                <a:latin typeface="Calibri" pitchFamily="34" charset="0"/>
              </a:rPr>
              <a:t>Шипами умело сразится с врагами.</a:t>
            </a:r>
            <a:br>
              <a:rPr lang="ru-RU" sz="2800" b="1" i="1">
                <a:latin typeface="Calibri" pitchFamily="34" charset="0"/>
              </a:rPr>
            </a:br>
            <a:r>
              <a:rPr lang="ru-RU" sz="2800" b="1" i="1">
                <a:latin typeface="Calibri" pitchFamily="34" charset="0"/>
              </a:rPr>
              <a:t>Раздуется важно, как шарик. И всё ж…</a:t>
            </a:r>
            <a:br>
              <a:rPr lang="ru-RU" sz="2800" b="1" i="1">
                <a:latin typeface="Calibri" pitchFamily="34" charset="0"/>
              </a:rPr>
            </a:br>
            <a:r>
              <a:rPr lang="ru-RU" sz="2800" b="1" i="1">
                <a:latin typeface="Calibri" pitchFamily="34" charset="0"/>
              </a:rPr>
              <a:t>Порою хоть страшно, плывёт</a:t>
            </a:r>
          </a:p>
        </p:txBody>
      </p:sp>
      <p:pic>
        <p:nvPicPr>
          <p:cNvPr id="12" name="Рисунок 11" descr="photo-6202.png"/>
          <p:cNvPicPr>
            <a:picLocks noChangeAspect="1"/>
          </p:cNvPicPr>
          <p:nvPr/>
        </p:nvPicPr>
        <p:blipFill>
          <a:blip r:embed="rId4"/>
          <a:srcRect/>
          <a:stretch>
            <a:fillRect/>
          </a:stretch>
        </p:blipFill>
        <p:spPr bwMode="auto">
          <a:xfrm>
            <a:off x="0" y="5013325"/>
            <a:ext cx="2160588" cy="2160588"/>
          </a:xfrm>
          <a:prstGeom prst="rect">
            <a:avLst/>
          </a:prstGeom>
          <a:noFill/>
          <a:ln w="9525">
            <a:noFill/>
            <a:miter lim="800000"/>
            <a:headEnd/>
            <a:tailEnd/>
          </a:ln>
        </p:spPr>
      </p:pic>
      <p:sp>
        <p:nvSpPr>
          <p:cNvPr id="13" name="TextBox 12"/>
          <p:cNvSpPr txBox="1">
            <a:spLocks noChangeArrowheads="1"/>
          </p:cNvSpPr>
          <p:nvPr/>
        </p:nvSpPr>
        <p:spPr bwMode="auto">
          <a:xfrm>
            <a:off x="2555875" y="2060575"/>
            <a:ext cx="1250950" cy="523875"/>
          </a:xfrm>
          <a:prstGeom prst="rect">
            <a:avLst/>
          </a:prstGeom>
          <a:noFill/>
          <a:ln w="9525">
            <a:noFill/>
            <a:miter lim="800000"/>
            <a:headEnd/>
            <a:tailEnd/>
          </a:ln>
        </p:spPr>
        <p:txBody>
          <a:bodyPr>
            <a:spAutoFit/>
          </a:bodyPr>
          <a:lstStyle/>
          <a:p>
            <a:r>
              <a:rPr lang="ru-RU" sz="2800" b="1" i="1">
                <a:latin typeface="Calibri" pitchFamily="34" charset="0"/>
              </a:rPr>
              <a:t>КИТ</a:t>
            </a:r>
          </a:p>
        </p:txBody>
      </p:sp>
      <p:sp>
        <p:nvSpPr>
          <p:cNvPr id="14" name="TextBox 13"/>
          <p:cNvSpPr txBox="1">
            <a:spLocks noChangeArrowheads="1"/>
          </p:cNvSpPr>
          <p:nvPr/>
        </p:nvSpPr>
        <p:spPr bwMode="auto">
          <a:xfrm>
            <a:off x="2411413" y="4868863"/>
            <a:ext cx="2016125" cy="523875"/>
          </a:xfrm>
          <a:prstGeom prst="rect">
            <a:avLst/>
          </a:prstGeom>
          <a:noFill/>
          <a:ln w="9525">
            <a:noFill/>
            <a:miter lim="800000"/>
            <a:headEnd/>
            <a:tailEnd/>
          </a:ln>
        </p:spPr>
        <p:txBody>
          <a:bodyPr>
            <a:spAutoFit/>
          </a:bodyPr>
          <a:lstStyle/>
          <a:p>
            <a:r>
              <a:rPr lang="ru-RU" sz="2800" b="1" i="1">
                <a:latin typeface="Calibri" pitchFamily="34" charset="0"/>
              </a:rPr>
              <a:t>МЕДУЗА</a:t>
            </a:r>
          </a:p>
        </p:txBody>
      </p:sp>
      <p:sp>
        <p:nvSpPr>
          <p:cNvPr id="15" name="TextBox 14"/>
          <p:cNvSpPr txBox="1">
            <a:spLocks noChangeArrowheads="1"/>
          </p:cNvSpPr>
          <p:nvPr/>
        </p:nvSpPr>
        <p:spPr bwMode="auto">
          <a:xfrm>
            <a:off x="6732588" y="6334125"/>
            <a:ext cx="2411412" cy="523875"/>
          </a:xfrm>
          <a:prstGeom prst="rect">
            <a:avLst/>
          </a:prstGeom>
          <a:noFill/>
          <a:ln w="9525">
            <a:noFill/>
            <a:miter lim="800000"/>
            <a:headEnd/>
            <a:tailEnd/>
          </a:ln>
        </p:spPr>
        <p:txBody>
          <a:bodyPr>
            <a:spAutoFit/>
          </a:bodyPr>
          <a:lstStyle/>
          <a:p>
            <a:r>
              <a:rPr lang="ru-RU" sz="2800" b="1" i="1">
                <a:latin typeface="Calibri" pitchFamily="34" charset="0"/>
              </a:rPr>
              <a:t>МОРСКОЙ ЁЖ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70" decel="100000"/>
                                        <p:tgtEl>
                                          <p:spTgt spid="13"/>
                                        </p:tgtEl>
                                      </p:cBhvr>
                                    </p:animEffect>
                                    <p:animScale>
                                      <p:cBhvr>
                                        <p:cTn id="15" dur="770" decel="100000"/>
                                        <p:tgtEl>
                                          <p:spTgt spid="13"/>
                                        </p:tgtEl>
                                      </p:cBhvr>
                                      <p:from x="10000" y="10000"/>
                                      <p:to x="200000" y="450000"/>
                                    </p:animScale>
                                    <p:animScale>
                                      <p:cBhvr>
                                        <p:cTn id="16" dur="1230" accel="100000" fill="hold">
                                          <p:stCondLst>
                                            <p:cond delay="770"/>
                                          </p:stCondLst>
                                        </p:cTn>
                                        <p:tgtEl>
                                          <p:spTgt spid="13"/>
                                        </p:tgtEl>
                                      </p:cBhvr>
                                      <p:from x="200000" y="450000"/>
                                      <p:to x="100000" y="100000"/>
                                    </p:animScale>
                                    <p:set>
                                      <p:cBhvr>
                                        <p:cTn id="17" dur="770" fill="hold"/>
                                        <p:tgtEl>
                                          <p:spTgt spid="13"/>
                                        </p:tgtEl>
                                        <p:attrNameLst>
                                          <p:attrName>ppt_x</p:attrName>
                                        </p:attrNameLst>
                                      </p:cBhvr>
                                      <p:to>
                                        <p:strVal val="(0.5)"/>
                                      </p:to>
                                    </p:set>
                                    <p:anim from="(0.5)" to="(#ppt_x)" calcmode="lin" valueType="num">
                                      <p:cBhvr>
                                        <p:cTn id="18" dur="1230" accel="100000" fill="hold">
                                          <p:stCondLst>
                                            <p:cond delay="770"/>
                                          </p:stCondLst>
                                        </p:cTn>
                                        <p:tgtEl>
                                          <p:spTgt spid="13"/>
                                        </p:tgtEl>
                                        <p:attrNameLst>
                                          <p:attrName>ppt_x</p:attrName>
                                        </p:attrNameLst>
                                      </p:cBhvr>
                                    </p:anim>
                                    <p:set>
                                      <p:cBhvr>
                                        <p:cTn id="19" dur="770" fill="hold"/>
                                        <p:tgtEl>
                                          <p:spTgt spid="13"/>
                                        </p:tgtEl>
                                        <p:attrNameLst>
                                          <p:attrName>ppt_y</p:attrName>
                                        </p:attrNameLst>
                                      </p:cBhvr>
                                      <p:to>
                                        <p:strVal val="(#ppt_y+0.4)"/>
                                      </p:to>
                                    </p:set>
                                    <p:anim from="(#ppt_y+0.4)" to="(#ppt_y)" calcmode="lin" valueType="num">
                                      <p:cBhvr>
                                        <p:cTn id="20" dur="1230" accel="100000" fill="hold">
                                          <p:stCondLst>
                                            <p:cond delay="770"/>
                                          </p:stCondLst>
                                        </p:cTn>
                                        <p:tgtEl>
                                          <p:spTgt spid="13"/>
                                        </p:tgtEl>
                                        <p:attrNameLst>
                                          <p:attrName>ppt_y</p:attrName>
                                        </p:attrNameLst>
                                      </p:cBhvr>
                                    </p:anim>
                                  </p:childTnLst>
                                </p:cTn>
                              </p:par>
                              <p:par>
                                <p:cTn id="21" presetID="3" presetClass="emph" presetSubtype="2" fill="hold" grpId="1" nodeType="withEffect">
                                  <p:stCondLst>
                                    <p:cond delay="0"/>
                                  </p:stCondLst>
                                  <p:childTnLst>
                                    <p:animClr clrSpc="rgb" dir="cw">
                                      <p:cBhvr override="childStyle">
                                        <p:cTn id="22" dur="2000" fill="hold"/>
                                        <p:tgtEl>
                                          <p:spTgt spid="13"/>
                                        </p:tgtEl>
                                        <p:attrNameLst>
                                          <p:attrName>style.color</p:attrName>
                                        </p:attrNameLst>
                                      </p:cBhvr>
                                      <p:to>
                                        <a:srgbClr val="1906A2"/>
                                      </p:to>
                                    </p:animClr>
                                  </p:childTnLst>
                                </p:cTn>
                              </p:par>
                              <p:par>
                                <p:cTn id="23" presetID="5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70" decel="100000"/>
                                        <p:tgtEl>
                                          <p:spTgt spid="8"/>
                                        </p:tgtEl>
                                      </p:cBhvr>
                                    </p:animEffect>
                                    <p:animScale>
                                      <p:cBhvr>
                                        <p:cTn id="26" dur="770" decel="100000"/>
                                        <p:tgtEl>
                                          <p:spTgt spid="8"/>
                                        </p:tgtEl>
                                      </p:cBhvr>
                                      <p:from x="10000" y="10000"/>
                                      <p:to x="200000" y="450000"/>
                                    </p:animScale>
                                    <p:animScale>
                                      <p:cBhvr>
                                        <p:cTn id="27" dur="1230" accel="100000" fill="hold">
                                          <p:stCondLst>
                                            <p:cond delay="770"/>
                                          </p:stCondLst>
                                        </p:cTn>
                                        <p:tgtEl>
                                          <p:spTgt spid="8"/>
                                        </p:tgtEl>
                                      </p:cBhvr>
                                      <p:from x="200000" y="450000"/>
                                      <p:to x="100000" y="100000"/>
                                    </p:animScale>
                                    <p:set>
                                      <p:cBhvr>
                                        <p:cTn id="28" dur="770" fill="hold"/>
                                        <p:tgtEl>
                                          <p:spTgt spid="8"/>
                                        </p:tgtEl>
                                        <p:attrNameLst>
                                          <p:attrName>ppt_x</p:attrName>
                                        </p:attrNameLst>
                                      </p:cBhvr>
                                      <p:to>
                                        <p:strVal val="(0.5)"/>
                                      </p:to>
                                    </p:set>
                                    <p:anim from="(0.5)" to="(#ppt_x)" calcmode="lin" valueType="num">
                                      <p:cBhvr>
                                        <p:cTn id="29" dur="1230" accel="100000" fill="hold">
                                          <p:stCondLst>
                                            <p:cond delay="770"/>
                                          </p:stCondLst>
                                        </p:cTn>
                                        <p:tgtEl>
                                          <p:spTgt spid="8"/>
                                        </p:tgtEl>
                                        <p:attrNameLst>
                                          <p:attrName>ppt_x</p:attrName>
                                        </p:attrNameLst>
                                      </p:cBhvr>
                                    </p:anim>
                                    <p:set>
                                      <p:cBhvr>
                                        <p:cTn id="30" dur="770" fill="hold"/>
                                        <p:tgtEl>
                                          <p:spTgt spid="8"/>
                                        </p:tgtEl>
                                        <p:attrNameLst>
                                          <p:attrName>ppt_y</p:attrName>
                                        </p:attrNameLst>
                                      </p:cBhvr>
                                      <p:to>
                                        <p:strVal val="(#ppt_y+0.4)"/>
                                      </p:to>
                                    </p:set>
                                    <p:anim from="(#ppt_y+0.4)" to="(#ppt_y)" calcmode="lin" valueType="num">
                                      <p:cBhvr>
                                        <p:cTn id="31" dur="1230" accel="100000" fill="hold">
                                          <p:stCondLst>
                                            <p:cond delay="770"/>
                                          </p:stCondLst>
                                        </p:cTn>
                                        <p:tgtEl>
                                          <p:spTgt spid="8"/>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
                                        </p:tgtEl>
                                        <p:attrNameLst>
                                          <p:attrName>style.visibility</p:attrName>
                                        </p:attrNameLst>
                                      </p:cBhvr>
                                      <p:to>
                                        <p:strVal val="visible"/>
                                      </p:to>
                                    </p:set>
                                    <p:anim calcmode="discrete" valueType="clr">
                                      <p:cBhvr override="childStyle">
                                        <p:cTn id="3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gtEl>
                                        <p:attrNameLst>
                                          <p:attrName>fillcolor</p:attrName>
                                        </p:attrNameLst>
                                      </p:cBhvr>
                                      <p:tavLst>
                                        <p:tav tm="0">
                                          <p:val>
                                            <p:clrVal>
                                              <a:schemeClr val="accent2"/>
                                            </p:clrVal>
                                          </p:val>
                                        </p:tav>
                                        <p:tav tm="50000">
                                          <p:val>
                                            <p:clrVal>
                                              <a:schemeClr val="hlink"/>
                                            </p:clrVal>
                                          </p:val>
                                        </p:tav>
                                      </p:tavLst>
                                    </p:anim>
                                    <p:set>
                                      <p:cBhvr>
                                        <p:cTn id="38" dur="80"/>
                                        <p:tgtEl>
                                          <p:spTgt spid="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edge">
                                      <p:cBhvr>
                                        <p:cTn id="43" dur="2000"/>
                                        <p:tgtEl>
                                          <p:spTgt spid="14"/>
                                        </p:tgtEl>
                                      </p:cBhvr>
                                    </p:animEffect>
                                  </p:childTnLst>
                                </p:cTn>
                              </p:par>
                              <p:par>
                                <p:cTn id="44" presetID="3" presetClass="emph" presetSubtype="2" fill="hold" grpId="1" nodeType="withEffect">
                                  <p:stCondLst>
                                    <p:cond delay="0"/>
                                  </p:stCondLst>
                                  <p:childTnLst>
                                    <p:animClr clrSpc="rgb" dir="cw">
                                      <p:cBhvr override="childStyle">
                                        <p:cTn id="45" dur="2000" fill="hold"/>
                                        <p:tgtEl>
                                          <p:spTgt spid="14"/>
                                        </p:tgtEl>
                                        <p:attrNameLst>
                                          <p:attrName>style.color</p:attrName>
                                        </p:attrNameLst>
                                      </p:cBhvr>
                                      <p:to>
                                        <a:srgbClr val="FFE41D"/>
                                      </p:to>
                                    </p:animClr>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000" fill="hold"/>
                                        <p:tgtEl>
                                          <p:spTgt spid="10"/>
                                        </p:tgtEl>
                                        <p:attrNameLst>
                                          <p:attrName>ppt_x</p:attrName>
                                        </p:attrNameLst>
                                      </p:cBhvr>
                                      <p:tavLst>
                                        <p:tav tm="0">
                                          <p:val>
                                            <p:strVal val="#ppt_x"/>
                                          </p:val>
                                        </p:tav>
                                        <p:tav tm="100000">
                                          <p:val>
                                            <p:strVal val="#ppt_x"/>
                                          </p:val>
                                        </p:tav>
                                      </p:tavLst>
                                    </p:anim>
                                    <p:anim calcmode="lin" valueType="num">
                                      <p:cBhvr additive="base">
                                        <p:cTn id="4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5"/>
                                        </p:tgtEl>
                                        <p:attrNameLst>
                                          <p:attrName>style.visibility</p:attrName>
                                        </p:attrNameLst>
                                      </p:cBhvr>
                                      <p:to>
                                        <p:strVal val="visible"/>
                                      </p:to>
                                    </p:set>
                                    <p:anim calcmode="discrete" valueType="clr">
                                      <p:cBhvr override="childStyle">
                                        <p:cTn id="6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5"/>
                                        </p:tgtEl>
                                        <p:attrNameLst>
                                          <p:attrName>fillcolor</p:attrName>
                                        </p:attrNameLst>
                                      </p:cBhvr>
                                      <p:tavLst>
                                        <p:tav tm="0">
                                          <p:val>
                                            <p:clrVal>
                                              <a:schemeClr val="accent2"/>
                                            </p:clrVal>
                                          </p:val>
                                        </p:tav>
                                        <p:tav tm="50000">
                                          <p:val>
                                            <p:clrVal>
                                              <a:schemeClr val="hlink"/>
                                            </p:clrVal>
                                          </p:val>
                                        </p:tav>
                                      </p:tavLst>
                                    </p:anim>
                                    <p:set>
                                      <p:cBhvr>
                                        <p:cTn id="63" dur="80"/>
                                        <p:tgtEl>
                                          <p:spTgt spid="15"/>
                                        </p:tgtEl>
                                        <p:attrNameLst>
                                          <p:attrName>fill.type</p:attrName>
                                        </p:attrNameLst>
                                      </p:cBhvr>
                                      <p:to>
                                        <p:strVal val="solid"/>
                                      </p:to>
                                    </p:set>
                                  </p:childTnLst>
                                </p:cTn>
                              </p:par>
                              <p:par>
                                <p:cTn id="64" presetID="2" presetClass="entr" presetSubtype="8"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000" fill="hold"/>
                                        <p:tgtEl>
                                          <p:spTgt spid="12"/>
                                        </p:tgtEl>
                                        <p:attrNameLst>
                                          <p:attrName>ppt_x</p:attrName>
                                        </p:attrNameLst>
                                      </p:cBhvr>
                                      <p:tavLst>
                                        <p:tav tm="0">
                                          <p:val>
                                            <p:strVal val="0-#ppt_w/2"/>
                                          </p:val>
                                        </p:tav>
                                        <p:tav tm="100000">
                                          <p:val>
                                            <p:strVal val="#ppt_x"/>
                                          </p:val>
                                        </p:tav>
                                      </p:tavLst>
                                    </p:anim>
                                    <p:anim calcmode="lin" valueType="num">
                                      <p:cBhvr additive="base">
                                        <p:cTn id="67" dur="2000" fill="hold"/>
                                        <p:tgtEl>
                                          <p:spTgt spid="12"/>
                                        </p:tgtEl>
                                        <p:attrNameLst>
                                          <p:attrName>ppt_y</p:attrName>
                                        </p:attrNameLst>
                                      </p:cBhvr>
                                      <p:tavLst>
                                        <p:tav tm="0">
                                          <p:val>
                                            <p:strVal val="#ppt_y"/>
                                          </p:val>
                                        </p:tav>
                                        <p:tav tm="100000">
                                          <p:val>
                                            <p:strVal val="#ppt_y"/>
                                          </p:val>
                                        </p:tav>
                                      </p:tavLst>
                                    </p:anim>
                                  </p:childTnLst>
                                </p:cTn>
                              </p:par>
                              <p:par>
                                <p:cTn id="68" presetID="3" presetClass="emph" presetSubtype="2" fill="hold" grpId="1" nodeType="withEffect">
                                  <p:stCondLst>
                                    <p:cond delay="0"/>
                                  </p:stCondLst>
                                  <p:iterate type="lt">
                                    <p:tmPct val="0"/>
                                  </p:iterate>
                                  <p:childTnLst>
                                    <p:animClr clrSpc="rgb" dir="cw">
                                      <p:cBhvr override="childStyle">
                                        <p:cTn id="69" dur="2000" fill="hold"/>
                                        <p:tgtEl>
                                          <p:spTgt spid="15"/>
                                        </p:tgtEl>
                                        <p:attrNameLst>
                                          <p:attrName>style.color</p:attrName>
                                        </p:attrNameLst>
                                      </p:cBhvr>
                                      <p:to>
                                        <a:srgbClr val="FA323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3" grpId="1"/>
      <p:bldP spid="14" grpId="0"/>
      <p:bldP spid="14"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2771775" y="1268413"/>
            <a:ext cx="3024188" cy="831850"/>
          </a:xfrm>
          <a:prstGeom prst="rect">
            <a:avLst/>
          </a:prstGeom>
          <a:noFill/>
          <a:ln w="9525">
            <a:noFill/>
            <a:miter lim="800000"/>
            <a:headEnd/>
            <a:tailEnd/>
          </a:ln>
        </p:spPr>
        <p:txBody>
          <a:bodyPr>
            <a:spAutoFit/>
          </a:bodyPr>
          <a:lstStyle/>
          <a:p>
            <a:pPr algn="ctr"/>
            <a:r>
              <a:rPr lang="ru-RU" sz="4800" b="1">
                <a:latin typeface="Arial Black" pitchFamily="34" charset="0"/>
                <a:ea typeface="Aharoni"/>
                <a:cs typeface="Aharoni"/>
              </a:rPr>
              <a:t>КОНЕЦ</a:t>
            </a:r>
          </a:p>
        </p:txBody>
      </p:sp>
      <p:pic>
        <p:nvPicPr>
          <p:cNvPr id="3" name="Рисунок 2" descr="3461648.png"/>
          <p:cNvPicPr>
            <a:picLocks noChangeAspect="1"/>
          </p:cNvPicPr>
          <p:nvPr/>
        </p:nvPicPr>
        <p:blipFill>
          <a:blip r:embed="rId2"/>
          <a:srcRect/>
          <a:stretch>
            <a:fillRect/>
          </a:stretch>
        </p:blipFill>
        <p:spPr bwMode="auto">
          <a:xfrm>
            <a:off x="-71438" y="1296988"/>
            <a:ext cx="2322513" cy="2968625"/>
          </a:xfrm>
          <a:prstGeom prst="rect">
            <a:avLst/>
          </a:prstGeom>
          <a:noFill/>
          <a:ln w="9525">
            <a:noFill/>
            <a:miter lim="800000"/>
            <a:headEnd/>
            <a:tailEnd/>
          </a:ln>
        </p:spPr>
      </p:pic>
      <p:pic>
        <p:nvPicPr>
          <p:cNvPr id="4" name="Рисунок 3" descr="11945872.png"/>
          <p:cNvPicPr>
            <a:picLocks noChangeAspect="1"/>
          </p:cNvPicPr>
          <p:nvPr/>
        </p:nvPicPr>
        <p:blipFill>
          <a:blip r:embed="rId3"/>
          <a:srcRect/>
          <a:stretch>
            <a:fillRect/>
          </a:stretch>
        </p:blipFill>
        <p:spPr bwMode="auto">
          <a:xfrm>
            <a:off x="-1908175" y="-3816350"/>
            <a:ext cx="5765800" cy="5765800"/>
          </a:xfrm>
          <a:prstGeom prst="rect">
            <a:avLst/>
          </a:prstGeom>
          <a:noFill/>
          <a:ln w="9525">
            <a:noFill/>
            <a:miter lim="800000"/>
            <a:headEnd/>
            <a:tailEnd/>
          </a:ln>
        </p:spPr>
      </p:pic>
      <p:pic>
        <p:nvPicPr>
          <p:cNvPr id="5" name="Рисунок 4" descr="11945872.png"/>
          <p:cNvPicPr>
            <a:picLocks noChangeAspect="1"/>
          </p:cNvPicPr>
          <p:nvPr/>
        </p:nvPicPr>
        <p:blipFill>
          <a:blip r:embed="rId3"/>
          <a:srcRect/>
          <a:stretch>
            <a:fillRect/>
          </a:stretch>
        </p:blipFill>
        <p:spPr bwMode="auto">
          <a:xfrm>
            <a:off x="6948488" y="-1366838"/>
            <a:ext cx="5765800" cy="5765801"/>
          </a:xfrm>
          <a:prstGeom prst="rect">
            <a:avLst/>
          </a:prstGeom>
          <a:noFill/>
          <a:ln w="9525">
            <a:noFill/>
            <a:miter lim="800000"/>
            <a:headEnd/>
            <a:tailEnd/>
          </a:ln>
        </p:spPr>
      </p:pic>
      <p:pic>
        <p:nvPicPr>
          <p:cNvPr id="6" name="Рисунок 5" descr="11945872.png"/>
          <p:cNvPicPr>
            <a:picLocks noChangeAspect="1"/>
          </p:cNvPicPr>
          <p:nvPr/>
        </p:nvPicPr>
        <p:blipFill>
          <a:blip r:embed="rId3"/>
          <a:srcRect/>
          <a:stretch>
            <a:fillRect/>
          </a:stretch>
        </p:blipFill>
        <p:spPr bwMode="auto">
          <a:xfrm>
            <a:off x="3995738" y="-3816350"/>
            <a:ext cx="5765800" cy="5765800"/>
          </a:xfrm>
          <a:prstGeom prst="rect">
            <a:avLst/>
          </a:prstGeom>
          <a:noFill/>
          <a:ln w="9525">
            <a:noFill/>
            <a:miter lim="800000"/>
            <a:headEnd/>
            <a:tailEnd/>
          </a:ln>
        </p:spPr>
      </p:pic>
      <p:pic>
        <p:nvPicPr>
          <p:cNvPr id="7" name="Рисунок 6" descr="3461648.png"/>
          <p:cNvPicPr>
            <a:picLocks noChangeAspect="1"/>
          </p:cNvPicPr>
          <p:nvPr/>
        </p:nvPicPr>
        <p:blipFill>
          <a:blip r:embed="rId2"/>
          <a:srcRect/>
          <a:stretch>
            <a:fillRect/>
          </a:stretch>
        </p:blipFill>
        <p:spPr bwMode="auto">
          <a:xfrm>
            <a:off x="6516688" y="3889375"/>
            <a:ext cx="2322512" cy="2968625"/>
          </a:xfrm>
          <a:prstGeom prst="rect">
            <a:avLst/>
          </a:prstGeom>
          <a:noFill/>
          <a:ln w="9525">
            <a:noFill/>
            <a:miter lim="800000"/>
            <a:headEnd/>
            <a:tailEnd/>
          </a:ln>
        </p:spPr>
      </p:pic>
      <p:pic>
        <p:nvPicPr>
          <p:cNvPr id="8" name="Рисунок 7" descr="3461648.png"/>
          <p:cNvPicPr>
            <a:picLocks noChangeAspect="1"/>
          </p:cNvPicPr>
          <p:nvPr/>
        </p:nvPicPr>
        <p:blipFill>
          <a:blip r:embed="rId2"/>
          <a:srcRect/>
          <a:stretch>
            <a:fillRect/>
          </a:stretch>
        </p:blipFill>
        <p:spPr bwMode="auto">
          <a:xfrm>
            <a:off x="6750050" y="792163"/>
            <a:ext cx="2322513" cy="2970212"/>
          </a:xfrm>
          <a:prstGeom prst="rect">
            <a:avLst/>
          </a:prstGeom>
          <a:noFill/>
          <a:ln w="9525">
            <a:noFill/>
            <a:miter lim="800000"/>
            <a:headEnd/>
            <a:tailEnd/>
          </a:ln>
        </p:spPr>
      </p:pic>
      <p:pic>
        <p:nvPicPr>
          <p:cNvPr id="9" name="Рисунок 8" descr="153.gif"/>
          <p:cNvPicPr>
            <a:picLocks noChangeAspect="1"/>
          </p:cNvPicPr>
          <p:nvPr/>
        </p:nvPicPr>
        <p:blipFill>
          <a:blip r:embed="rId4"/>
          <a:srcRect/>
          <a:stretch>
            <a:fillRect/>
          </a:stretch>
        </p:blipFill>
        <p:spPr bwMode="auto">
          <a:xfrm flipH="1">
            <a:off x="323850" y="5229225"/>
            <a:ext cx="1084263" cy="184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0" fill="hold"/>
                                        <p:tgtEl>
                                          <p:spTgt spid="6"/>
                                        </p:tgtEl>
                                        <p:attrNameLst>
                                          <p:attrName>ppt_x</p:attrName>
                                        </p:attrNameLst>
                                      </p:cBhvr>
                                      <p:tavLst>
                                        <p:tav tm="0">
                                          <p:val>
                                            <p:strVal val="#ppt_x"/>
                                          </p:val>
                                        </p:tav>
                                        <p:tav tm="100000">
                                          <p:val>
                                            <p:strVal val="#ppt_x"/>
                                          </p:val>
                                        </p:tav>
                                      </p:tavLst>
                                    </p:anim>
                                    <p:anim calcmode="lin" valueType="num">
                                      <p:cBhvr additive="base">
                                        <p:cTn id="16" dur="3000" fill="hold"/>
                                        <p:tgtEl>
                                          <p:spTgt spid="6"/>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par>
                                <p:cTn id="29" presetID="0" presetClass="path" presetSubtype="0" accel="50000" decel="50000" fill="hold" nodeType="withEffect">
                                  <p:stCondLst>
                                    <p:cond delay="0"/>
                                  </p:stCondLst>
                                  <p:childTnLst>
                                    <p:animMotion origin="layout" path="M 1.94444E-6 -0.07153 C 0.01927 -0.13241 0.03889 -0.19305 0.06962 -0.2118 C 0.10052 -0.23079 0.14687 -0.16551 0.18472 -0.18542 C 0.22274 -0.20509 0.25347 -0.30694 0.29705 -0.33032 C 0.34062 -0.3537 0.40555 -0.28356 0.44635 -0.32546 C 0.48715 -0.36736 0.51753 -0.52778 0.54219 -0.58171 C 0.56701 -0.63565 0.58055 -0.63194 0.59444 -0.64907 " pathEditMode="relative" rAng="0" ptsTypes="aaaaaaA">
                                      <p:cBhvr>
                                        <p:cTn id="30" dur="5000" fill="hold"/>
                                        <p:tgtEl>
                                          <p:spTgt spid="9"/>
                                        </p:tgtEl>
                                        <p:attrNameLst>
                                          <p:attrName>ppt_x</p:attrName>
                                          <p:attrName>ppt_y</p:attrName>
                                        </p:attrNameLst>
                                      </p:cBhvr>
                                      <p:rCtr x="297" y="-2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1" descr="globusAI_300_lossy.gif"/>
          <p:cNvPicPr>
            <a:picLocks noChangeAspect="1"/>
          </p:cNvPicPr>
          <p:nvPr/>
        </p:nvPicPr>
        <p:blipFill>
          <a:blip r:embed="rId2"/>
          <a:srcRect/>
          <a:stretch>
            <a:fillRect/>
          </a:stretch>
        </p:blipFill>
        <p:spPr bwMode="auto">
          <a:xfrm>
            <a:off x="2051050" y="1484313"/>
            <a:ext cx="5184775" cy="5184775"/>
          </a:xfrm>
          <a:prstGeom prst="rect">
            <a:avLst/>
          </a:prstGeom>
          <a:noFill/>
          <a:ln w="9525">
            <a:noFill/>
            <a:miter lim="800000"/>
            <a:headEnd/>
            <a:tailEnd/>
          </a:ln>
        </p:spPr>
      </p:pic>
      <p:sp>
        <p:nvSpPr>
          <p:cNvPr id="3" name="TextBox 2"/>
          <p:cNvSpPr txBox="1"/>
          <p:nvPr/>
        </p:nvSpPr>
        <p:spPr>
          <a:xfrm>
            <a:off x="323528" y="260648"/>
            <a:ext cx="8820472" cy="707886"/>
          </a:xfrm>
          <a:prstGeom prst="rect">
            <a:avLst/>
          </a:prstGeom>
          <a:noFill/>
        </p:spPr>
        <p:txBody>
          <a:bodyPr>
            <a:spAutoFit/>
          </a:bodyPr>
          <a:lstStyle/>
          <a:p>
            <a:pPr fontAlgn="auto">
              <a:spcBef>
                <a:spcPts val="0"/>
              </a:spcBef>
              <a:spcAft>
                <a:spcPts val="0"/>
              </a:spcAft>
              <a:defRPr/>
            </a:pPr>
            <a:r>
              <a:rPr lang="ru-RU" sz="4000" b="1" cap="all" dirty="0">
                <a:ln w="9000" cmpd="sng">
                  <a:solidFill>
                    <a:schemeClr val="tx1">
                      <a:lumMod val="85000"/>
                      <a:lumOff val="15000"/>
                    </a:schemeClr>
                  </a:solidFill>
                  <a:prstDash val="solid"/>
                </a:ln>
                <a:solidFill>
                  <a:srgbClr val="0070C0"/>
                </a:solidFill>
                <a:effectLst>
                  <a:glow rad="139700">
                    <a:schemeClr val="accent6">
                      <a:satMod val="175000"/>
                      <a:alpha val="40000"/>
                    </a:schemeClr>
                  </a:glow>
                  <a:innerShdw blurRad="63500" dist="50800" dir="13500000">
                    <a:prstClr val="black">
                      <a:alpha val="50000"/>
                    </a:prstClr>
                  </a:innerShdw>
                  <a:reflection blurRad="12700" stA="28000" endPos="45000" dist="1000" dir="5400000" sy="-100000" algn="bl" rotWithShape="0"/>
                </a:effectLst>
                <a:latin typeface="+mn-lt"/>
              </a:rPr>
              <a:t>На Земле много морей и океанов</a:t>
            </a:r>
            <a:endParaRPr lang="ru-RU" sz="4000" b="1" cap="all" dirty="0">
              <a:ln w="9000" cmpd="sng">
                <a:solidFill>
                  <a:schemeClr val="tx1">
                    <a:lumMod val="85000"/>
                    <a:lumOff val="15000"/>
                  </a:schemeClr>
                </a:solidFill>
                <a:prstDash val="solid"/>
              </a:ln>
              <a:solidFill>
                <a:srgbClr val="0070C0"/>
              </a:solidFill>
              <a:effectLst>
                <a:glow rad="139700">
                  <a:schemeClr val="accent6">
                    <a:satMod val="175000"/>
                    <a:alpha val="40000"/>
                  </a:schemeClr>
                </a:glow>
                <a:innerShdw blurRad="63500" dist="50800" dir="13500000">
                  <a:prstClr val="black">
                    <a:alpha val="50000"/>
                  </a:prstClr>
                </a:innerShdw>
                <a:reflection blurRad="12700" stA="28000" endPos="45000" dist="1000" dir="5400000" sy="-100000" algn="bl" rotWithShape="0"/>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ris..jpg"/>
          <p:cNvPicPr>
            <a:picLocks noChangeAspect="1"/>
          </p:cNvPicPr>
          <p:nvPr/>
        </p:nvPicPr>
        <p:blipFill>
          <a:blip r:embed="rId2"/>
          <a:srcRect/>
          <a:stretch>
            <a:fillRect/>
          </a:stretch>
        </p:blipFill>
        <p:spPr bwMode="auto">
          <a:xfrm>
            <a:off x="5508625" y="1816100"/>
            <a:ext cx="3635375" cy="2400300"/>
          </a:xfrm>
          <a:prstGeom prst="rect">
            <a:avLst/>
          </a:prstGeom>
          <a:noFill/>
          <a:ln w="9525">
            <a:noFill/>
            <a:miter lim="800000"/>
            <a:headEnd/>
            <a:tailEnd/>
          </a:ln>
        </p:spPr>
      </p:pic>
      <p:pic>
        <p:nvPicPr>
          <p:cNvPr id="17" name="Рисунок 16" descr="big_44102.jpg"/>
          <p:cNvPicPr>
            <a:picLocks noChangeAspect="1"/>
          </p:cNvPicPr>
          <p:nvPr/>
        </p:nvPicPr>
        <p:blipFill>
          <a:blip r:embed="rId3"/>
          <a:srcRect/>
          <a:stretch>
            <a:fillRect/>
          </a:stretch>
        </p:blipFill>
        <p:spPr bwMode="auto">
          <a:xfrm>
            <a:off x="4765675" y="4508500"/>
            <a:ext cx="4378325" cy="2349500"/>
          </a:xfrm>
          <a:prstGeom prst="rect">
            <a:avLst/>
          </a:prstGeom>
          <a:noFill/>
          <a:ln w="9525">
            <a:noFill/>
            <a:miter lim="800000"/>
            <a:headEnd/>
            <a:tailEnd/>
          </a:ln>
        </p:spPr>
      </p:pic>
      <p:pic>
        <p:nvPicPr>
          <p:cNvPr id="8" name="Рисунок 7" descr="3461648.png"/>
          <p:cNvPicPr>
            <a:picLocks noChangeAspect="1"/>
          </p:cNvPicPr>
          <p:nvPr/>
        </p:nvPicPr>
        <p:blipFill>
          <a:blip r:embed="rId4"/>
          <a:srcRect/>
          <a:stretch>
            <a:fillRect/>
          </a:stretch>
        </p:blipFill>
        <p:spPr bwMode="auto">
          <a:xfrm>
            <a:off x="0" y="981075"/>
            <a:ext cx="2322513" cy="2968625"/>
          </a:xfrm>
          <a:prstGeom prst="rect">
            <a:avLst/>
          </a:prstGeom>
          <a:noFill/>
          <a:ln w="9525">
            <a:noFill/>
            <a:miter lim="800000"/>
            <a:headEnd/>
            <a:tailEnd/>
          </a:ln>
        </p:spPr>
      </p:pic>
      <p:pic>
        <p:nvPicPr>
          <p:cNvPr id="2" name="Рисунок 1" descr="11945872.png"/>
          <p:cNvPicPr>
            <a:picLocks noChangeAspect="1"/>
          </p:cNvPicPr>
          <p:nvPr/>
        </p:nvPicPr>
        <p:blipFill>
          <a:blip r:embed="rId5"/>
          <a:srcRect/>
          <a:stretch>
            <a:fillRect/>
          </a:stretch>
        </p:blipFill>
        <p:spPr bwMode="auto">
          <a:xfrm>
            <a:off x="-1836738" y="-4132263"/>
            <a:ext cx="5765801" cy="5765801"/>
          </a:xfrm>
          <a:prstGeom prst="rect">
            <a:avLst/>
          </a:prstGeom>
          <a:noFill/>
          <a:ln w="9525">
            <a:noFill/>
            <a:miter lim="800000"/>
            <a:headEnd/>
            <a:tailEnd/>
          </a:ln>
        </p:spPr>
      </p:pic>
      <p:pic>
        <p:nvPicPr>
          <p:cNvPr id="3" name="Рисунок 2" descr="11945872.png"/>
          <p:cNvPicPr>
            <a:picLocks noChangeAspect="1"/>
          </p:cNvPicPr>
          <p:nvPr/>
        </p:nvPicPr>
        <p:blipFill>
          <a:blip r:embed="rId5"/>
          <a:srcRect/>
          <a:stretch>
            <a:fillRect/>
          </a:stretch>
        </p:blipFill>
        <p:spPr bwMode="auto">
          <a:xfrm>
            <a:off x="7019925" y="-1684338"/>
            <a:ext cx="5765800" cy="5765801"/>
          </a:xfrm>
          <a:prstGeom prst="rect">
            <a:avLst/>
          </a:prstGeom>
          <a:noFill/>
          <a:ln w="9525">
            <a:noFill/>
            <a:miter lim="800000"/>
            <a:headEnd/>
            <a:tailEnd/>
          </a:ln>
        </p:spPr>
      </p:pic>
      <p:pic>
        <p:nvPicPr>
          <p:cNvPr id="4" name="Рисунок 3" descr="11945872.png"/>
          <p:cNvPicPr>
            <a:picLocks noChangeAspect="1"/>
          </p:cNvPicPr>
          <p:nvPr/>
        </p:nvPicPr>
        <p:blipFill>
          <a:blip r:embed="rId5"/>
          <a:srcRect/>
          <a:stretch>
            <a:fillRect/>
          </a:stretch>
        </p:blipFill>
        <p:spPr bwMode="auto">
          <a:xfrm>
            <a:off x="4067175" y="-4132263"/>
            <a:ext cx="5765800" cy="5765801"/>
          </a:xfrm>
          <a:prstGeom prst="rect">
            <a:avLst/>
          </a:prstGeom>
          <a:noFill/>
          <a:ln w="9525">
            <a:noFill/>
            <a:miter lim="800000"/>
            <a:headEnd/>
            <a:tailEnd/>
          </a:ln>
        </p:spPr>
      </p:pic>
      <p:pic>
        <p:nvPicPr>
          <p:cNvPr id="6" name="Рисунок 5" descr="3461648.png"/>
          <p:cNvPicPr>
            <a:picLocks noChangeAspect="1"/>
          </p:cNvPicPr>
          <p:nvPr/>
        </p:nvPicPr>
        <p:blipFill>
          <a:blip r:embed="rId4"/>
          <a:srcRect/>
          <a:stretch>
            <a:fillRect/>
          </a:stretch>
        </p:blipFill>
        <p:spPr bwMode="auto">
          <a:xfrm>
            <a:off x="6300788" y="4292600"/>
            <a:ext cx="2322512" cy="2968625"/>
          </a:xfrm>
          <a:prstGeom prst="rect">
            <a:avLst/>
          </a:prstGeom>
          <a:noFill/>
          <a:ln w="9525">
            <a:noFill/>
            <a:miter lim="800000"/>
            <a:headEnd/>
            <a:tailEnd/>
          </a:ln>
        </p:spPr>
      </p:pic>
      <p:pic>
        <p:nvPicPr>
          <p:cNvPr id="7" name="Рисунок 6" descr="3461648.png"/>
          <p:cNvPicPr>
            <a:picLocks noChangeAspect="1"/>
          </p:cNvPicPr>
          <p:nvPr/>
        </p:nvPicPr>
        <p:blipFill>
          <a:blip r:embed="rId4"/>
          <a:srcRect/>
          <a:stretch>
            <a:fillRect/>
          </a:stretch>
        </p:blipFill>
        <p:spPr bwMode="auto">
          <a:xfrm>
            <a:off x="6821488" y="476250"/>
            <a:ext cx="2322512" cy="2968625"/>
          </a:xfrm>
          <a:prstGeom prst="rect">
            <a:avLst/>
          </a:prstGeom>
          <a:noFill/>
          <a:ln w="9525">
            <a:noFill/>
            <a:miter lim="800000"/>
            <a:headEnd/>
            <a:tailEnd/>
          </a:ln>
        </p:spPr>
      </p:pic>
      <p:pic>
        <p:nvPicPr>
          <p:cNvPr id="9" name="Рисунок 8" descr="3461648.png"/>
          <p:cNvPicPr>
            <a:picLocks noChangeAspect="1"/>
          </p:cNvPicPr>
          <p:nvPr/>
        </p:nvPicPr>
        <p:blipFill>
          <a:blip r:embed="rId4"/>
          <a:srcRect/>
          <a:stretch>
            <a:fillRect/>
          </a:stretch>
        </p:blipFill>
        <p:spPr bwMode="auto">
          <a:xfrm>
            <a:off x="1979613" y="3889375"/>
            <a:ext cx="2322512" cy="2968625"/>
          </a:xfrm>
          <a:prstGeom prst="rect">
            <a:avLst/>
          </a:prstGeom>
          <a:noFill/>
          <a:ln w="9525">
            <a:noFill/>
            <a:miter lim="800000"/>
            <a:headEnd/>
            <a:tailEnd/>
          </a:ln>
        </p:spPr>
      </p:pic>
      <p:pic>
        <p:nvPicPr>
          <p:cNvPr id="12" name="Рисунок 11" descr="embed_asset.png"/>
          <p:cNvPicPr>
            <a:picLocks noChangeAspect="1"/>
          </p:cNvPicPr>
          <p:nvPr/>
        </p:nvPicPr>
        <p:blipFill>
          <a:blip r:embed="rId6"/>
          <a:srcRect/>
          <a:stretch>
            <a:fillRect/>
          </a:stretch>
        </p:blipFill>
        <p:spPr bwMode="auto">
          <a:xfrm>
            <a:off x="0" y="2997200"/>
            <a:ext cx="2295525" cy="1936750"/>
          </a:xfrm>
          <a:prstGeom prst="rect">
            <a:avLst/>
          </a:prstGeom>
          <a:noFill/>
          <a:ln w="9525">
            <a:noFill/>
            <a:miter lim="800000"/>
            <a:headEnd/>
            <a:tailEnd/>
          </a:ln>
        </p:spPr>
      </p:pic>
      <p:sp>
        <p:nvSpPr>
          <p:cNvPr id="15" name="TextBox 14"/>
          <p:cNvSpPr txBox="1"/>
          <p:nvPr/>
        </p:nvSpPr>
        <p:spPr>
          <a:xfrm>
            <a:off x="251520" y="332656"/>
            <a:ext cx="3600400" cy="923330"/>
          </a:xfrm>
          <a:prstGeom prst="rect">
            <a:avLst/>
          </a:prstGeom>
          <a:noFill/>
        </p:spPr>
        <p:txBody>
          <a:bodyPr>
            <a:spAutoFit/>
          </a:bodyPr>
          <a:lstStyle/>
          <a:p>
            <a:pP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Моллюски</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16" name="TextBox 15"/>
          <p:cNvSpPr txBox="1"/>
          <p:nvPr/>
        </p:nvSpPr>
        <p:spPr>
          <a:xfrm>
            <a:off x="5076056" y="404664"/>
            <a:ext cx="3600400" cy="923330"/>
          </a:xfrm>
          <a:prstGeom prst="rect">
            <a:avLst/>
          </a:prstGeom>
          <a:noFill/>
        </p:spPr>
        <p:txBody>
          <a:bodyPr>
            <a:spAutoFit/>
          </a:bodyPr>
          <a:lstStyle/>
          <a:p>
            <a:pP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Планктоны</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pic>
        <p:nvPicPr>
          <p:cNvPr id="14" name="Рисунок 13" descr="clam_1.jpg"/>
          <p:cNvPicPr>
            <a:picLocks noChangeAspect="1"/>
          </p:cNvPicPr>
          <p:nvPr/>
        </p:nvPicPr>
        <p:blipFill>
          <a:blip r:embed="rId7"/>
          <a:srcRect l="3716" t="14563" r="18442" b="11836"/>
          <a:stretch>
            <a:fillRect/>
          </a:stretch>
        </p:blipFill>
        <p:spPr bwMode="auto">
          <a:xfrm>
            <a:off x="2268538" y="3789363"/>
            <a:ext cx="3382962" cy="2376487"/>
          </a:xfrm>
          <a:prstGeom prst="rect">
            <a:avLst/>
          </a:prstGeom>
          <a:noFill/>
          <a:ln w="9525">
            <a:noFill/>
            <a:miter lim="800000"/>
            <a:headEnd/>
            <a:tailEnd/>
          </a:ln>
        </p:spPr>
      </p:pic>
      <p:pic>
        <p:nvPicPr>
          <p:cNvPr id="13" name="Рисунок 12" descr="x_6afe34ef.jpg"/>
          <p:cNvPicPr>
            <a:picLocks noChangeAspect="1"/>
          </p:cNvPicPr>
          <p:nvPr/>
        </p:nvPicPr>
        <p:blipFill>
          <a:blip r:embed="rId8"/>
          <a:srcRect l="6152" t="12318" r="7664" b="14673"/>
          <a:stretch>
            <a:fillRect/>
          </a:stretch>
        </p:blipFill>
        <p:spPr bwMode="auto">
          <a:xfrm>
            <a:off x="1547813" y="1196975"/>
            <a:ext cx="3744912" cy="2447925"/>
          </a:xfrm>
          <a:prstGeom prst="rect">
            <a:avLst/>
          </a:prstGeom>
          <a:noFill/>
          <a:ln w="9525">
            <a:noFill/>
            <a:miter lim="800000"/>
            <a:headEnd/>
            <a:tailEnd/>
          </a:ln>
        </p:spPr>
      </p:pic>
      <p:pic>
        <p:nvPicPr>
          <p:cNvPr id="10" name="Рисунок 9" descr="694770_original.jpg"/>
          <p:cNvPicPr>
            <a:picLocks noChangeAspect="1"/>
          </p:cNvPicPr>
          <p:nvPr/>
        </p:nvPicPr>
        <p:blipFill>
          <a:blip r:embed="rId9"/>
          <a:srcRect l="14038" t="10114" r="20789" b="15724"/>
          <a:stretch>
            <a:fillRect/>
          </a:stretch>
        </p:blipFill>
        <p:spPr bwMode="auto">
          <a:xfrm>
            <a:off x="0" y="4797425"/>
            <a:ext cx="2716213" cy="20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ppt_x"/>
                                          </p:val>
                                        </p:tav>
                                        <p:tav tm="100000">
                                          <p:val>
                                            <p:strVal val="#ppt_x"/>
                                          </p:val>
                                        </p:tav>
                                      </p:tavLst>
                                    </p:anim>
                                    <p:anim calcmode="lin" valueType="num">
                                      <p:cBhvr additive="base">
                                        <p:cTn id="24" dur="3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ppt_x"/>
                                          </p:val>
                                        </p:tav>
                                        <p:tav tm="100000">
                                          <p:val>
                                            <p:strVal val="#ppt_x"/>
                                          </p:val>
                                        </p:tav>
                                      </p:tavLst>
                                    </p:anim>
                                    <p:anim calcmode="lin" valueType="num">
                                      <p:cBhvr additive="base">
                                        <p:cTn id="32" dur="3000" fill="hold"/>
                                        <p:tgtEl>
                                          <p:spTgt spid="7"/>
                                        </p:tgtEl>
                                        <p:attrNameLst>
                                          <p:attrName>ppt_y</p:attrName>
                                        </p:attrNameLst>
                                      </p:cBhvr>
                                      <p:tavLst>
                                        <p:tav tm="0">
                                          <p:val>
                                            <p:strVal val="1+#ppt_h/2"/>
                                          </p:val>
                                        </p:tav>
                                        <p:tav tm="100000">
                                          <p:val>
                                            <p:strVal val="#ppt_y"/>
                                          </p:val>
                                        </p:tav>
                                      </p:tavLst>
                                    </p:anim>
                                  </p:childTnLst>
                                </p:cTn>
                              </p:par>
                              <p:par>
                                <p:cTn id="33" presetID="29"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ppt_x</p:attrName>
                                        </p:attrNameLst>
                                      </p:cBhvr>
                                      <p:tavLst>
                                        <p:tav tm="0">
                                          <p:val>
                                            <p:strVal val="#ppt_x-.2"/>
                                          </p:val>
                                        </p:tav>
                                        <p:tav tm="100000">
                                          <p:val>
                                            <p:strVal val="#ppt_x"/>
                                          </p:val>
                                        </p:tav>
                                      </p:tavLst>
                                    </p:anim>
                                    <p:anim calcmode="lin" valueType="num">
                                      <p:cBhvr>
                                        <p:cTn id="3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52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ppt_x</p:attrName>
                                        </p:attrNameLst>
                                      </p:cBhvr>
                                      <p:tavLst>
                                        <p:tav tm="0">
                                          <p:val>
                                            <p:fltVal val="0.5"/>
                                          </p:val>
                                        </p:tav>
                                        <p:tav tm="100000">
                                          <p:val>
                                            <p:strVal val="#ppt_x"/>
                                          </p:val>
                                        </p:tav>
                                      </p:tavLst>
                                    </p:anim>
                                    <p:anim calcmode="lin" valueType="num">
                                      <p:cBhvr>
                                        <p:cTn id="67"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ppt_x</p:attrName>
                                        </p:attrNameLst>
                                      </p:cBhvr>
                                      <p:tavLst>
                                        <p:tav tm="0">
                                          <p:val>
                                            <p:strVal val="#ppt_x-.2"/>
                                          </p:val>
                                        </p:tav>
                                        <p:tav tm="100000">
                                          <p:val>
                                            <p:strVal val="#ppt_x"/>
                                          </p:val>
                                        </p:tav>
                                      </p:tavLst>
                                    </p:anim>
                                    <p:anim calcmode="lin" valueType="num">
                                      <p:cBhvr>
                                        <p:cTn id="7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6"/>
                                        </p:tgtEl>
                                      </p:cBhvr>
                                    </p:animEffect>
                                  </p:childTnLst>
                                </p:cTn>
                              </p:par>
                              <p:par>
                                <p:cTn id="75" presetID="23" presetClass="entr" presetSubtype="16"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ppt_x</p:attrName>
                                        </p:attrNameLst>
                                      </p:cBhvr>
                                      <p:tavLst>
                                        <p:tav tm="0">
                                          <p:val>
                                            <p:strVal val="#ppt_x-.2"/>
                                          </p:val>
                                        </p:tav>
                                        <p:tav tm="100000">
                                          <p:val>
                                            <p:strVal val="#ppt_x"/>
                                          </p:val>
                                        </p:tav>
                                      </p:tavLst>
                                    </p:anim>
                                    <p:anim calcmode="lin" valueType="num">
                                      <p:cBhvr>
                                        <p:cTn id="8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лентина\Documents\морские обитатели\2.jpg"/>
          <p:cNvPicPr>
            <a:picLocks noGrp="1" noChangeAspect="1" noChangeArrowheads="1"/>
          </p:cNvPicPr>
          <p:nvPr>
            <p:ph idx="1"/>
          </p:nvPr>
        </p:nvPicPr>
        <p:blipFill>
          <a:blip r:embed="rId2"/>
          <a:srcRect/>
          <a:stretch>
            <a:fillRect/>
          </a:stretch>
        </p:blipFill>
        <p:spPr>
          <a:xfrm>
            <a:off x="900113" y="2762250"/>
            <a:ext cx="7272337" cy="3908425"/>
          </a:xfrm>
        </p:spPr>
      </p:pic>
      <p:sp>
        <p:nvSpPr>
          <p:cNvPr id="2" name="Заголовок 1"/>
          <p:cNvSpPr>
            <a:spLocks noGrp="1"/>
          </p:cNvSpPr>
          <p:nvPr>
            <p:ph type="title"/>
          </p:nvPr>
        </p:nvSpPr>
        <p:spPr>
          <a:xfrm>
            <a:off x="0" y="-315913"/>
            <a:ext cx="9144000" cy="3313113"/>
          </a:xfrm>
        </p:spPr>
        <p:txBody>
          <a:bodyPr/>
          <a:lstStyle/>
          <a:p>
            <a:pPr algn="just"/>
            <a:r>
              <a:rPr lang="ru-RU" sz="2400" b="1" smtClean="0"/>
              <a:t>Кит - это самое крупное животное на планете. Киты похожи на огромных рыб, но они </a:t>
            </a:r>
            <a:r>
              <a:rPr lang="ru-RU" sz="2400" b="1" u="sng" smtClean="0"/>
              <a:t>не рыбы</a:t>
            </a:r>
            <a:r>
              <a:rPr lang="ru-RU" sz="2400" b="1" smtClean="0"/>
              <a:t>. Своих детенышей они кормят молоком. Киты долгое время могут находиться под водой. Выплывают, чтобы набрать кислород. Кит съедает около тонны еды в сутки, но питаются киты только летом, в остальное время они живут за счет жировых отложений .  В наши дни китов осталось мало, они занесены в Красную книгу.</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par>
                                <p:cTn id="7" presetID="2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edg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350"/>
            <a:ext cx="9144000" cy="1296988"/>
          </a:xfrm>
        </p:spPr>
        <p:txBody>
          <a:bodyPr/>
          <a:lstStyle/>
          <a:p>
            <a:r>
              <a:rPr lang="ru-RU" sz="3200" b="1" smtClean="0"/>
              <a:t>Акулы самые большие, агрессивные и зубастые рыбы. Зубы у акул расположены в шесть рядов, они очень острые, как пила. </a:t>
            </a:r>
          </a:p>
        </p:txBody>
      </p:sp>
      <p:pic>
        <p:nvPicPr>
          <p:cNvPr id="2050" name="Picture 2" descr="C:\Users\Валентина\Documents\морские обитатели\a3275c4c52d4.jpg"/>
          <p:cNvPicPr>
            <a:picLocks noGrp="1" noChangeAspect="1" noChangeArrowheads="1"/>
          </p:cNvPicPr>
          <p:nvPr>
            <p:ph idx="1"/>
          </p:nvPr>
        </p:nvPicPr>
        <p:blipFill>
          <a:blip r:embed="rId2"/>
          <a:srcRect/>
          <a:stretch>
            <a:fillRect/>
          </a:stretch>
        </p:blipFill>
        <p:spPr>
          <a:xfrm>
            <a:off x="611188" y="1844675"/>
            <a:ext cx="8083550" cy="46339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par>
                                <p:cTn id="7" presetID="2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wedg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a:lstStyle/>
          <a:p>
            <a:r>
              <a:rPr lang="ru-RU" sz="3200" b="1" smtClean="0"/>
              <a:t>Рыба молот</a:t>
            </a:r>
          </a:p>
        </p:txBody>
      </p:sp>
      <p:pic>
        <p:nvPicPr>
          <p:cNvPr id="3074" name="Picture 2" descr="C:\Users\Валентина\Documents\морские обитатели\06306887.jpg"/>
          <p:cNvPicPr>
            <a:picLocks noGrp="1" noChangeAspect="1" noChangeArrowheads="1"/>
          </p:cNvPicPr>
          <p:nvPr>
            <p:ph idx="1"/>
          </p:nvPr>
        </p:nvPicPr>
        <p:blipFill>
          <a:blip r:embed="rId2"/>
          <a:srcRect b="1393"/>
          <a:stretch>
            <a:fillRect/>
          </a:stretch>
        </p:blipFill>
        <p:spPr>
          <a:xfrm>
            <a:off x="395288" y="1341438"/>
            <a:ext cx="8345487" cy="51831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1000"/>
                                        <p:tgtEl>
                                          <p:spTgt spid="3074"/>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лентина\Documents\морские обитатели\12551.jpg"/>
          <p:cNvPicPr>
            <a:picLocks noGrp="1" noChangeAspect="1" noChangeArrowheads="1"/>
          </p:cNvPicPr>
          <p:nvPr>
            <p:ph idx="1"/>
          </p:nvPr>
        </p:nvPicPr>
        <p:blipFill>
          <a:blip r:embed="rId2"/>
          <a:srcRect/>
          <a:stretch>
            <a:fillRect/>
          </a:stretch>
        </p:blipFill>
        <p:spPr>
          <a:xfrm>
            <a:off x="1116013" y="2133600"/>
            <a:ext cx="7200900" cy="4724400"/>
          </a:xfrm>
        </p:spPr>
      </p:pic>
      <p:sp>
        <p:nvSpPr>
          <p:cNvPr id="5" name="Прямоугольник 4"/>
          <p:cNvSpPr/>
          <p:nvPr/>
        </p:nvSpPr>
        <p:spPr>
          <a:xfrm>
            <a:off x="0" y="0"/>
            <a:ext cx="9144000" cy="2246313"/>
          </a:xfrm>
          <a:prstGeom prst="rect">
            <a:avLst/>
          </a:prstGeom>
        </p:spPr>
        <p:txBody>
          <a:bodyPr>
            <a:spAutoFit/>
          </a:bodyPr>
          <a:lstStyle/>
          <a:p>
            <a:pPr algn="just" fontAlgn="auto">
              <a:spcBef>
                <a:spcPts val="0"/>
              </a:spcBef>
              <a:spcAft>
                <a:spcPts val="0"/>
              </a:spcAft>
              <a:defRPr/>
            </a:pPr>
            <a:r>
              <a:rPr lang="ru-RU" sz="2800" b="1" dirty="0">
                <a:latin typeface="+mj-lt"/>
                <a:ea typeface="+mj-ea"/>
                <a:cs typeface="+mj-cs"/>
              </a:rPr>
              <a:t> Дельфины обитают у поверхности воды, так как у них нет жабр и им необходимо выплывать, чтобы глотнуть воздух. У дельфинов очень гладкая кожа. Это помогает им очень быстро передвигаться в воде. Дельфины могут выпрыгивать из воды на высоту 5 метров</a:t>
            </a:r>
            <a:endParaRPr lang="ru-RU" sz="28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1000"/>
                                        <p:tgtEl>
                                          <p:spTgt spid="4098"/>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3600"/>
          </a:xfrm>
        </p:spPr>
        <p:txBody>
          <a:bodyPr/>
          <a:lstStyle/>
          <a:p>
            <a:pPr algn="just"/>
            <a:r>
              <a:rPr lang="ru-RU" sz="3100" b="1" smtClean="0"/>
              <a:t>Медузы бывают разных форм: в виде колокола, тарелки, шляпки, они «украшены» щупальцами в виде лент, воланов. Медуз нельзя трогать руками. Они могут обжечь, т.к. в щупальцах находится яд. </a:t>
            </a:r>
          </a:p>
        </p:txBody>
      </p:sp>
      <p:pic>
        <p:nvPicPr>
          <p:cNvPr id="11266" name="Picture 2" descr="C:\Users\Валентина\Documents\морские обитатели\kosmetika-iz-morskih-obitateley.jpg"/>
          <p:cNvPicPr>
            <a:picLocks noGrp="1" noChangeAspect="1" noChangeArrowheads="1"/>
          </p:cNvPicPr>
          <p:nvPr>
            <p:ph idx="1"/>
          </p:nvPr>
        </p:nvPicPr>
        <p:blipFill>
          <a:blip r:embed="rId2"/>
          <a:srcRect/>
          <a:stretch>
            <a:fillRect/>
          </a:stretch>
        </p:blipFill>
        <p:spPr>
          <a:xfrm>
            <a:off x="1763713" y="2205038"/>
            <a:ext cx="5835650" cy="43767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1000"/>
                                        <p:tgtEl>
                                          <p:spTgt spid="11266"/>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284538"/>
          </a:xfrm>
        </p:spPr>
        <p:txBody>
          <a:bodyPr/>
          <a:lstStyle/>
          <a:p>
            <a:pPr algn="just"/>
            <a:r>
              <a:rPr lang="ru-RU" sz="3100" b="1" smtClean="0"/>
              <a:t>Крабы ползают по дну теплых вод. В у них широкое и короткое тело. У них пять пар ножек. Передние-клещи, ими  краб может разрезать пищу на кусочки. Краб собирает все, что попадается на пути: рыбьи головы, осколки стекла и складывает на спину. Так он спасается от врагов.</a:t>
            </a:r>
          </a:p>
        </p:txBody>
      </p:sp>
      <p:pic>
        <p:nvPicPr>
          <p:cNvPr id="8194" name="Picture 2" descr="C:\Users\Валентина\Documents\морские обитатели\Morskie-obitateli-KRAB.jpg"/>
          <p:cNvPicPr>
            <a:picLocks noGrp="1" noChangeAspect="1" noChangeArrowheads="1"/>
          </p:cNvPicPr>
          <p:nvPr>
            <p:ph idx="1"/>
          </p:nvPr>
        </p:nvPicPr>
        <p:blipFill>
          <a:blip r:embed="rId2"/>
          <a:srcRect/>
          <a:stretch>
            <a:fillRect/>
          </a:stretch>
        </p:blipFill>
        <p:spPr>
          <a:xfrm>
            <a:off x="3429000" y="3028950"/>
            <a:ext cx="5715000" cy="38290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TotalTime>
  <Words>330</Words>
  <Application>Microsoft Office PowerPoint</Application>
  <PresentationFormat>Экран (4:3)</PresentationFormat>
  <Paragraphs>16</Paragraphs>
  <Slides>14</Slides>
  <Notes>0</Notes>
  <HiddenSlides>0</HiddenSlides>
  <MMClips>1</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14</vt:i4>
      </vt:variant>
    </vt:vector>
  </HeadingPairs>
  <TitlesOfParts>
    <vt:vector size="19" baseType="lpstr">
      <vt:lpstr>Calibri</vt:lpstr>
      <vt:lpstr>Arial</vt:lpstr>
      <vt:lpstr>Arial Black</vt:lpstr>
      <vt:lpstr>Aharoni</vt:lpstr>
      <vt:lpstr>Тема Office</vt:lpstr>
      <vt:lpstr>Слайд 1</vt:lpstr>
      <vt:lpstr>Слайд 2</vt:lpstr>
      <vt:lpstr>Слайд 3</vt:lpstr>
      <vt:lpstr>Кит - это самое крупное животное на планете. Киты похожи на огромных рыб, но они не рыбы. Своих детенышей они кормят молоком. Киты долгое время могут находиться под водой. Выплывают, чтобы набрать кислород. Кит съедает около тонны еды в сутки, но питаются киты только летом, в остальное время они живут за счет жировых отложений .  В наши дни китов осталось мало, они занесены в Красную книгу.</vt:lpstr>
      <vt:lpstr>Акулы самые большие, агрессивные и зубастые рыбы. Зубы у акул расположены в шесть рядов, они очень острые, как пила. </vt:lpstr>
      <vt:lpstr>Рыба молот</vt:lpstr>
      <vt:lpstr>Слайд 7</vt:lpstr>
      <vt:lpstr>Медузы бывают разных форм: в виде колокола, тарелки, шляпки, они «украшены» щупальцами в виде лент, воланов. Медуз нельзя трогать руками. Они могут обжечь, т.к. в щупальцах находится яд. </vt:lpstr>
      <vt:lpstr>Крабы ползают по дну теплых вод. В у них широкое и короткое тело. У них пять пар ножек. Передние-клещи, ими  краб может разрезать пищу на кусочки. Краб собирает все, что попадается на пути: рыбьи головы, осколки стекла и складывает на спину. Так он спасается от врагов.</vt:lpstr>
      <vt:lpstr>Морская звезда. Очень похожа на звездочку, у нее пять лучей. В случае опасности может отбросить часть своего тела. Она хищник- питается моллюсками и морскими ежами.</vt:lpstr>
      <vt:lpstr>Черепаха имеет твердый панцирь, в котором есть отверстия для головы, хвоста и лап. Лапы используют как плавники. На суше черепахи передвигаются медленно, но очень хорошо плавают в море . </vt:lpstr>
      <vt:lpstr>Морской конек похож на маленького дракончика. Морские коньки не очень хорошо плавают и большую часть жизни проводят на водорослях, зацепившись за них гибким хвостом.</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1 ампер</cp:lastModifiedBy>
  <cp:revision>22</cp:revision>
  <dcterms:created xsi:type="dcterms:W3CDTF">2015-10-07T16:47:38Z</dcterms:created>
  <dcterms:modified xsi:type="dcterms:W3CDTF">2015-12-12T14:10:31Z</dcterms:modified>
</cp:coreProperties>
</file>