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1" r:id="rId3"/>
    <p:sldId id="261" r:id="rId4"/>
    <p:sldId id="263" r:id="rId5"/>
    <p:sldId id="275" r:id="rId6"/>
    <p:sldId id="272" r:id="rId7"/>
    <p:sldId id="276" r:id="rId8"/>
    <p:sldId id="266" r:id="rId9"/>
    <p:sldId id="259" r:id="rId10"/>
    <p:sldId id="268" r:id="rId11"/>
    <p:sldId id="258" r:id="rId12"/>
    <p:sldId id="277" r:id="rId13"/>
    <p:sldId id="260" r:id="rId14"/>
    <p:sldId id="279" r:id="rId15"/>
    <p:sldId id="280" r:id="rId16"/>
    <p:sldId id="278" r:id="rId17"/>
    <p:sldId id="257" r:id="rId18"/>
    <p:sldId id="269" r:id="rId19"/>
    <p:sldId id="274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4D7C-3DB3-4592-A21E-D5206B5DBB5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A3D8-BB48-4880-9093-CAACD230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4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A3D8-BB48-4880-9093-CAACD230D2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3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2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0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04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7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3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0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8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5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4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7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9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6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3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0A0E74-23DF-4D55-9051-99E4219DD2D4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CE387-01B3-4FF7-AAF5-24CE939A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61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33709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Семейное воспитание: традиции и современность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103312" y="1621765"/>
            <a:ext cx="10637239" cy="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Monotype Corsiva" panose="03010101010201010101" pitchFamily="66" charset="0"/>
              </a:rPr>
              <a:t>«Умел дитя родить, умей и научить»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62181" y="5357003"/>
            <a:ext cx="3968152" cy="899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Педагог дошкольных групп МОУ</a:t>
            </a:r>
          </a:p>
          <a:p>
            <a:pPr marL="0" indent="0" algn="ctr"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 « Средняя школа №3»</a:t>
            </a:r>
          </a:p>
          <a:p>
            <a:pPr marL="0" indent="0" algn="ctr">
              <a:buNone/>
            </a:pPr>
            <a:r>
              <a:rPr lang="ru-RU" sz="2000" dirty="0" err="1" smtClean="0">
                <a:latin typeface="Monotype Corsiva" panose="03010101010201010101" pitchFamily="66" charset="0"/>
              </a:rPr>
              <a:t>Кривакова</a:t>
            </a:r>
            <a:r>
              <a:rPr lang="ru-RU" sz="2000" dirty="0" smtClean="0">
                <a:latin typeface="Monotype Corsiva" panose="03010101010201010101" pitchFamily="66" charset="0"/>
              </a:rPr>
              <a:t> В.И.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im1-tub-ru.yandex.net/i?id=e350317c934fa2b724c4fc4fa705d3c8&amp;n=33&amp;h=215&amp;w=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06" y="2499581"/>
            <a:ext cx="5808303" cy="3750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75" y="181155"/>
            <a:ext cx="4482001" cy="384738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2" y="392574"/>
            <a:ext cx="3483247" cy="4672512"/>
          </a:xfrm>
          <a:prstGeom prst="rect">
            <a:avLst/>
          </a:prstGeom>
          <a:ln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98" y="2871251"/>
            <a:ext cx="5315664" cy="3986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8564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578634"/>
          </a:xfrm>
        </p:spPr>
        <p:txBody>
          <a:bodyPr/>
          <a:lstStyle/>
          <a:p>
            <a:r>
              <a:rPr lang="ru-RU" sz="4800" dirty="0">
                <a:solidFill>
                  <a:srgbClr val="FFFF00"/>
                </a:solidFill>
                <a:latin typeface="Monotype Corsiva" panose="03010101010201010101" pitchFamily="66" charset="0"/>
              </a:rPr>
              <a:t>Семья является мощным транслятором ценностей от поколения к поколению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17" y="1985538"/>
            <a:ext cx="5762445" cy="4751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31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7" y="259358"/>
            <a:ext cx="4147872" cy="311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67" y="1953882"/>
            <a:ext cx="4444066" cy="333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39" y="3069928"/>
            <a:ext cx="4600776" cy="345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4304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3907" y="569344"/>
            <a:ext cx="5092906" cy="19064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По данным Росстата, для 70 % россиян семья и регистрация брака входят в пятерку наиболее важных для них жизненных целей. </a:t>
            </a:r>
          </a:p>
        </p:txBody>
      </p:sp>
      <p:pic>
        <p:nvPicPr>
          <p:cNvPr id="5122" name="Picture 2" descr="http://cs636725.vk.me/v636725730/15092/Wg7zlcK3L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28125"/>
          <a:stretch>
            <a:fillRect/>
          </a:stretch>
        </p:blipFill>
        <p:spPr bwMode="auto">
          <a:xfrm>
            <a:off x="6927011" y="569344"/>
            <a:ext cx="4779033" cy="6124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29396" y="2943017"/>
            <a:ext cx="6117417" cy="28007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Семья –это важно!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Семья -это сложно!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Но счастливо жить одному невозможно! </a:t>
            </a:r>
            <a:r>
              <a:rPr kumimoji="0" lang="ru-RU" sz="4400" b="1" i="0" u="none" strike="noStrike" normalizeH="0" baseline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96" y="2005641"/>
            <a:ext cx="6065832" cy="4549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7" y="302984"/>
            <a:ext cx="5993945" cy="4495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2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" y="2235317"/>
            <a:ext cx="5507991" cy="4130993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78" y="2372264"/>
            <a:ext cx="5506552" cy="4129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6211" y="129396"/>
            <a:ext cx="10765766" cy="1509623"/>
          </a:xfrm>
        </p:spPr>
        <p:txBody>
          <a:bodyPr/>
          <a:lstStyle/>
          <a:p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Семейное благополучие и традиционные семейные ценности это ответственное отцовство, материнство и формирование позитивного образа отца и матери; восстановление родословных семей, пропагандирующих традиционные семейные ценности. </a:t>
            </a:r>
            <a:b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6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76" y="1605572"/>
            <a:ext cx="6771785" cy="50788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9" y="363369"/>
            <a:ext cx="6771785" cy="50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533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Семья невидимой нитью связывает поколения и передает отечественные культурные, духовные и национальные традиции.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96" y="2855344"/>
            <a:ext cx="7673980" cy="3725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8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ru-RU" sz="72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Генеологическое</a:t>
            </a:r>
            <a:r>
              <a:rPr lang="ru-RU" sz="7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древо группы</a:t>
            </a:r>
            <a:endParaRPr lang="ru-RU" sz="72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18" y="1559950"/>
            <a:ext cx="2817636" cy="2830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11" y="3847382"/>
            <a:ext cx="4585063" cy="2778532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9" y="1559950"/>
            <a:ext cx="2908358" cy="2836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 idx="4294967295"/>
          </p:nvPr>
        </p:nvSpPr>
        <p:spPr>
          <a:xfrm>
            <a:off x="2057400" y="0"/>
            <a:ext cx="8229600" cy="3505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Детский сад, как дом </a:t>
            </a:r>
            <a:b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 мир детей – проблема взрослых. </a:t>
            </a:r>
            <a:b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Вырастут ли наши дети</a:t>
            </a:r>
            <a:b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по-настоящему успешными, счастливыми, состоявшимися людьми, зависит от нас.</a:t>
            </a:r>
            <a:r>
              <a:rPr lang="ru-RU" sz="40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1026" name="Picture 2" descr="http://rylik.ru/uploads/posts/2014-05/1399275577_alt7fsmdxkt2h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54" y="3105510"/>
            <a:ext cx="3652868" cy="3652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14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88913"/>
            <a:ext cx="9144000" cy="6494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России 27 августа 2013 года Советом Министерства образования и науки РФ утвержден новый Федеральный государственный образовательный стандарт дошкольного образования.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Одной из задач стандарта является объединение обучения и воспитания в целостный образовательный процесс на основе духовно-нравственных 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социокультурных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ценностей, принятых в обществе правил и норм поведения в интересах человека, семьи, общества.	</a:t>
            </a:r>
          </a:p>
        </p:txBody>
      </p:sp>
    </p:spTree>
    <p:extLst>
      <p:ext uri="{BB962C8B-B14F-4D97-AF65-F5344CB8AC3E}">
        <p14:creationId xmlns:p14="http://schemas.microsoft.com/office/powerpoint/2010/main" val="42675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4" y="2205039"/>
            <a:ext cx="20399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D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150"/>
            <a:ext cx="25209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3" descr="D:\ВСЕ ДЛЯ ПРЕЗЕНТАЦИИ\клипарты\vbia6hlv5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-428625"/>
            <a:ext cx="7429500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4" descr="D:\ВСЕ ДЛЯ ПРЕЗЕНТАЦИИ\клипарты\zvezdia-45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765176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5" descr="D:\ВСЕ ДЛЯ ПРЕЗЕНТАЦИИ\клипарты\zvezdia-45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5876926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35760" y="1484784"/>
            <a:ext cx="4100802" cy="175432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Спасибо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за внимание</a:t>
            </a:r>
          </a:p>
        </p:txBody>
      </p:sp>
      <p:pic>
        <p:nvPicPr>
          <p:cNvPr id="68616" name="Picture 3" descr="D:\ВСЕ ДЛЯ ПРЕЗЕНТАЦИИ\клипарты\61793325_1279724154_00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86185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90767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Актуальность</a:t>
            </a:r>
            <a:endParaRPr lang="ru-RU" sz="72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0937" y="1561382"/>
            <a:ext cx="8643668" cy="4687018"/>
          </a:xfrm>
        </p:spPr>
        <p:txBody>
          <a:bodyPr/>
          <a:lstStyle/>
          <a:p>
            <a:r>
              <a:rPr lang="ru-RU" sz="2800" dirty="0" smtClean="0"/>
              <a:t>Общие </a:t>
            </a:r>
            <a:r>
              <a:rPr lang="ru-RU" sz="2800" dirty="0"/>
              <a:t>глобальные социальные изменения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рост мобильности населения, </a:t>
            </a:r>
            <a:endParaRPr lang="ru-RU" sz="2800" dirty="0" smtClean="0"/>
          </a:p>
          <a:p>
            <a:r>
              <a:rPr lang="ru-RU" sz="2800" dirty="0" smtClean="0"/>
              <a:t>процессы </a:t>
            </a:r>
            <a:r>
              <a:rPr lang="ru-RU" sz="2800" dirty="0"/>
              <a:t>урбанизации и культурной трансформации, которые ведут за собой расшатывание «семейных устоев».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Эти </a:t>
            </a:r>
            <a:r>
              <a:rPr lang="ru-RU" sz="2800" dirty="0"/>
              <a:t>и многие другие факторы обусловили ослабление семьи как социального института общества, изменение её места в ценностных ориентациях. </a:t>
            </a:r>
          </a:p>
          <a:p>
            <a:endParaRPr lang="ru-RU" dirty="0"/>
          </a:p>
        </p:txBody>
      </p:sp>
      <p:pic>
        <p:nvPicPr>
          <p:cNvPr id="2050" name="Picture 2" descr="http://shgpi.edu.ru/biblioteka/site/Studentam/vkr/pic/pi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918" y="1690777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8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64" y="189782"/>
            <a:ext cx="9740283" cy="177561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Задачи:</a:t>
            </a:r>
            <a:endParaRPr lang="ru-RU" sz="72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539" y="1696615"/>
            <a:ext cx="8867955" cy="412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lnSpc>
                <a:spcPct val="98000"/>
              </a:lnSpc>
              <a:spcAft>
                <a:spcPts val="86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2800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Monotype Corsiva" panose="03010101010201010101" pitchFamily="66" charset="0"/>
                <a:ea typeface="Arial" panose="020B0604020202020204" pitchFamily="34" charset="0"/>
                <a:cs typeface="Arial" panose="020B0604020202020204" pitchFamily="34" charset="0"/>
              </a:rPr>
              <a:t>полноценное гармоничное развитие ребенка, его материальное и духовное обеспечение; мягкое, ненасильственное его вхождение в многогранный мир культуры; </a:t>
            </a:r>
          </a:p>
          <a:p>
            <a:pPr marL="457200" lvl="0" indent="-457200" algn="just" fontAlgn="base">
              <a:lnSpc>
                <a:spcPct val="98000"/>
              </a:lnSpc>
              <a:spcAft>
                <a:spcPts val="86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2800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Monotype Corsiva" panose="03010101010201010101" pitchFamily="66" charset="0"/>
                <a:ea typeface="Arial" panose="020B0604020202020204" pitchFamily="34" charset="0"/>
                <a:cs typeface="Arial" panose="020B0604020202020204" pitchFamily="34" charset="0"/>
              </a:rPr>
              <a:t>формирование у детей системы интеллектуальных, семейных, моральных и духовно-нравственных ценностей; </a:t>
            </a:r>
          </a:p>
          <a:p>
            <a:pPr marL="457200" lvl="0" indent="-457200" algn="just" fontAlgn="base">
              <a:lnSpc>
                <a:spcPct val="98000"/>
              </a:lnSpc>
              <a:spcAft>
                <a:spcPts val="86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2800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Monotype Corsiva" panose="03010101010201010101" pitchFamily="66" charset="0"/>
                <a:ea typeface="Arial" panose="020B0604020202020204" pitchFamily="34" charset="0"/>
                <a:cs typeface="Arial" panose="020B0604020202020204" pitchFamily="34" charset="0"/>
              </a:rPr>
              <a:t>защитно-правовое, жизнеутверждающее поле деятельности, способствующее развитию его индивидуальности, </a:t>
            </a:r>
            <a:r>
              <a:rPr lang="ru-RU" sz="2800" u="none" strike="noStrike" dirty="0" err="1" smtClean="0">
                <a:effectLst/>
                <a:uFill>
                  <a:solidFill>
                    <a:srgbClr val="000000"/>
                  </a:solidFill>
                </a:uFill>
                <a:latin typeface="Monotype Corsiva" panose="03010101010201010101" pitchFamily="66" charset="0"/>
                <a:ea typeface="Arial" panose="020B0604020202020204" pitchFamily="34" charset="0"/>
                <a:cs typeface="Arial" panose="020B0604020202020204" pitchFamily="34" charset="0"/>
              </a:rPr>
              <a:t>субъектности</a:t>
            </a:r>
            <a:r>
              <a:rPr lang="ru-RU" sz="2800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Monotype Corsiva" panose="03010101010201010101" pitchFamily="66" charset="0"/>
                <a:ea typeface="Arial" panose="020B0604020202020204" pitchFamily="34" charset="0"/>
                <a:cs typeface="Arial" panose="020B0604020202020204" pitchFamily="34" charset="0"/>
              </a:rPr>
              <a:t>, защищенности в микросреде семьи и социума. </a:t>
            </a:r>
            <a:endParaRPr lang="ru-RU" sz="2800" u="none" strike="noStrike" dirty="0">
              <a:effectLst/>
              <a:uFill>
                <a:solidFill>
                  <a:srgbClr val="000000"/>
                </a:solidFill>
              </a:uFill>
              <a:latin typeface="Monotype Corsiva" panose="03010101010201010101" pitchFamily="66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vybor.ua/uploadfiles/article/56f4fb652b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09" y="319111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4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1752600" y="304800"/>
            <a:ext cx="8534400" cy="205740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2800" b="1" dirty="0">
                <a:solidFill>
                  <a:srgbClr val="FFFF00"/>
                </a:solidFill>
              </a:rPr>
              <a:t>Сегодня духовное воспитание </a:t>
            </a:r>
            <a:r>
              <a:rPr lang="ru-RU" sz="2800" b="1" dirty="0"/>
              <a:t>- одно из самых востребованных понятий. Лишь через овладение наукой о нравственности человек может приобрести спокойствие души.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8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800" b="1" dirty="0"/>
          </a:p>
        </p:txBody>
      </p:sp>
      <p:pic>
        <p:nvPicPr>
          <p:cNvPr id="19462" name="Picture 6" descr="Клипарт PNG - Детки художницы Ruth Morehead kragmon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2590800"/>
            <a:ext cx="3838575" cy="3923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6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991600" cy="4038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Формы работы с семьей: </a:t>
            </a:r>
            <a:r>
              <a:rPr lang="ru-RU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9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ru-RU" sz="2500" b="1" i="1" dirty="0">
                <a:solidFill>
                  <a:schemeClr val="tx1"/>
                </a:solidFill>
              </a:rPr>
              <a:t>Родительские собрания на духовно – нравственные темы.</a:t>
            </a:r>
            <a:br>
              <a:rPr lang="ru-RU" sz="2500" b="1" i="1" dirty="0">
                <a:solidFill>
                  <a:schemeClr val="tx1"/>
                </a:solidFill>
              </a:rPr>
            </a:br>
            <a:r>
              <a:rPr lang="ru-RU" sz="2500" b="1" i="1" dirty="0">
                <a:solidFill>
                  <a:schemeClr val="tx1"/>
                </a:solidFill>
              </a:rPr>
              <a:t>2. Лектории для родителей.</a:t>
            </a:r>
            <a:br>
              <a:rPr lang="ru-RU" sz="2500" b="1" i="1" dirty="0">
                <a:solidFill>
                  <a:schemeClr val="tx1"/>
                </a:solidFill>
              </a:rPr>
            </a:br>
            <a:r>
              <a:rPr lang="ru-RU" sz="2500" b="1" i="1" dirty="0">
                <a:solidFill>
                  <a:schemeClr val="tx1"/>
                </a:solidFill>
              </a:rPr>
              <a:t>3. Открытые показы воспитательного процесса.</a:t>
            </a:r>
            <a:br>
              <a:rPr lang="ru-RU" sz="2500" b="1" i="1" dirty="0">
                <a:solidFill>
                  <a:schemeClr val="tx1"/>
                </a:solidFill>
              </a:rPr>
            </a:br>
            <a:r>
              <a:rPr lang="ru-RU" sz="2500" b="1" i="1" dirty="0">
                <a:solidFill>
                  <a:schemeClr val="tx1"/>
                </a:solidFill>
              </a:rPr>
              <a:t>4. Совместные праздники.</a:t>
            </a:r>
            <a:br>
              <a:rPr lang="ru-RU" sz="2500" b="1" i="1" dirty="0">
                <a:solidFill>
                  <a:schemeClr val="tx1"/>
                </a:solidFill>
              </a:rPr>
            </a:br>
            <a:r>
              <a:rPr lang="ru-RU" sz="2500" b="1" i="1" dirty="0">
                <a:solidFill>
                  <a:schemeClr val="tx1"/>
                </a:solidFill>
              </a:rPr>
              <a:t>5. Помощь детскому саду (облагораживание территории, мелкий ремонт, участие в подготовке к праздникам)</a:t>
            </a:r>
          </a:p>
        </p:txBody>
      </p:sp>
      <p:pic>
        <p:nvPicPr>
          <p:cNvPr id="46094" name="Picture 14" descr="Сотрудники центра помощи семье и детям поздравили коллег с профессиональным праздником сборником стих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89252" y="3932208"/>
            <a:ext cx="3657600" cy="2516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7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/>
          </p:cNvSpPr>
          <p:nvPr>
            <p:ph type="title" idx="4294967295"/>
          </p:nvPr>
        </p:nvSpPr>
        <p:spPr>
          <a:xfrm>
            <a:off x="1992313" y="5013325"/>
            <a:ext cx="8229600" cy="157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Православное воспитание не противоречит задачам светского воспитания, а  обогащает и дополняет воспитательный процесс уникальными традициями русской педагогики и вносит в жизнь детского сада особую одухотворенность.</a:t>
            </a:r>
          </a:p>
        </p:txBody>
      </p:sp>
      <p:pic>
        <p:nvPicPr>
          <p:cNvPr id="36867" name="Picture 5" descr="http://snikola.ru/_ph/15/480629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55600"/>
            <a:ext cx="733742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1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177" y="345058"/>
            <a:ext cx="4986067" cy="133709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«День семьи</a:t>
            </a:r>
            <a:r>
              <a:rPr lang="ru-RU" sz="48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, любви и верности»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9178" y="1682152"/>
            <a:ext cx="5920756" cy="50033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onotype Corsiva" panose="03010101010201010101" pitchFamily="66" charset="0"/>
              </a:rPr>
              <a:t>Учреждение нового </a:t>
            </a:r>
            <a:r>
              <a:rPr lang="ru-RU" sz="2000" dirty="0">
                <a:latin typeface="Monotype Corsiva" panose="03010101010201010101" pitchFamily="66" charset="0"/>
              </a:rPr>
              <a:t>праздника – «Дня семьи, любви и верности», который отмечается 8 июля </a:t>
            </a:r>
            <a:r>
              <a:rPr lang="ru-RU" sz="2000" dirty="0" smtClean="0">
                <a:latin typeface="Monotype Corsiva" panose="03010101010201010101" pitchFamily="66" charset="0"/>
              </a:rPr>
              <a:t>в </a:t>
            </a:r>
            <a:r>
              <a:rPr lang="ru-RU" sz="2000" dirty="0">
                <a:latin typeface="Monotype Corsiva" panose="03010101010201010101" pitchFamily="66" charset="0"/>
              </a:rPr>
              <a:t>день Петра и </a:t>
            </a:r>
            <a:r>
              <a:rPr lang="ru-RU" sz="2000" dirty="0" err="1">
                <a:latin typeface="Monotype Corsiva" panose="03010101010201010101" pitchFamily="66" charset="0"/>
              </a:rPr>
              <a:t>Февронии</a:t>
            </a:r>
            <a:r>
              <a:rPr lang="ru-RU" sz="2000" dirty="0">
                <a:latin typeface="Monotype Corsiva" panose="03010101010201010101" pitchFamily="66" charset="0"/>
              </a:rPr>
              <a:t> (православные покровители семьи и брака, чей супружеский союз считается образцом христианского брака)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Оглядываясь в прошлое нашей страны, мы можем увидеть исторически сложившуюся российскую семью – многодетную (от 5–6 и более детей), многопоколенную (как правило, три поколения одной семьи проживающих вместе – бабушки–дедушки, отец–мать, дети) с морально-нравственной системой воспитания (уважение старших, целомудрие, патриотизм), сложившимися ценностями (семья, честность) и традициями (вечерние чтения, воскресные обеды, за которыми собиралась вся семья). </a:t>
            </a:r>
          </a:p>
          <a:p>
            <a:endParaRPr lang="ru-RU" dirty="0"/>
          </a:p>
        </p:txBody>
      </p:sp>
      <p:pic>
        <p:nvPicPr>
          <p:cNvPr id="4098" name="Picture 2" descr="https://im0-tub-ru.yandex.net/i?id=89c0ab7ebdcfb7bde80ba1169666e004&amp;n=33&amp;h=215&amp;w=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52" y="1143000"/>
            <a:ext cx="3872657" cy="54777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717" y="370936"/>
            <a:ext cx="9419896" cy="239814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«Крепка семья – крепка держава»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Здоровая, благополучная семья – это опора государства, основа общественного согласия, политической и социальной стабильности.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437</Words>
  <Application>Microsoft Office PowerPoint</Application>
  <PresentationFormat>Широкоэкранный</PresentationFormat>
  <Paragraphs>37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Ион</vt:lpstr>
      <vt:lpstr>Семейное воспитание: традиции и современность</vt:lpstr>
      <vt:lpstr>Презентация PowerPoint</vt:lpstr>
      <vt:lpstr>Актуальность</vt:lpstr>
      <vt:lpstr>Задачи:</vt:lpstr>
      <vt:lpstr>Презентация PowerPoint</vt:lpstr>
      <vt:lpstr>Формы работы с семьей:  1. Родительские собрания на духовно – нравственные темы. 2. Лектории для родителей. 3. Открытые показы воспитательного процесса. 4. Совместные праздники. 5. Помощь детскому саду (облагораживание территории, мелкий ремонт, участие в подготовке к праздникам)</vt:lpstr>
      <vt:lpstr>Православное воспитание не противоречит задачам светского воспитания, а  обогащает и дополняет воспитательный процесс уникальными традициями русской педагогики и вносит в жизнь детского сада особую одухотворенность.</vt:lpstr>
      <vt:lpstr>«День семьи, любви и верности»</vt:lpstr>
      <vt:lpstr>«Крепка семья – крепка держава» </vt:lpstr>
      <vt:lpstr>Презентация PowerPoint</vt:lpstr>
      <vt:lpstr>Семья является мощным транслятором ценностей от поколения к поколению</vt:lpstr>
      <vt:lpstr>Презентация PowerPoint</vt:lpstr>
      <vt:lpstr>По данным Росстата, для 70 % россиян семья и регистрация брака входят в пятерку наиболее важных для них жизненных целей. </vt:lpstr>
      <vt:lpstr>Презентация PowerPoint</vt:lpstr>
      <vt:lpstr>Семейное благополучие и традиционные семейные ценности это ответственное отцовство, материнство и формирование позитивного образа отца и матери; восстановление родословных семей, пропагандирующих традиционные семейные ценности.  </vt:lpstr>
      <vt:lpstr>Презентация PowerPoint</vt:lpstr>
      <vt:lpstr>Семья невидимой нитью связывает поколения и передает отечественные культурные, духовные и национальные традиции. </vt:lpstr>
      <vt:lpstr>Генеологическое древо группы</vt:lpstr>
      <vt:lpstr>Детский сад, как дом  и мир детей – проблема взрослых.  Вырастут ли наши дети  по-настоящему успешными, счастливыми, состоявшимися людьми, зависит от нас.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Семейное воспитание: традиции и современность</dc:title>
  <dc:creator>User</dc:creator>
  <cp:lastModifiedBy>User</cp:lastModifiedBy>
  <cp:revision>24</cp:revision>
  <dcterms:created xsi:type="dcterms:W3CDTF">2016-11-16T07:48:45Z</dcterms:created>
  <dcterms:modified xsi:type="dcterms:W3CDTF">2016-11-21T10:31:58Z</dcterms:modified>
</cp:coreProperties>
</file>