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6" r:id="rId19"/>
    <p:sldId id="275" r:id="rId20"/>
    <p:sldId id="279" r:id="rId21"/>
    <p:sldId id="278" r:id="rId22"/>
    <p:sldId id="277" r:id="rId23"/>
    <p:sldId id="260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AFEA-9871-4046-8167-4D86DB62FDCF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36AD-2E5D-4B47-A6BB-127A724C0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74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AFEA-9871-4046-8167-4D86DB62FDCF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36AD-2E5D-4B47-A6BB-127A724C0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846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AFEA-9871-4046-8167-4D86DB62FDCF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36AD-2E5D-4B47-A6BB-127A724C0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801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AFEA-9871-4046-8167-4D86DB62FDCF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36AD-2E5D-4B47-A6BB-127A724C0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08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AFEA-9871-4046-8167-4D86DB62FDCF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36AD-2E5D-4B47-A6BB-127A724C0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91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AFEA-9871-4046-8167-4D86DB62FDCF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36AD-2E5D-4B47-A6BB-127A724C0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33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AFEA-9871-4046-8167-4D86DB62FDCF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36AD-2E5D-4B47-A6BB-127A724C0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89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AFEA-9871-4046-8167-4D86DB62FDCF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36AD-2E5D-4B47-A6BB-127A724C0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817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AFEA-9871-4046-8167-4D86DB62FDCF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36AD-2E5D-4B47-A6BB-127A724C0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697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AFEA-9871-4046-8167-4D86DB62FDCF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36AD-2E5D-4B47-A6BB-127A724C0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66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AFEA-9871-4046-8167-4D86DB62FDCF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36AD-2E5D-4B47-A6BB-127A724C0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16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DAFEA-9871-4046-8167-4D86DB62FDCF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136AD-2E5D-4B47-A6BB-127A724C0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579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1628800"/>
            <a:ext cx="561884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Интересные факты 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</a:t>
            </a:r>
            <a:r>
              <a:rPr lang="ru-RU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жизни </a:t>
            </a:r>
            <a:endParaRPr lang="ru-RU" sz="4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Михаила </a:t>
            </a:r>
            <a:r>
              <a:rPr lang="ru-RU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Ломоносова</a:t>
            </a:r>
          </a:p>
        </p:txBody>
      </p:sp>
    </p:spTree>
    <p:extLst>
      <p:ext uri="{BB962C8B-B14F-4D97-AF65-F5344CB8AC3E}">
        <p14:creationId xmlns:p14="http://schemas.microsoft.com/office/powerpoint/2010/main" xmlns="" val="2515223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44624"/>
            <a:ext cx="568226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t"/>
            <a:r>
              <a:rPr lang="ru-RU" sz="2800" b="1" dirty="0"/>
              <a:t>Стремление опередить своё время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9300" y="5301208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/>
              <a:t>это же время Ломоносовым были заложены основы физической химии, объясняющей химические явления на основе законов физики и теории строения вещества.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781" y="764704"/>
            <a:ext cx="713551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195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4374" y="98629"/>
            <a:ext cx="743017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t"/>
            <a:r>
              <a:rPr lang="ru-RU" sz="2800" b="1" dirty="0"/>
              <a:t>Ломоносов первым в России стал заниматься </a:t>
            </a:r>
            <a:endParaRPr lang="ru-RU" sz="2800" b="1" dirty="0" smtClean="0"/>
          </a:p>
          <a:p>
            <a:pPr algn="ctr" fontAlgn="t"/>
            <a:r>
              <a:rPr lang="ru-RU" sz="2800" b="1" dirty="0" smtClean="0"/>
              <a:t>цветным </a:t>
            </a:r>
            <a:r>
              <a:rPr lang="ru-RU" sz="2800" b="1" dirty="0"/>
              <a:t>стеклом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43711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Ещё одной дисциплиной, основателем которой является Ломоносов, является </a:t>
            </a:r>
            <a:r>
              <a:rPr lang="ru-RU" sz="2400" b="1" dirty="0"/>
              <a:t>наука о стекле</a:t>
            </a:r>
            <a:r>
              <a:rPr lang="ru-RU" sz="2400" dirty="0"/>
              <a:t>. Создав в 1748 году Химическую лабораторию, первую научно-исследовательскую лабораторию в России, он начал проводить в ней экспериментальные исследования по химии и технологии силикатов, в частности стёкол.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0973" y="1196753"/>
            <a:ext cx="2403577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282" y="1196752"/>
            <a:ext cx="4528806" cy="31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1048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5126" y="4821252"/>
            <a:ext cx="89072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Здесь </a:t>
            </a:r>
            <a:r>
              <a:rPr lang="ru-RU" sz="2400" dirty="0"/>
              <a:t>он провёл свыше четырёх тысяч опытов и разработал технологию цветных стёкол, которую затем применил в промышленной варке цветного стекла и для создания изделий из него. Одновременно с этим Ломоносов занимался разработкой собственной теории света и цвета.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6632"/>
            <a:ext cx="5704473" cy="3672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2" y="3789040"/>
            <a:ext cx="5704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Ломоносов демонстрирует Екатерине II мозаику собственного изготовления.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35740"/>
            <a:ext cx="2815645" cy="3653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8291" y="3897922"/>
            <a:ext cx="3350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Екатерина II. Мозаика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Ломоносовской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мастерской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Государственный Русский музей</a:t>
            </a:r>
          </a:p>
        </p:txBody>
      </p:sp>
    </p:spTree>
    <p:extLst>
      <p:ext uri="{BB962C8B-B14F-4D97-AF65-F5344CB8AC3E}">
        <p14:creationId xmlns:p14="http://schemas.microsoft.com/office/powerpoint/2010/main" xmlns="" val="2135689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13" y="6093296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Полтавская баталия 1762-1764 годы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мозаика мастерской М.В.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Ломоносова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здании академии наук РФ в Санкт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Петербурге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165" y="108737"/>
            <a:ext cx="7902479" cy="592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31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4354015"/>
            <a:ext cx="86413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Михаил Ломоносов создал более десятка принципиально новых оптических приборов. По словам </a:t>
            </a:r>
            <a:r>
              <a:rPr lang="ru-RU" sz="2400" b="1" dirty="0"/>
              <a:t>академика С. И. Вавилова</a:t>
            </a:r>
            <a:r>
              <a:rPr lang="ru-RU" sz="2400" dirty="0"/>
              <a:t>, Ломоносов был «одним из самых передовых оптиков своего времени и, безусловно, первым русским творческим </a:t>
            </a:r>
            <a:r>
              <a:rPr lang="ru-RU" sz="2400" dirty="0" err="1"/>
              <a:t>опто</a:t>
            </a:r>
            <a:r>
              <a:rPr lang="ru-RU" sz="2400" dirty="0"/>
              <a:t>-механиком». Эти приборы использовались им и для астрономических наблюдений.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16632"/>
            <a:ext cx="3888795" cy="4356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683" y="476672"/>
            <a:ext cx="4677761" cy="345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903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44624"/>
            <a:ext cx="524893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t"/>
            <a:r>
              <a:rPr lang="ru-RU" sz="2800" b="1" dirty="0"/>
              <a:t>Открытие атмосферы на Венере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5213831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26 </a:t>
            </a:r>
            <a:r>
              <a:rPr lang="ru-RU" sz="2400" dirty="0"/>
              <a:t>мая 1761 года, наблюдая прохождение Венеры по солнечному диску, Ломоносов обратил внимание на «тонкое, как волос, сияние» вокруг планеты — что было объяснено им как наличие атмосферы у Венеры.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720126"/>
            <a:ext cx="3384376" cy="4477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6148" y="720126"/>
            <a:ext cx="3834525" cy="44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950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4874384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Это </a:t>
            </a:r>
            <a:r>
              <a:rPr lang="ru-RU" sz="2400" dirty="0"/>
              <a:t>явление наблюдалось во всём мире, но только Ломоносов обратил на него внимание и правильно интерпретировал: «Планета Венера окружена знатной воздушной атмосферой, таковой (лишь бы не большею), какова обливается около нашего шара земного».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702" y="76544"/>
            <a:ext cx="7081682" cy="479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1637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8990" y="-27384"/>
            <a:ext cx="247401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t"/>
            <a:r>
              <a:rPr lang="ru-RU" sz="2800" b="1" dirty="0"/>
              <a:t>Ловец молний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172" y="1442311"/>
            <a:ext cx="3290700" cy="51186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9171" y="56784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</a:t>
            </a:r>
            <a:r>
              <a:rPr lang="ru-RU" sz="2400" dirty="0" smtClean="0"/>
              <a:t>середине 18 века  Ломоносов </a:t>
            </a:r>
            <a:r>
              <a:rPr lang="ru-RU" sz="2400" dirty="0"/>
              <a:t>развивает теорию электричества, активно изучая электричество атмосферное — то есть молнии. </a:t>
            </a:r>
            <a:r>
              <a:rPr lang="ru-RU" sz="2400" dirty="0" smtClean="0"/>
              <a:t>     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1" y="1442311"/>
            <a:ext cx="5494274" cy="511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7256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281" y="2954283"/>
            <a:ext cx="4390778" cy="27789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9171" y="5877272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 </a:t>
            </a:r>
            <a:r>
              <a:rPr lang="ru-RU" sz="2400" dirty="0"/>
              <a:t>также «Громовая машина» для стабильного наблюдения электричества, содержащегося в атмосфере при любой </a:t>
            </a:r>
            <a:r>
              <a:rPr lang="ru-RU" sz="2400" dirty="0" smtClean="0"/>
              <a:t>погоде.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975" y="116632"/>
            <a:ext cx="3057873" cy="43544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217" y="4653136"/>
            <a:ext cx="3558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Домашняя лаборатория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Рихмана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рис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М. В. Ломоносова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07281" y="26064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В ходе этих совместных с              Г. В. </a:t>
            </a:r>
            <a:r>
              <a:rPr lang="ru-RU" sz="2400" dirty="0" err="1" smtClean="0"/>
              <a:t>Рихманом</a:t>
            </a:r>
            <a:r>
              <a:rPr lang="ru-RU" sz="2400" dirty="0" smtClean="0"/>
              <a:t> исследований был разработан первый электроизмерительный прибор экспериментального наблюдения — «электрический указатель»,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489120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3" y="551723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 </a:t>
            </a:r>
            <a:r>
              <a:rPr lang="ru-RU" sz="2400" dirty="0"/>
              <a:t>этим связана одна из научных трагедий: 26 июля 1753 года во время опытов </a:t>
            </a:r>
            <a:r>
              <a:rPr lang="ru-RU" sz="2400" b="1" dirty="0"/>
              <a:t>Г. В. </a:t>
            </a:r>
            <a:r>
              <a:rPr lang="ru-RU" sz="2400" b="1" dirty="0" err="1"/>
              <a:t>Рихман</a:t>
            </a:r>
            <a:r>
              <a:rPr lang="ru-RU" sz="2400" b="1" dirty="0"/>
              <a:t> </a:t>
            </a:r>
            <a:r>
              <a:rPr lang="ru-RU" sz="2400" dirty="0"/>
              <a:t>был убит ударом молнии, что было использовано противниками учёных в Академии наук.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897" y="65625"/>
            <a:ext cx="4140461" cy="5451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2386" y="260648"/>
            <a:ext cx="4407840" cy="44078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20072" y="4671446"/>
            <a:ext cx="2662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Георг Вильгельм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Рихман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69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751" y="116632"/>
            <a:ext cx="7748482" cy="51489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537321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19 ноября 1711 </a:t>
            </a:r>
            <a:r>
              <a:rPr lang="ru-RU" sz="2400" dirty="0" smtClean="0"/>
              <a:t>года</a:t>
            </a:r>
          </a:p>
          <a:p>
            <a:pPr algn="ctr"/>
            <a:r>
              <a:rPr lang="ru-RU" sz="2400" dirty="0" smtClean="0"/>
              <a:t>родился </a:t>
            </a:r>
            <a:r>
              <a:rPr lang="ru-RU" sz="2400" dirty="0"/>
              <a:t>первый русский учёный-естествоиспытатель мирового значения Михаил Ломоносов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1621608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15719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Помимо научной деятельности Михаил Ломоносов писал </a:t>
            </a:r>
            <a:r>
              <a:rPr lang="ru-RU" sz="2400" b="1" dirty="0"/>
              <a:t>прекрасные стихи</a:t>
            </a:r>
            <a:r>
              <a:rPr lang="ru-RU" sz="2400" dirty="0"/>
              <a:t>, которые значительным образом повлияли на развитие литературного русского языка. Первая русская грамматика, так же обязана своим появлением Ломоносову.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33670" y="34934"/>
            <a:ext cx="33326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t"/>
            <a:r>
              <a:rPr lang="ru-RU" sz="2800" b="1" dirty="0" smtClean="0"/>
              <a:t>Русская грамматика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92696"/>
            <a:ext cx="3108638" cy="4320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8062" y="692696"/>
            <a:ext cx="4536504" cy="42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1613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9040" y="44624"/>
            <a:ext cx="253813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t"/>
            <a:r>
              <a:rPr lang="ru-RU" sz="2800" b="1" dirty="0"/>
              <a:t>Два воза денег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8906" y="5869557"/>
            <a:ext cx="8086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Чтобы </a:t>
            </a:r>
            <a:r>
              <a:rPr lang="ru-RU" sz="2400" dirty="0"/>
              <a:t>получить «литературную награду», Ломоносову потребовалось два воза, куда он и погрузил медные деньги.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1662" y="764704"/>
            <a:ext cx="4282206" cy="49685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0968" y="836712"/>
            <a:ext cx="4248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1748 году Ломоносов написал оду в честь годовщины восшествия на престол императрицы Елизаветы Петровны.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За </a:t>
            </a:r>
            <a:r>
              <a:rPr lang="ru-RU" sz="2400" dirty="0"/>
              <a:t>это он был награждён двумя тысячами рублей, но в казне на тот момент были только медные деньги, и награда была выдана именно ими.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503135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2967" y="59814"/>
            <a:ext cx="526939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t"/>
            <a:r>
              <a:rPr lang="ru-RU" sz="2800" b="1" dirty="0"/>
              <a:t>Дерзкий характер и крутой нрав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1329427"/>
            <a:ext cx="4392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Вечером </a:t>
            </a:r>
            <a:r>
              <a:rPr lang="ru-RU" sz="2400" dirty="0"/>
              <a:t>на Васильевском острове на </a:t>
            </a:r>
            <a:r>
              <a:rPr lang="ru-RU" sz="2400" dirty="0" smtClean="0"/>
              <a:t>Ломоносова </a:t>
            </a:r>
            <a:r>
              <a:rPr lang="ru-RU" sz="2400" dirty="0"/>
              <a:t>напали три матроса. В ходе схватки, он обратил двоих из них в бегство, а оставшегося повалил на землю и стал требовать, чтобы тот «открыл ему, как зовут двух других разбойников и что они хотели с ним сделать».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08720"/>
            <a:ext cx="3152424" cy="42577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9634" y="5162153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Услышав</a:t>
            </a:r>
            <a:r>
              <a:rPr lang="ru-RU" sz="2400" dirty="0"/>
              <a:t>, что матросы хотели просто ограбить его, Ломоносов закричал: «Каналья, так я же тебя и ограблю!» — после чего отобрал одежду грабителя и принёс её в качестве трофея себе домой.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003752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0005" y="5157192"/>
            <a:ext cx="86411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 </a:t>
            </a:r>
            <a:r>
              <a:rPr lang="ru-RU" sz="2400" dirty="0"/>
              <a:t>его инициативе в 1755 году был основан Московский университет. Сам же </a:t>
            </a:r>
            <a:r>
              <a:rPr lang="ru-RU" sz="2400" b="1" dirty="0" smtClean="0"/>
              <a:t>Михаил </a:t>
            </a:r>
            <a:r>
              <a:rPr lang="ru-RU" sz="2400" b="1" dirty="0"/>
              <a:t>Васильевич Ломоносов был признан одним из самых выдающихся людей мира в 18-ом столетии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899" y="116632"/>
            <a:ext cx="734481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8594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836712"/>
            <a:ext cx="376510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Этот необыкновенный человек был не только великим умом своего времени, но и большим патриотом, глубоко любил свою Родину, и с огромным рвением </a:t>
            </a:r>
            <a:r>
              <a:rPr lang="ru-RU" sz="2800"/>
              <a:t>делал </a:t>
            </a:r>
            <a:r>
              <a:rPr lang="ru-RU" sz="2800" smtClean="0"/>
              <a:t>все </a:t>
            </a:r>
            <a:r>
              <a:rPr lang="ru-RU" sz="2800" dirty="0"/>
              <a:t>для преуспевания и процветания своей страны.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798" y="260648"/>
            <a:ext cx="411474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546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0316" y="-16042"/>
            <a:ext cx="488697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t"/>
            <a:r>
              <a:rPr lang="ru-RU" sz="2800" b="1" dirty="0"/>
              <a:t>Родом из поморских рыбаков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101" y="5587294"/>
            <a:ext cx="8775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Михайло Ломоносов </a:t>
            </a:r>
            <a:r>
              <a:rPr lang="ru-RU" sz="2400" dirty="0" smtClean="0"/>
              <a:t>появился на свет </a:t>
            </a:r>
            <a:r>
              <a:rPr lang="ru-RU" sz="2400" dirty="0"/>
              <a:t>в деревне </a:t>
            </a:r>
            <a:r>
              <a:rPr lang="ru-RU" sz="2400" dirty="0" err="1" smtClean="0"/>
              <a:t>Мишанинской</a:t>
            </a:r>
            <a:r>
              <a:rPr lang="ru-RU" sz="2400" dirty="0" smtClean="0"/>
              <a:t>, расположенной </a:t>
            </a:r>
            <a:r>
              <a:rPr lang="ru-RU" sz="2400" dirty="0"/>
              <a:t>на острове на Северной Двине </a:t>
            </a:r>
            <a:endParaRPr lang="ru-RU" sz="2400" dirty="0" smtClean="0"/>
          </a:p>
          <a:p>
            <a:pPr algn="ctr"/>
            <a:r>
              <a:rPr lang="ru-RU" sz="2400" dirty="0" smtClean="0"/>
              <a:t>в Архангельской губернии 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692696"/>
            <a:ext cx="639858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753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87" y="83132"/>
            <a:ext cx="8048037" cy="48388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027" y="5013176"/>
            <a:ext cx="87754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Почти все Ломоносовы деревни жили одной артелью, мужчины сообща выходили в море </a:t>
            </a:r>
            <a:r>
              <a:rPr lang="ru-RU" sz="2400" dirty="0" smtClean="0"/>
              <a:t>ловить рыбу. </a:t>
            </a:r>
          </a:p>
          <a:p>
            <a:r>
              <a:rPr lang="ru-RU" sz="2400" dirty="0" smtClean="0"/>
              <a:t>Михаил </a:t>
            </a:r>
            <a:r>
              <a:rPr lang="ru-RU" sz="2400" dirty="0"/>
              <a:t>начал помогать отцу с десяти лет, выходя на промысел в Белое море и до Соловецких островов.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97169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934" y="0"/>
            <a:ext cx="414414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t"/>
            <a:r>
              <a:rPr lang="ru-RU" sz="2800" b="1" dirty="0"/>
              <a:t>Ученье вместо женитьбы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836712"/>
            <a:ext cx="43119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Узнав, что отец хочет женить его, Михаил Ломоносов решил бежать в Москву. В декабре 1730 года он тайно ночью покинул дом и отправился вместе с </a:t>
            </a:r>
            <a:r>
              <a:rPr lang="ru-RU" sz="2400" dirty="0" smtClean="0"/>
              <a:t>рыбным обозом в </a:t>
            </a:r>
            <a:r>
              <a:rPr lang="ru-RU" sz="2400" dirty="0"/>
              <a:t>Москву. </a:t>
            </a:r>
            <a:endParaRPr lang="ru-RU" sz="2400" dirty="0" smtClean="0"/>
          </a:p>
          <a:p>
            <a:r>
              <a:rPr lang="ru-RU" sz="2400" dirty="0" smtClean="0"/>
              <a:t>Путешествие </a:t>
            </a:r>
            <a:r>
              <a:rPr lang="ru-RU" sz="2400" dirty="0"/>
              <a:t>до Москвы заняло три недели, и в начале января 1731 года Ломоносов прибыл в Москву. С собой он взял только одежду и две книжки — «Грамматику» и «Арифметику».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183" y="836712"/>
            <a:ext cx="4378040" cy="519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917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934" y="0"/>
            <a:ext cx="418191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t"/>
            <a:r>
              <a:rPr lang="ru-RU" sz="2800" b="1" dirty="0" smtClean="0"/>
              <a:t>«Поддельный дворянин»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43711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Отправляясь в Москву, Михаил </a:t>
            </a:r>
            <a:r>
              <a:rPr lang="ru-RU" sz="2400" dirty="0" smtClean="0"/>
              <a:t>уже </a:t>
            </a:r>
            <a:r>
              <a:rPr lang="ru-RU" sz="2400" dirty="0"/>
              <a:t>был вполне грамотен, чтобы поступить в Московскую славяно-греко-латинскую академию. Грамоте Ломоносова обучил дьячок местной </a:t>
            </a:r>
            <a:r>
              <a:rPr lang="ru-RU" sz="2400" dirty="0" smtClean="0"/>
              <a:t>церкви</a:t>
            </a:r>
            <a:r>
              <a:rPr lang="ru-RU" sz="2400" dirty="0"/>
              <a:t>. Однако, чтобы быть зачисленным в это известное учебное заведение, Ломоносову пришлось подделать документы и выдать себя за сына холмогорского дворянина.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708610"/>
            <a:ext cx="5085255" cy="3744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708609"/>
            <a:ext cx="2620028" cy="372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976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23220"/>
            <a:ext cx="4152336" cy="47059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69084" y="0"/>
            <a:ext cx="301460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t"/>
            <a:r>
              <a:rPr lang="ru-RU" sz="2800" b="1" dirty="0" smtClean="0"/>
              <a:t>Учеба на чужбине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0402" y="5138845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 </a:t>
            </a:r>
            <a:r>
              <a:rPr lang="ru-RU" sz="2400" dirty="0"/>
              <a:t>границей Ломоносов провёл пять лет: </a:t>
            </a:r>
            <a:endParaRPr lang="ru-RU" sz="2400" dirty="0" smtClean="0"/>
          </a:p>
          <a:p>
            <a:r>
              <a:rPr lang="ru-RU" sz="2400" dirty="0" smtClean="0"/>
              <a:t>около </a:t>
            </a:r>
            <a:r>
              <a:rPr lang="ru-RU" sz="2400" dirty="0"/>
              <a:t>3 лет в </a:t>
            </a:r>
            <a:r>
              <a:rPr lang="ru-RU" sz="2400" dirty="0" err="1"/>
              <a:t>Марбургском</a:t>
            </a:r>
            <a:r>
              <a:rPr lang="ru-RU" sz="2400" dirty="0"/>
              <a:t> университете, под руководством знаменитого </a:t>
            </a:r>
            <a:r>
              <a:rPr lang="ru-RU" sz="2400" b="1" dirty="0" err="1"/>
              <a:t>Христиана</a:t>
            </a:r>
            <a:r>
              <a:rPr lang="ru-RU" sz="2400" b="1" dirty="0"/>
              <a:t> Вольфа</a:t>
            </a:r>
            <a:r>
              <a:rPr lang="ru-RU" sz="2400" dirty="0"/>
              <a:t>, и около года во </a:t>
            </a:r>
            <a:r>
              <a:rPr lang="ru-RU" sz="2400" dirty="0" err="1"/>
              <a:t>Фрайберге</a:t>
            </a:r>
            <a:r>
              <a:rPr lang="ru-RU" sz="2400" dirty="0"/>
              <a:t>, у </a:t>
            </a:r>
            <a:r>
              <a:rPr lang="ru-RU" sz="2400" dirty="0" err="1"/>
              <a:t>Генкеля</a:t>
            </a:r>
            <a:r>
              <a:rPr lang="ru-RU" sz="2400" dirty="0"/>
              <a:t>; около года провёл он в переездах, был в Голландии.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36894" y="1916028"/>
            <a:ext cx="43184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1736 году, в возрасте 25 лет, Ломоносов </a:t>
            </a:r>
            <a:r>
              <a:rPr lang="ru-RU" sz="2400" dirty="0" smtClean="0"/>
              <a:t>отправился 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Германию для дальнейшего обучения.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342647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220" y="2262078"/>
            <a:ext cx="45016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Это </a:t>
            </a:r>
            <a:r>
              <a:rPr lang="ru-RU" sz="2400" dirty="0"/>
              <a:t>время он посвятил не только </a:t>
            </a:r>
            <a:endParaRPr lang="ru-RU" sz="2400" dirty="0" smtClean="0"/>
          </a:p>
          <a:p>
            <a:r>
              <a:rPr lang="ru-RU" sz="2400" dirty="0" smtClean="0"/>
              <a:t>естественным </a:t>
            </a:r>
            <a:r>
              <a:rPr lang="ru-RU" sz="2400" dirty="0"/>
              <a:t>наукам — химии 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физике, но и прикладным </a:t>
            </a:r>
            <a:endParaRPr lang="ru-RU" sz="2400" dirty="0" smtClean="0"/>
          </a:p>
          <a:p>
            <a:r>
              <a:rPr lang="ru-RU" sz="2400" dirty="0" smtClean="0"/>
              <a:t>наукам </a:t>
            </a:r>
            <a:r>
              <a:rPr lang="ru-RU" sz="2400" dirty="0"/>
              <a:t>— металлургии 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горному делу, </a:t>
            </a:r>
            <a:endParaRPr lang="ru-RU" sz="2400" dirty="0" smtClean="0"/>
          </a:p>
          <a:p>
            <a:r>
              <a:rPr lang="ru-RU" sz="2400" dirty="0" smtClean="0"/>
              <a:t>а </a:t>
            </a:r>
            <a:r>
              <a:rPr lang="ru-RU" sz="2400" dirty="0"/>
              <a:t>также изучению европейской </a:t>
            </a:r>
            <a:endParaRPr lang="ru-RU" sz="2400" dirty="0" smtClean="0"/>
          </a:p>
          <a:p>
            <a:r>
              <a:rPr lang="ru-RU" sz="2400" dirty="0" smtClean="0"/>
              <a:t>литературы </a:t>
            </a:r>
            <a:r>
              <a:rPr lang="ru-RU" sz="2400" dirty="0"/>
              <a:t>и даже переводам </a:t>
            </a:r>
            <a:endParaRPr lang="ru-RU" sz="2400" dirty="0" smtClean="0"/>
          </a:p>
          <a:p>
            <a:r>
              <a:rPr lang="ru-RU" sz="2400" dirty="0" smtClean="0"/>
              <a:t>стихотворений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980728"/>
            <a:ext cx="3960440" cy="56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505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44624"/>
            <a:ext cx="568226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t"/>
            <a:r>
              <a:rPr lang="ru-RU" sz="2800" b="1" dirty="0"/>
              <a:t>Стремление опередить своё время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43897" y="1484784"/>
            <a:ext cx="39201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Одним из выдающихся достижений Ломоносова стала его корпускулярно-кинетическая теория тепла, где он предвосхитил многие гипотезы и положения теорий строения материи, ставшие актуальными лишь сто лет спустя.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46" y="661945"/>
            <a:ext cx="4176464" cy="52394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3924" y="544522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/>
              <a:t>своих работах в 1740-ых годах он утверждает, что все вещества состоят из корпускул — молекул, которые, в свою очередь, являются «собраниями» элементов — атомов.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28723151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696</Words>
  <Application>Microsoft Office PowerPoint</Application>
  <PresentationFormat>Экран (4:3)</PresentationFormat>
  <Paragraphs>65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WF</dc:creator>
  <cp:lastModifiedBy>Asus</cp:lastModifiedBy>
  <cp:revision>22</cp:revision>
  <dcterms:created xsi:type="dcterms:W3CDTF">2014-02-13T07:27:03Z</dcterms:created>
  <dcterms:modified xsi:type="dcterms:W3CDTF">2017-01-13T10:31:19Z</dcterms:modified>
</cp:coreProperties>
</file>