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50" d="100"/>
          <a:sy n="5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41ABB-F9B3-4C4E-AFF7-EE80A2CEB1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7DC10-7EA8-4DAE-AED7-F82B83C04F6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F44EE20-007A-4293-A410-E7B442420ECC}" type="parTrans" cxnId="{BE7E9F38-29FA-4FF0-A7D5-F548054937C5}">
      <dgm:prSet/>
      <dgm:spPr/>
      <dgm:t>
        <a:bodyPr/>
        <a:lstStyle/>
        <a:p>
          <a:endParaRPr lang="ru-RU"/>
        </a:p>
      </dgm:t>
    </dgm:pt>
    <dgm:pt modelId="{527F3FC5-3C62-4BEB-B621-5E2F4700D09B}" type="sibTrans" cxnId="{BE7E9F38-29FA-4FF0-A7D5-F548054937C5}">
      <dgm:prSet/>
      <dgm:spPr/>
      <dgm:t>
        <a:bodyPr/>
        <a:lstStyle/>
        <a:p>
          <a:endParaRPr lang="ru-RU"/>
        </a:p>
      </dgm:t>
    </dgm:pt>
    <dgm:pt modelId="{73D6E2D9-4D6E-4446-89A6-CA2321E697F4}">
      <dgm:prSet phldrT="[Текст]"/>
      <dgm:spPr/>
      <dgm:t>
        <a:bodyPr/>
        <a:lstStyle/>
        <a:p>
          <a:pPr algn="l"/>
          <a:r>
            <a:rPr lang="ru-RU" dirty="0" smtClean="0"/>
            <a:t>Трубопроводный транспорт</a:t>
          </a:r>
          <a:endParaRPr lang="ru-RU" dirty="0"/>
        </a:p>
      </dgm:t>
    </dgm:pt>
    <dgm:pt modelId="{CA2E8333-9E32-4FC8-B49C-9B5FF85FF203}" type="parTrans" cxnId="{27B100D6-61AF-481C-93CD-DF98F0261BCB}">
      <dgm:prSet/>
      <dgm:spPr/>
      <dgm:t>
        <a:bodyPr/>
        <a:lstStyle/>
        <a:p>
          <a:endParaRPr lang="ru-RU"/>
        </a:p>
      </dgm:t>
    </dgm:pt>
    <dgm:pt modelId="{01FF91C8-7D70-448C-AA32-06810F2953DC}" type="sibTrans" cxnId="{27B100D6-61AF-481C-93CD-DF98F0261BCB}">
      <dgm:prSet/>
      <dgm:spPr/>
      <dgm:t>
        <a:bodyPr/>
        <a:lstStyle/>
        <a:p>
          <a:endParaRPr lang="ru-RU"/>
        </a:p>
      </dgm:t>
    </dgm:pt>
    <dgm:pt modelId="{C5E30C3F-D256-46A4-9CFD-8C65A35BE07E}">
      <dgm:prSet phldrT="[Текст]"/>
      <dgm:spPr/>
      <dgm:t>
        <a:bodyPr/>
        <a:lstStyle/>
        <a:p>
          <a:pPr algn="l"/>
          <a:r>
            <a:rPr lang="ru-RU" dirty="0" smtClean="0"/>
            <a:t>Железнодорожный транспорт</a:t>
          </a:r>
          <a:endParaRPr lang="ru-RU" dirty="0"/>
        </a:p>
      </dgm:t>
    </dgm:pt>
    <dgm:pt modelId="{CA437CF5-18C6-44BD-8AD0-7175071BD4A8}" type="parTrans" cxnId="{8360B72F-EB27-4A0A-BE85-3CE7D194426D}">
      <dgm:prSet/>
      <dgm:spPr/>
      <dgm:t>
        <a:bodyPr/>
        <a:lstStyle/>
        <a:p>
          <a:endParaRPr lang="ru-RU"/>
        </a:p>
      </dgm:t>
    </dgm:pt>
    <dgm:pt modelId="{9EC93A32-10CE-472C-ABC9-DE85871FC846}" type="sibTrans" cxnId="{8360B72F-EB27-4A0A-BE85-3CE7D194426D}">
      <dgm:prSet/>
      <dgm:spPr/>
      <dgm:t>
        <a:bodyPr/>
        <a:lstStyle/>
        <a:p>
          <a:endParaRPr lang="ru-RU"/>
        </a:p>
      </dgm:t>
    </dgm:pt>
    <dgm:pt modelId="{08B6F319-80C9-4C26-BCA3-21FAF45CAED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2C33753-1CE3-46E3-8B93-081929E8B555}" type="sibTrans" cxnId="{DF36D650-4444-4964-A345-C40FC31CCABB}">
      <dgm:prSet/>
      <dgm:spPr/>
      <dgm:t>
        <a:bodyPr/>
        <a:lstStyle/>
        <a:p>
          <a:endParaRPr lang="ru-RU"/>
        </a:p>
      </dgm:t>
    </dgm:pt>
    <dgm:pt modelId="{3C09A0B9-1AFA-4723-8933-DE9DF92EED4B}" type="parTrans" cxnId="{DF36D650-4444-4964-A345-C40FC31CCABB}">
      <dgm:prSet/>
      <dgm:spPr/>
      <dgm:t>
        <a:bodyPr/>
        <a:lstStyle/>
        <a:p>
          <a:endParaRPr lang="ru-RU"/>
        </a:p>
      </dgm:t>
    </dgm:pt>
    <dgm:pt modelId="{FD780847-7CB1-46DB-8727-F6AE2CF2A23B}">
      <dgm:prSet phldrT="[Текст]"/>
      <dgm:spPr/>
      <dgm:t>
        <a:bodyPr/>
        <a:lstStyle/>
        <a:p>
          <a:r>
            <a:rPr lang="ru-RU" dirty="0" smtClean="0"/>
            <a:t>Морской транспорт</a:t>
          </a:r>
          <a:endParaRPr lang="ru-RU" dirty="0"/>
        </a:p>
      </dgm:t>
    </dgm:pt>
    <dgm:pt modelId="{2C578A64-8591-4159-BB12-99FA594AAF14}" type="sibTrans" cxnId="{D75527DE-121D-466C-A37D-217F5C3A4BB0}">
      <dgm:prSet/>
      <dgm:spPr/>
      <dgm:t>
        <a:bodyPr/>
        <a:lstStyle/>
        <a:p>
          <a:endParaRPr lang="ru-RU"/>
        </a:p>
      </dgm:t>
    </dgm:pt>
    <dgm:pt modelId="{78C11BA5-EADB-4ADA-813A-EFC9CCF65CD8}" type="parTrans" cxnId="{D75527DE-121D-466C-A37D-217F5C3A4BB0}">
      <dgm:prSet/>
      <dgm:spPr/>
      <dgm:t>
        <a:bodyPr/>
        <a:lstStyle/>
        <a:p>
          <a:endParaRPr lang="ru-RU"/>
        </a:p>
      </dgm:t>
    </dgm:pt>
    <dgm:pt modelId="{05F6E152-FD0C-40ED-9EF7-59F2DED4583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A5680CD-FEE9-4D0D-8C48-3F6F1AAD7A7D}" type="sibTrans" cxnId="{ADF601AC-7468-4F84-B408-00996B04AF76}">
      <dgm:prSet/>
      <dgm:spPr/>
      <dgm:t>
        <a:bodyPr/>
        <a:lstStyle/>
        <a:p>
          <a:endParaRPr lang="ru-RU"/>
        </a:p>
      </dgm:t>
    </dgm:pt>
    <dgm:pt modelId="{77C7927A-EBF1-4E76-AF05-F03B75E9C57A}" type="parTrans" cxnId="{ADF601AC-7468-4F84-B408-00996B04AF76}">
      <dgm:prSet/>
      <dgm:spPr/>
      <dgm:t>
        <a:bodyPr/>
        <a:lstStyle/>
        <a:p>
          <a:endParaRPr lang="ru-RU"/>
        </a:p>
      </dgm:t>
    </dgm:pt>
    <dgm:pt modelId="{15856591-01C3-4949-8C21-A63447C87975}" type="pres">
      <dgm:prSet presAssocID="{26D41ABB-F9B3-4C4E-AFF7-EE80A2CEB1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34E2E4-17EF-45F5-8BCA-E08FF3A7FD12}" type="pres">
      <dgm:prSet presAssocID="{4957DC10-7EA8-4DAE-AED7-F82B83C04F6B}" presName="composite" presStyleCnt="0"/>
      <dgm:spPr/>
    </dgm:pt>
    <dgm:pt modelId="{6A2837A4-2650-4A23-96F2-FBD75A3999D1}" type="pres">
      <dgm:prSet presAssocID="{4957DC10-7EA8-4DAE-AED7-F82B83C04F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E5D80-D4A5-406F-8799-836EEDA204B7}" type="pres">
      <dgm:prSet presAssocID="{4957DC10-7EA8-4DAE-AED7-F82B83C04F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3DFA4-A3BD-40F8-BAA4-EC20D71182C7}" type="pres">
      <dgm:prSet presAssocID="{527F3FC5-3C62-4BEB-B621-5E2F4700D09B}" presName="sp" presStyleCnt="0"/>
      <dgm:spPr/>
    </dgm:pt>
    <dgm:pt modelId="{8056441F-6080-4AFA-8FAE-1AF722DC2A85}" type="pres">
      <dgm:prSet presAssocID="{08B6F319-80C9-4C26-BCA3-21FAF45CAED1}" presName="composite" presStyleCnt="0"/>
      <dgm:spPr/>
    </dgm:pt>
    <dgm:pt modelId="{B6E3DFEC-66E4-467D-8E91-28997782DD97}" type="pres">
      <dgm:prSet presAssocID="{08B6F319-80C9-4C26-BCA3-21FAF45CAED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08A7E-FF37-48FD-B995-DD690303FEB0}" type="pres">
      <dgm:prSet presAssocID="{08B6F319-80C9-4C26-BCA3-21FAF45CAED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46FB7-3C1E-4DDB-83FB-2C131249FDAE}" type="pres">
      <dgm:prSet presAssocID="{12C33753-1CE3-46E3-8B93-081929E8B555}" presName="sp" presStyleCnt="0"/>
      <dgm:spPr/>
    </dgm:pt>
    <dgm:pt modelId="{701DF0A1-E457-4300-BFDA-E83E7767BFD3}" type="pres">
      <dgm:prSet presAssocID="{05F6E152-FD0C-40ED-9EF7-59F2DED45838}" presName="composite" presStyleCnt="0"/>
      <dgm:spPr/>
    </dgm:pt>
    <dgm:pt modelId="{78479134-FFAC-428F-B09D-B8F241BAFE45}" type="pres">
      <dgm:prSet presAssocID="{05F6E152-FD0C-40ED-9EF7-59F2DED458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B5641-4A00-429B-9484-98BFB2F8B4F8}" type="pres">
      <dgm:prSet presAssocID="{05F6E152-FD0C-40ED-9EF7-59F2DED458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F0386-6F29-47AD-A2E0-13029BD86C6F}" type="presOf" srcId="{05F6E152-FD0C-40ED-9EF7-59F2DED45838}" destId="{78479134-FFAC-428F-B09D-B8F241BAFE45}" srcOrd="0" destOrd="0" presId="urn:microsoft.com/office/officeart/2005/8/layout/chevron2"/>
    <dgm:cxn modelId="{E9A7D5DD-4BA7-4031-AD34-ABFFB3292F95}" type="presOf" srcId="{08B6F319-80C9-4C26-BCA3-21FAF45CAED1}" destId="{B6E3DFEC-66E4-467D-8E91-28997782DD97}" srcOrd="0" destOrd="0" presId="urn:microsoft.com/office/officeart/2005/8/layout/chevron2"/>
    <dgm:cxn modelId="{8360B72F-EB27-4A0A-BE85-3CE7D194426D}" srcId="{08B6F319-80C9-4C26-BCA3-21FAF45CAED1}" destId="{C5E30C3F-D256-46A4-9CFD-8C65A35BE07E}" srcOrd="0" destOrd="0" parTransId="{CA437CF5-18C6-44BD-8AD0-7175071BD4A8}" sibTransId="{9EC93A32-10CE-472C-ABC9-DE85871FC846}"/>
    <dgm:cxn modelId="{DF36D650-4444-4964-A345-C40FC31CCABB}" srcId="{26D41ABB-F9B3-4C4E-AFF7-EE80A2CEB18D}" destId="{08B6F319-80C9-4C26-BCA3-21FAF45CAED1}" srcOrd="1" destOrd="0" parTransId="{3C09A0B9-1AFA-4723-8933-DE9DF92EED4B}" sibTransId="{12C33753-1CE3-46E3-8B93-081929E8B555}"/>
    <dgm:cxn modelId="{27B100D6-61AF-481C-93CD-DF98F0261BCB}" srcId="{4957DC10-7EA8-4DAE-AED7-F82B83C04F6B}" destId="{73D6E2D9-4D6E-4446-89A6-CA2321E697F4}" srcOrd="0" destOrd="0" parTransId="{CA2E8333-9E32-4FC8-B49C-9B5FF85FF203}" sibTransId="{01FF91C8-7D70-448C-AA32-06810F2953DC}"/>
    <dgm:cxn modelId="{D75527DE-121D-466C-A37D-217F5C3A4BB0}" srcId="{05F6E152-FD0C-40ED-9EF7-59F2DED45838}" destId="{FD780847-7CB1-46DB-8727-F6AE2CF2A23B}" srcOrd="0" destOrd="0" parTransId="{78C11BA5-EADB-4ADA-813A-EFC9CCF65CD8}" sibTransId="{2C578A64-8591-4159-BB12-99FA594AAF14}"/>
    <dgm:cxn modelId="{E59016A9-928C-40EA-8873-D95688AB22CA}" type="presOf" srcId="{FD780847-7CB1-46DB-8727-F6AE2CF2A23B}" destId="{86BB5641-4A00-429B-9484-98BFB2F8B4F8}" srcOrd="0" destOrd="0" presId="urn:microsoft.com/office/officeart/2005/8/layout/chevron2"/>
    <dgm:cxn modelId="{196482FC-19F8-4B88-9443-47791369F0CE}" type="presOf" srcId="{26D41ABB-F9B3-4C4E-AFF7-EE80A2CEB18D}" destId="{15856591-01C3-4949-8C21-A63447C87975}" srcOrd="0" destOrd="0" presId="urn:microsoft.com/office/officeart/2005/8/layout/chevron2"/>
    <dgm:cxn modelId="{BE7E9F38-29FA-4FF0-A7D5-F548054937C5}" srcId="{26D41ABB-F9B3-4C4E-AFF7-EE80A2CEB18D}" destId="{4957DC10-7EA8-4DAE-AED7-F82B83C04F6B}" srcOrd="0" destOrd="0" parTransId="{9F44EE20-007A-4293-A410-E7B442420ECC}" sibTransId="{527F3FC5-3C62-4BEB-B621-5E2F4700D09B}"/>
    <dgm:cxn modelId="{07DD3B1C-85CD-4B08-85B1-FA5E5375B457}" type="presOf" srcId="{4957DC10-7EA8-4DAE-AED7-F82B83C04F6B}" destId="{6A2837A4-2650-4A23-96F2-FBD75A3999D1}" srcOrd="0" destOrd="0" presId="urn:microsoft.com/office/officeart/2005/8/layout/chevron2"/>
    <dgm:cxn modelId="{14FCFD3B-5393-441F-BE42-36039E8E6C48}" type="presOf" srcId="{C5E30C3F-D256-46A4-9CFD-8C65A35BE07E}" destId="{D0E08A7E-FF37-48FD-B995-DD690303FEB0}" srcOrd="0" destOrd="0" presId="urn:microsoft.com/office/officeart/2005/8/layout/chevron2"/>
    <dgm:cxn modelId="{C851046C-1C4F-46E1-9584-B7473F44C17E}" type="presOf" srcId="{73D6E2D9-4D6E-4446-89A6-CA2321E697F4}" destId="{650E5D80-D4A5-406F-8799-836EEDA204B7}" srcOrd="0" destOrd="0" presId="urn:microsoft.com/office/officeart/2005/8/layout/chevron2"/>
    <dgm:cxn modelId="{ADF601AC-7468-4F84-B408-00996B04AF76}" srcId="{26D41ABB-F9B3-4C4E-AFF7-EE80A2CEB18D}" destId="{05F6E152-FD0C-40ED-9EF7-59F2DED45838}" srcOrd="2" destOrd="0" parTransId="{77C7927A-EBF1-4E76-AF05-F03B75E9C57A}" sibTransId="{DA5680CD-FEE9-4D0D-8C48-3F6F1AAD7A7D}"/>
    <dgm:cxn modelId="{20628CFD-A59D-4263-8992-105A5E2E4A73}" type="presParOf" srcId="{15856591-01C3-4949-8C21-A63447C87975}" destId="{3D34E2E4-17EF-45F5-8BCA-E08FF3A7FD12}" srcOrd="0" destOrd="0" presId="urn:microsoft.com/office/officeart/2005/8/layout/chevron2"/>
    <dgm:cxn modelId="{ED8AFEDE-06CF-40E6-A3D5-1F1C7F8BA3D9}" type="presParOf" srcId="{3D34E2E4-17EF-45F5-8BCA-E08FF3A7FD12}" destId="{6A2837A4-2650-4A23-96F2-FBD75A3999D1}" srcOrd="0" destOrd="0" presId="urn:microsoft.com/office/officeart/2005/8/layout/chevron2"/>
    <dgm:cxn modelId="{08E1733B-D762-4921-A7EF-C81423A44759}" type="presParOf" srcId="{3D34E2E4-17EF-45F5-8BCA-E08FF3A7FD12}" destId="{650E5D80-D4A5-406F-8799-836EEDA204B7}" srcOrd="1" destOrd="0" presId="urn:microsoft.com/office/officeart/2005/8/layout/chevron2"/>
    <dgm:cxn modelId="{114250B8-63AD-40DE-BD36-C73AD72E7C4A}" type="presParOf" srcId="{15856591-01C3-4949-8C21-A63447C87975}" destId="{34D3DFA4-A3BD-40F8-BAA4-EC20D71182C7}" srcOrd="1" destOrd="0" presId="urn:microsoft.com/office/officeart/2005/8/layout/chevron2"/>
    <dgm:cxn modelId="{3215E0A6-5459-420F-910F-809A530BB6D6}" type="presParOf" srcId="{15856591-01C3-4949-8C21-A63447C87975}" destId="{8056441F-6080-4AFA-8FAE-1AF722DC2A85}" srcOrd="2" destOrd="0" presId="urn:microsoft.com/office/officeart/2005/8/layout/chevron2"/>
    <dgm:cxn modelId="{2D34E223-C923-4DDA-9822-2D5148EABE17}" type="presParOf" srcId="{8056441F-6080-4AFA-8FAE-1AF722DC2A85}" destId="{B6E3DFEC-66E4-467D-8E91-28997782DD97}" srcOrd="0" destOrd="0" presId="urn:microsoft.com/office/officeart/2005/8/layout/chevron2"/>
    <dgm:cxn modelId="{DFE4FAF7-8E3C-426F-BA8D-E67F98951C1C}" type="presParOf" srcId="{8056441F-6080-4AFA-8FAE-1AF722DC2A85}" destId="{D0E08A7E-FF37-48FD-B995-DD690303FEB0}" srcOrd="1" destOrd="0" presId="urn:microsoft.com/office/officeart/2005/8/layout/chevron2"/>
    <dgm:cxn modelId="{78351AE8-CBBC-4A72-B439-177971F03CEF}" type="presParOf" srcId="{15856591-01C3-4949-8C21-A63447C87975}" destId="{EED46FB7-3C1E-4DDB-83FB-2C131249FDAE}" srcOrd="3" destOrd="0" presId="urn:microsoft.com/office/officeart/2005/8/layout/chevron2"/>
    <dgm:cxn modelId="{5944FD72-3B0D-433F-83CA-9DBD1BD200A1}" type="presParOf" srcId="{15856591-01C3-4949-8C21-A63447C87975}" destId="{701DF0A1-E457-4300-BFDA-E83E7767BFD3}" srcOrd="4" destOrd="0" presId="urn:microsoft.com/office/officeart/2005/8/layout/chevron2"/>
    <dgm:cxn modelId="{9F99DB76-0EA1-4E5B-A525-1B7471E91648}" type="presParOf" srcId="{701DF0A1-E457-4300-BFDA-E83E7767BFD3}" destId="{78479134-FFAC-428F-B09D-B8F241BAFE45}" srcOrd="0" destOrd="0" presId="urn:microsoft.com/office/officeart/2005/8/layout/chevron2"/>
    <dgm:cxn modelId="{C91F8874-BCC6-41FA-832A-28261FB1066C}" type="presParOf" srcId="{701DF0A1-E457-4300-BFDA-E83E7767BFD3}" destId="{86BB5641-4A00-429B-9484-98BFB2F8B4F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37A4-2650-4A23-96F2-FBD75A3999D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650E5D80-D4A5-406F-8799-836EEDA204B7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Трубопроводный транспорт</a:t>
          </a:r>
          <a:endParaRPr lang="ru-RU" sz="3900" kern="1200" dirty="0"/>
        </a:p>
      </dsp:txBody>
      <dsp:txXfrm rot="-5400000">
        <a:off x="1146298" y="52408"/>
        <a:ext cx="7031341" cy="960496"/>
      </dsp:txXfrm>
    </dsp:sp>
    <dsp:sp modelId="{B6E3DFEC-66E4-467D-8E91-28997782DD97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D0E08A7E-FF37-48FD-B995-DD690303FEB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Железнодорожный транспорт</a:t>
          </a:r>
          <a:endParaRPr lang="ru-RU" sz="3900" kern="1200" dirty="0"/>
        </a:p>
      </dsp:txBody>
      <dsp:txXfrm rot="-5400000">
        <a:off x="1146298" y="1496158"/>
        <a:ext cx="7031341" cy="960496"/>
      </dsp:txXfrm>
    </dsp:sp>
    <dsp:sp modelId="{78479134-FFAC-428F-B09D-B8F241BAFE45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86BB5641-4A00-429B-9484-98BFB2F8B4F8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Морской транспорт</a:t>
          </a:r>
          <a:endParaRPr lang="ru-RU" sz="39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3E160-39AC-4D4E-8CDB-459514361673}" type="datetimeFigureOut">
              <a:rPr lang="ru-RU" smtClean="0"/>
              <a:pPr/>
              <a:t>13.02.2016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5;&#1077;&#1092;&#1090;&#1103;&#1085;&#1086;&#1081;%20&#1090;&#1072;&#1085;&#1082;&#1077;&#1088;\Hans_Zimmer-OST_Call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heryk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drealty.ru/" TargetMode="External"/><Relationship Id="rId5" Type="http://schemas.openxmlformats.org/officeDocument/2006/relationships/hyperlink" Target="http://oko-planet.su/" TargetMode="External"/><Relationship Id="rId4" Type="http://schemas.openxmlformats.org/officeDocument/2006/relationships/hyperlink" Target="http://www.tekhnospas.ru/art/statii/vlijani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019204" cy="2062619"/>
          </a:xfrm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«Последствия аварии нефтяного танкера и способы их ликвидации»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5450" y="3867152"/>
            <a:ext cx="3000396" cy="2357454"/>
          </a:xfrm>
          <a:solidFill>
            <a:schemeClr val="bg1">
              <a:alpha val="51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 химии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 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10класса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Щёлкинской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КУПА МАРИИ  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Руководитель проекта учитель                  химии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Базилевич И.Н.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8496" y="6211669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Hans_Zimmer-OST_Ca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784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071678"/>
            <a:ext cx="3686172" cy="1400171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Через 10 минут после того, как в воде оказалась 1 тонна нефти, образуется нефтяное пятно, толщина которого составляет 10 мм.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Последствия аварии: вода</a:t>
            </a:r>
            <a:endParaRPr lang="ru-RU" sz="3600" dirty="0"/>
          </a:p>
        </p:txBody>
      </p:sp>
      <p:pic>
        <p:nvPicPr>
          <p:cNvPr id="5" name="Рисунок 4" descr="image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2071678"/>
            <a:ext cx="3857652" cy="265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r542820_3163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00504"/>
            <a:ext cx="4476013" cy="2499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92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357694"/>
            <a:ext cx="3058682" cy="2290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149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642918"/>
            <a:ext cx="3357586" cy="4857784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 течением времени толщина пленки уменьшается (до менее 1 мм), в то время, как пятно расширяется. 1 тонна нефти способна покрыть площадь до 12 кв. км. </a:t>
            </a:r>
          </a:p>
          <a:p>
            <a:pPr algn="just"/>
            <a:r>
              <a:rPr lang="ru-RU" dirty="0" smtClean="0"/>
              <a:t>Дальнейшие изменения происходят под воздействием ветра, волн и погоды. Обычно пятно дрейфует по воле ветра, постепенно распадаясь на более мелкие пятна, которые способны удаляться на значительные расстояния от места разлива. </a:t>
            </a:r>
          </a:p>
          <a:p>
            <a:endParaRPr lang="ru-RU" dirty="0"/>
          </a:p>
        </p:txBody>
      </p:sp>
      <p:pic>
        <p:nvPicPr>
          <p:cNvPr id="6" name="Picture 2" descr="Нефтяное пятно вдоль восточного побережья Средиземного мо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854407" cy="535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472" y="5929330"/>
            <a:ext cx="4143378" cy="707886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Нефтяное пятно вдоль восточного побережья Средиземного моря</a:t>
            </a:r>
          </a:p>
        </p:txBody>
      </p:sp>
    </p:spTree>
  </p:cSld>
  <p:clrMapOvr>
    <a:masterClrMapping/>
  </p:clrMapOvr>
  <p:transition spd="med" advTm="2159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900634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Международная Ассоциация Нефтяной Индустрии по Сохранению Окружающей Среды/International Petroleum Industry Environmental Conservation Association указывает, что ядовитые компоненты нефти, как правило, не способны оказать серьезное воздействие на флору и фауну. Дело в том, что они быстро растворяются в воде, и их концентрация невелика.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Но!!!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В средне- и долгосрочной перспективе влияние разливов нефти крайне негативно. Разлив тяжелее всего бьет по организмам, обитающим в прибрежной зоне, особенно обитающим на дне или на поверхности.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Последствия аварии: живые организмы</a:t>
            </a:r>
            <a:endParaRPr lang="ru-RU" sz="3600" dirty="0"/>
          </a:p>
        </p:txBody>
      </p:sp>
      <p:pic>
        <p:nvPicPr>
          <p:cNvPr id="5" name="Рисунок 4" descr="o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43570" y="3000372"/>
            <a:ext cx="2933700" cy="1952546"/>
          </a:xfrm>
          <a:prstGeom prst="rect">
            <a:avLst/>
          </a:prstGeom>
        </p:spPr>
      </p:pic>
    </p:spTree>
  </p:cSld>
  <p:clrMapOvr>
    <a:masterClrMapping/>
  </p:clrMapOvr>
  <p:transition spd="med" advTm="2450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929198"/>
            <a:ext cx="8358246" cy="1571636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Водоплавающим птицам и морским млекопитающим, чье оперение/мех покрыты нефтяной пленкой, намного сложнее сохранять тепло и плавучесть, они испытывают проблемы с поисками пищи и пр. Выжившие морские организмы чаще болеют, хуже размножаются и пр.</a:t>
            </a:r>
            <a:endParaRPr lang="ru-RU" dirty="0"/>
          </a:p>
        </p:txBody>
      </p:sp>
      <p:pic>
        <p:nvPicPr>
          <p:cNvPr id="5" name="Рисунок 4" descr="2037098785_0d5c45bea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714676" cy="203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0386d7a76ca0eda42e784f30d3cc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8"/>
            <a:ext cx="305544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elaketin-ilk-kurbanlari-meksika-horizon-petrol-platformu-1176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786058"/>
            <a:ext cx="2714644" cy="1890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lideshow-oil-animal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714620"/>
            <a:ext cx="2678925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ingv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428736"/>
            <a:ext cx="3706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25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500702"/>
            <a:ext cx="7186634" cy="828667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Для того, чтобы отмыть одну птицу, покрытую нефтяной пленкой, требуется два человека, 45 минут времени и 1.1 тыс. литров чистой воды.</a:t>
            </a:r>
            <a:endParaRPr lang="ru-RU" dirty="0"/>
          </a:p>
        </p:txBody>
      </p:sp>
      <p:pic>
        <p:nvPicPr>
          <p:cNvPr id="4" name="Рисунок 3" descr="0_664eb_b6a3e2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426451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27411363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143116"/>
            <a:ext cx="3342757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234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357562"/>
            <a:ext cx="2826728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432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/>
              <a:t>предотвращение дальнейшего сброса</a:t>
            </a:r>
          </a:p>
          <a:p>
            <a:pPr lvl="0" algn="just"/>
            <a:r>
              <a:rPr lang="ru-RU" dirty="0" smtClean="0"/>
              <a:t>постановка преград, препятствующих рассеиванию сброшенного вещества и загрязнению уязвимых районов</a:t>
            </a:r>
          </a:p>
          <a:p>
            <a:pPr lvl="0" algn="just"/>
            <a:r>
              <a:rPr lang="ru-RU" dirty="0" smtClean="0"/>
              <a:t>отвод разлитого вещества или аварийного объекта в зону, удобную для проведения операций по ЛРН</a:t>
            </a:r>
          </a:p>
          <a:p>
            <a:pPr lvl="0" algn="just"/>
            <a:r>
              <a:rPr lang="ru-RU" dirty="0" smtClean="0"/>
              <a:t>сбор разлитого вещества с поверхности воды</a:t>
            </a:r>
          </a:p>
          <a:p>
            <a:pPr lvl="0" algn="just"/>
            <a:r>
              <a:rPr lang="ru-RU" dirty="0" smtClean="0"/>
              <a:t>сдача собранных загрязняющих веществ на берег</a:t>
            </a:r>
          </a:p>
          <a:p>
            <a:pPr algn="just"/>
            <a:r>
              <a:rPr lang="ru-RU" dirty="0" smtClean="0"/>
              <a:t>ликвидация разлива с помощью физических и химических методов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Ликвидация аварии: основные меры</a:t>
            </a:r>
            <a:endParaRPr lang="ru-RU" sz="3600" dirty="0"/>
          </a:p>
        </p:txBody>
      </p:sp>
    </p:spTree>
  </p:cSld>
  <p:clrMapOvr>
    <a:masterClrMapping/>
  </p:clrMapOvr>
  <p:transition spd="med" advTm="25693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solidFill>
            <a:schemeClr val="bg1">
              <a:alpha val="52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механическое удаление плавающей нефти с поверхности моря</a:t>
            </a:r>
          </a:p>
          <a:p>
            <a:pPr lvl="0" algn="just"/>
            <a:r>
              <a:rPr lang="ru-RU" dirty="0" smtClean="0"/>
              <a:t>сжигание плавающей нефти</a:t>
            </a:r>
          </a:p>
          <a:p>
            <a:pPr lvl="0" algn="just"/>
            <a:r>
              <a:rPr lang="ru-RU" dirty="0" smtClean="0"/>
              <a:t>обработка нефтяного пятна диспергентами, допущенными к применению природоохранными органами, с целью многократного ускорения природного эмульгирования нефти в море под воздействием волнения и течений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Ликвидация аварии: главные способы</a:t>
            </a:r>
            <a:endParaRPr lang="ru-RU" sz="3600" dirty="0"/>
          </a:p>
        </p:txBody>
      </p:sp>
    </p:spTree>
  </p:cSld>
  <p:clrMapOvr>
    <a:masterClrMapping/>
  </p:clrMapOvr>
  <p:transition spd="med" advTm="17441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43" y="6072206"/>
            <a:ext cx="7358114" cy="500066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/>
              <a:t>Механическое удаление нефти с поверхности воды</a:t>
            </a:r>
            <a:endParaRPr lang="ru-RU" sz="2500" dirty="0"/>
          </a:p>
        </p:txBody>
      </p:sp>
      <p:pic>
        <p:nvPicPr>
          <p:cNvPr id="4" name="Рисунок 3" descr="76150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371477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8656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4214810" cy="2813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553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407684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304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6000768"/>
            <a:ext cx="7901014" cy="428628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Сжигание нефти на поверхности Мексиканского залива</a:t>
            </a:r>
            <a:endParaRPr lang="ru-RU" dirty="0"/>
          </a:p>
        </p:txBody>
      </p:sp>
      <p:pic>
        <p:nvPicPr>
          <p:cNvPr id="5" name="Рисунок 4" descr="bp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21" y="357166"/>
            <a:ext cx="7500958" cy="5000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042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500166" y="6072206"/>
            <a:ext cx="6165085" cy="500065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/>
              <a:t>Обработка нефтяного пятна диспергентами</a:t>
            </a:r>
            <a:endParaRPr lang="ru-RU" sz="2500" dirty="0"/>
          </a:p>
        </p:txBody>
      </p:sp>
      <p:pic>
        <p:nvPicPr>
          <p:cNvPr id="5" name="Рисунок 4" descr="4fb1676129d14044f5b4c193a5b397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76875" cy="3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V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3431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VO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286124"/>
            <a:ext cx="2000247" cy="2353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4000504"/>
            <a:ext cx="5286444" cy="1785950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Диспергент  является либо поверхностно-активным полимером, либо поверхностно-активным веществом, добавляемым к суспензиям, обычно к коллоидам, для улучшения отделения взвешенных частиц и предотвращения их осаждения или агрегирования.</a:t>
            </a:r>
            <a:endParaRPr lang="ru-RU" dirty="0"/>
          </a:p>
        </p:txBody>
      </p:sp>
    </p:spTree>
  </p:cSld>
  <p:clrMapOvr>
    <a:masterClrMapping/>
  </p:clrMapOvr>
  <p:transition spd="med" advTm="40638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solidFill>
            <a:schemeClr val="bg1">
              <a:alpha val="51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Цели и задачи 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Нефть: свойства и состав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Нефть: продукты и запасы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Способы транспортировки нефти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Источники загрязнения вод мирового океана нефтью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Разливы при транспортировке нефти морским транспортом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Причины аварии судов, транспортирующих нефть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Последствия аварии: вода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Последствия аварии: живые организмы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Ликвидация аварии: основные меры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Ликвидация аварии: главные способы</a:t>
            </a:r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>
                <a:hlinkClick r:id="rId12" action="ppaction://hlinksldjump"/>
              </a:rPr>
              <a:t>Механическое удаление нефти</a:t>
            </a:r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>
                <a:hlinkClick r:id="rId13" action="ppaction://hlinksldjump"/>
              </a:rPr>
              <a:t>Сжигание нефти</a:t>
            </a:r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>
                <a:hlinkClick r:id="rId14" action="ppaction://hlinksldjump"/>
              </a:rPr>
              <a:t>Обработка нефтяного пятна диспергентами</a:t>
            </a:r>
            <a:endParaRPr lang="ru-RU" dirty="0" smtClean="0"/>
          </a:p>
          <a:p>
            <a:pPr marL="514350" indent="-514350"/>
            <a:r>
              <a:rPr lang="ru-RU" dirty="0" smtClean="0">
                <a:hlinkClick r:id="rId15" action="ppaction://hlinksldjump"/>
              </a:rPr>
              <a:t>Выводы</a:t>
            </a:r>
            <a:endParaRPr lang="ru-RU" dirty="0" smtClean="0"/>
          </a:p>
          <a:p>
            <a:pPr marL="514350" indent="-514350"/>
            <a:r>
              <a:rPr lang="ru-RU" dirty="0" smtClean="0">
                <a:hlinkClick r:id="rId16" action="ppaction://hlinksldjump"/>
              </a:rPr>
              <a:t>Источники информации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</p:cSld>
  <p:clrMapOvr>
    <a:masterClrMapping/>
  </p:clrMapOvr>
  <p:transition spd="med" advTm="20951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  <a:solidFill>
            <a:schemeClr val="bg1">
              <a:alpha val="52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Главным источником загрязнения вод Мирового океана нефтью и нефтепродуктами являются аварии нефтяных танкеров. </a:t>
            </a:r>
          </a:p>
          <a:p>
            <a:pPr algn="just">
              <a:buNone/>
            </a:pPr>
            <a:r>
              <a:rPr lang="ru-RU" dirty="0" smtClean="0"/>
              <a:t>       Причина этих аварий – человеческий фактор и условия навигации. </a:t>
            </a:r>
          </a:p>
          <a:p>
            <a:pPr algn="just">
              <a:buNone/>
            </a:pPr>
            <a:r>
              <a:rPr lang="ru-RU" dirty="0" smtClean="0"/>
              <a:t>       Решение этой проблемы лежит в автоматизации управления транспортными судами и усовершенствовании навигационных систем.</a:t>
            </a:r>
          </a:p>
          <a:p>
            <a:pPr algn="just">
              <a:buNone/>
            </a:pPr>
            <a:r>
              <a:rPr lang="ru-RU" dirty="0" smtClean="0"/>
              <a:t>       Ликвидация последствий аварий нефтяных танкеров включает в себя трудоемкие операции с использованием физических, химических и человеческих ресурсов.</a:t>
            </a:r>
          </a:p>
          <a:p>
            <a:pPr algn="just">
              <a:buNone/>
            </a:pPr>
            <a:r>
              <a:rPr lang="ru-RU" dirty="0" smtClean="0"/>
              <a:t>       Последствия аварий несут собой большую угрозу природным системам мирового океана и в целом мировой экологической системе. Загрязнение нефтью водных богатств – проблема, которую проще предупредить, чем решить.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</p:spTree>
  </p:cSld>
  <p:clrMapOvr>
    <a:masterClrMapping/>
  </p:clrMapOvr>
  <p:transition spd="med" advTm="25897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43312"/>
          </a:xfrm>
          <a:solidFill>
            <a:schemeClr val="bg1">
              <a:alpha val="52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400" dirty="0" smtClean="0"/>
              <a:t>Предупреждение и ликвидация аварийных разливов нефти и нефте­продуктов. - М.: Ин-октаво, 2005. - 368 с. (</a:t>
            </a:r>
            <a:r>
              <a:rPr lang="ru-RU" sz="2400" b="1" dirty="0" smtClean="0"/>
              <a:t>Воробьев Ю.Л., Акимов В.А., Соколов Ю.И.</a:t>
            </a:r>
            <a:r>
              <a:rPr lang="ru-RU" sz="2400" dirty="0" smtClean="0"/>
              <a:t>)</a:t>
            </a:r>
          </a:p>
          <a:p>
            <a:r>
              <a:rPr lang="en-US" sz="2400" dirty="0" smtClean="0">
                <a:hlinkClick r:id="rId2"/>
              </a:rPr>
              <a:t>http://ru.wikipedia.org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http://sheryk.ru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http://www.tekhnospas.ru/art/statii/vlijanie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http://oko-planet.su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http://bidrealty.ru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Источники информации</a:t>
            </a:r>
            <a:endParaRPr lang="ru-RU" sz="3600" dirty="0"/>
          </a:p>
        </p:txBody>
      </p:sp>
    </p:spTree>
  </p:cSld>
  <p:clrMapOvr>
    <a:masterClrMapping/>
  </p:clrMapOvr>
  <p:transition spd="med" advTm="3026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Цель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Раскрыть проблему загрязнения водных ресурсов нефтепродуктами</a:t>
            </a:r>
          </a:p>
          <a:p>
            <a:pPr>
              <a:buNone/>
            </a:pPr>
            <a:r>
              <a:rPr lang="ru-RU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рассмотреть свойства нефти и нефтепродуктов</a:t>
            </a:r>
            <a:br>
              <a:rPr lang="ru-RU" dirty="0" smtClean="0"/>
            </a:br>
            <a:r>
              <a:rPr lang="ru-RU" dirty="0" smtClean="0"/>
              <a:t>- разобраться в современных методах обезвреживания разливов нефти и нефтепродуктов</a:t>
            </a:r>
            <a:br>
              <a:rPr lang="ru-RU" dirty="0" smtClean="0"/>
            </a:br>
            <a:r>
              <a:rPr lang="ru-RU" dirty="0" smtClean="0"/>
              <a:t>- разработать сценарий визуализации последствий аварии нефтяного танкера и способов ее ликвидации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Цели и задачи </a:t>
            </a:r>
            <a:endParaRPr lang="ru-RU" dirty="0"/>
          </a:p>
        </p:txBody>
      </p:sp>
    </p:spTree>
  </p:cSld>
  <p:clrMapOvr>
    <a:masterClrMapping/>
  </p:clrMapOvr>
  <p:transition spd="med" advTm="20607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000240"/>
            <a:ext cx="4186238" cy="4429156"/>
          </a:xfrm>
          <a:solidFill>
            <a:schemeClr val="bg1">
              <a:lumMod val="95000"/>
              <a:alpha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      Нефть - горючая маслянистая жидкость, распространенная в осадочной оболочке Земли; важнейшее полезное ископаемое.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     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Сложная смесь алканов, некоторых  циклоалканов и аренов, а также кислородных, сернистых и азотистых соединений. 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Плотность нефти меньше плотности воды, она не растворяется в ней, поэтому нефть всплывает на поверхность.</a:t>
            </a:r>
          </a:p>
          <a:p>
            <a:pPr>
              <a:lnSpc>
                <a:spcPct val="80000"/>
              </a:lnSpc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Нефть: свойства и состав</a:t>
            </a:r>
            <a:endParaRPr lang="ru-RU" dirty="0"/>
          </a:p>
        </p:txBody>
      </p:sp>
      <p:pic>
        <p:nvPicPr>
          <p:cNvPr id="5" name="Рисунок 4" descr="10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0034" y="2214554"/>
            <a:ext cx="3000397" cy="1685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x_22b7a8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000504"/>
            <a:ext cx="2551750" cy="255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939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256"/>
            <a:ext cx="4857784" cy="2357454"/>
          </a:xfrm>
          <a:solidFill>
            <a:schemeClr val="bg1">
              <a:lumMod val="95000"/>
              <a:alpha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       Путем перегонки из нефти получают бензин, реактивное топливо, осветительный керосин, дизельное топливо, мазут.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Мировые запасы нефти свыше 130 млрд. т. Наибольшие запасы нефти в Саудовской Аравии, Кувейте, Иране, Ираке.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Нефть: продукты и запасы</a:t>
            </a:r>
            <a:endParaRPr lang="ru-RU" dirty="0"/>
          </a:p>
        </p:txBody>
      </p:sp>
      <p:pic>
        <p:nvPicPr>
          <p:cNvPr id="7" name="Рисунок 6" descr="6a014e867eb30e970d0147e2ff18c997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072074"/>
            <a:ext cx="1859949" cy="1561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ad_501fc5006bfd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357430"/>
            <a:ext cx="219442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ufa-optovaya_prodazha_nefteproduktov_benzina_dt_3106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26" y="4143380"/>
            <a:ext cx="164307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4" descr="zapasy_nefty_v_m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643050"/>
            <a:ext cx="5278634" cy="2459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8034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Способы транспортировки нефти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5506806"/>
              </p:ext>
            </p:extLst>
          </p:nvPr>
        </p:nvGraphicFramePr>
        <p:xfrm>
          <a:off x="500034" y="19288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820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14336" y="1600200"/>
          <a:ext cx="8115328" cy="502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2357454"/>
                <a:gridCol w="2257412"/>
              </a:tblGrid>
              <a:tr h="614354">
                <a:tc>
                  <a:txBody>
                    <a:bodyPr/>
                    <a:lstStyle/>
                    <a:p>
                      <a:pPr marL="353695">
                        <a:spcAft>
                          <a:spcPts val="0"/>
                        </a:spcAft>
                      </a:pPr>
                      <a:endParaRPr lang="ru-RU" sz="1600" spc="-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53695">
                        <a:spcAft>
                          <a:spcPts val="0"/>
                        </a:spcAft>
                      </a:pPr>
                      <a:r>
                        <a:rPr lang="ru-RU" sz="1600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загрязнения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890" marR="635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600" spc="-3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" marR="635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количество, </a:t>
                      </a:r>
                      <a:endParaRPr lang="ru-RU" sz="1600" spc="-3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" marR="635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тонн/год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spc="-3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Доля,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Транспортные перевозки,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обычные перевозки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8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Катастрофы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Вынос реками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Попадание из атмосферы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Природные источники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Промышленные отходы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59796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Городские отходы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87460">
                <a:tc>
                  <a:txBody>
                    <a:bodyPr/>
                    <a:lstStyle/>
                    <a:p>
                      <a:pPr marL="6350" marR="9779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400" spc="-2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marR="9779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Отходы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прибрежных нефтепере­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рабатывающих заводов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Добыча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нефти в открытом море,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130810" marR="78613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 </a:t>
                      </a:r>
                      <a:endParaRPr lang="ru-RU" sz="1400" spc="-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0810" marR="78613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обычные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аварии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1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6,11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Источники загрязнения вод мирового океана нефтью и нефтепродуктами</a:t>
            </a:r>
            <a:endParaRPr lang="ru-RU" sz="3600" dirty="0"/>
          </a:p>
        </p:txBody>
      </p:sp>
    </p:spTree>
  </p:cSld>
  <p:clrMapOvr>
    <a:masterClrMapping/>
  </p:clrMapOvr>
  <p:transition spd="med" advTm="25085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857365"/>
            <a:ext cx="4474270" cy="2723763"/>
          </a:xfrm>
          <a:solidFill>
            <a:schemeClr val="bg1">
              <a:lumMod val="95000"/>
              <a:alpha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4500" dirty="0" smtClean="0"/>
              <a:t>Ежегодно </a:t>
            </a:r>
            <a:r>
              <a:rPr lang="ru-RU" sz="4500" dirty="0"/>
              <a:t>в океан попадают более 6 млн тонн нефти. Причинами загрязнения морской среды являются </a:t>
            </a:r>
            <a:r>
              <a:rPr lang="ru-RU" sz="4500" dirty="0" smtClean="0"/>
              <a:t>аварии </a:t>
            </a:r>
            <a:r>
              <a:rPr lang="ru-RU" sz="4500" dirty="0"/>
              <a:t>танкеров, шельфовая добыча нефти, судоходство и морская </a:t>
            </a:r>
            <a:r>
              <a:rPr lang="ru-RU" sz="4500" dirty="0" smtClean="0"/>
              <a:t>деятельность</a:t>
            </a:r>
            <a:r>
              <a:rPr lang="ru-RU" sz="4500" dirty="0"/>
              <a:t>. Ежегодно при обычных морских перевозках, авариях и </a:t>
            </a:r>
            <a:r>
              <a:rPr lang="ru-RU" sz="4500" dirty="0" smtClean="0"/>
              <a:t>незаконных </a:t>
            </a:r>
            <a:r>
              <a:rPr lang="ru-RU" sz="4500" dirty="0"/>
              <a:t>сбросах в океаны попадает примерно 600 000 тонн </a:t>
            </a:r>
            <a:r>
              <a:rPr lang="ru-RU" sz="4500" dirty="0" smtClean="0"/>
              <a:t>нефти.</a:t>
            </a:r>
            <a:endParaRPr lang="ru-RU" sz="4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/>
              <a:t>Разливы при транспортировке нефти морским </a:t>
            </a:r>
            <a:r>
              <a:rPr lang="ru-RU" dirty="0" smtClean="0"/>
              <a:t>транспортом</a:t>
            </a:r>
            <a:endParaRPr lang="ru-RU" dirty="0"/>
          </a:p>
        </p:txBody>
      </p:sp>
      <p:pic>
        <p:nvPicPr>
          <p:cNvPr id="5" name="Рисунок 4" descr="1343153649_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357694"/>
            <a:ext cx="221457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oil_tan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3429024" cy="2451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ank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429132"/>
            <a:ext cx="3705186" cy="215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251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4572008"/>
            <a:ext cx="4286280" cy="185738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dirty="0" smtClean="0"/>
              <a:t>Причины аварии судов, транспортирующих нефть</a:t>
            </a:r>
            <a:endParaRPr lang="ru-RU" sz="36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14810" y="1785926"/>
            <a:ext cx="4471990" cy="2614617"/>
          </a:xfrm>
          <a:solidFill>
            <a:schemeClr val="bg1">
              <a:lumMod val="95000"/>
              <a:alpha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  Вероятность и объемы разливов нефти зависят от ряда факторов, основными из которых являются: интенсивность судоходства, конструкция танкера и условия навигации.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Согласно исследованиям ИМО, основными причинами аварий судов (84-88% аварий танкеров) и, соответственно, разливов нефти являются человеческий фактор и условия навигации. </a:t>
            </a:r>
          </a:p>
        </p:txBody>
      </p:sp>
      <p:pic>
        <p:nvPicPr>
          <p:cNvPr id="6" name="Рисунок 5" descr="b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2906098" cy="232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errame_petrol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572008"/>
            <a:ext cx="2869307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age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72008"/>
            <a:ext cx="4340495" cy="1878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040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895</Words>
  <Application>Microsoft Office PowerPoint</Application>
  <PresentationFormat>Экран (4:3)</PresentationFormat>
  <Paragraphs>139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«Последствия аварии нефтяного танкера и способы их ликвидации»</vt:lpstr>
      <vt:lpstr>Содержание</vt:lpstr>
      <vt:lpstr>Цели и задачи </vt:lpstr>
      <vt:lpstr>Нефть: свойства и состав</vt:lpstr>
      <vt:lpstr>Нефть: продукты и запасы</vt:lpstr>
      <vt:lpstr>Способы транспортировки нефти</vt:lpstr>
      <vt:lpstr>Источники загрязнения вод мирового океана нефтью и нефтепродуктами</vt:lpstr>
      <vt:lpstr>Разливы при транспортировке нефти морским транспортом</vt:lpstr>
      <vt:lpstr>Причины аварии судов, транспортирующих нефть</vt:lpstr>
      <vt:lpstr>Последствия аварии: вода</vt:lpstr>
      <vt:lpstr>Слайд 11</vt:lpstr>
      <vt:lpstr>Последствия аварии: живые организмы</vt:lpstr>
      <vt:lpstr>Слайд 13</vt:lpstr>
      <vt:lpstr>Слайд 14</vt:lpstr>
      <vt:lpstr>Ликвидация аварии: основные меры</vt:lpstr>
      <vt:lpstr>Ликвидация аварии: главные способы</vt:lpstr>
      <vt:lpstr>Слайд 17</vt:lpstr>
      <vt:lpstr>Слайд 18</vt:lpstr>
      <vt:lpstr>Слайд 19</vt:lpstr>
      <vt:lpstr>Выводы</vt:lpstr>
      <vt:lpstr>Источники информации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56</cp:revision>
  <dcterms:created xsi:type="dcterms:W3CDTF">2013-01-17T00:23:46Z</dcterms:created>
  <dcterms:modified xsi:type="dcterms:W3CDTF">2016-02-13T05:44:17Z</dcterms:modified>
</cp:coreProperties>
</file>