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8" r:id="rId4"/>
    <p:sldId id="257" r:id="rId5"/>
    <p:sldId id="273" r:id="rId6"/>
    <p:sldId id="270" r:id="rId7"/>
    <p:sldId id="274" r:id="rId8"/>
    <p:sldId id="275" r:id="rId9"/>
    <p:sldId id="276" r:id="rId10"/>
    <p:sldId id="27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48"/>
    <a:srgbClr val="5B12EE"/>
    <a:srgbClr val="FAFAF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9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1698" y="0"/>
            <a:ext cx="5002302" cy="200389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 русского языка </a:t>
            </a:r>
            <a:b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 5 классе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61589" y="2715491"/>
            <a:ext cx="5002302" cy="183328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48"/>
                </a:solidFill>
                <a:latin typeface="Times New Roman" pitchFamily="18" charset="0"/>
                <a:cs typeface="Times New Roman" pitchFamily="18" charset="0"/>
              </a:rPr>
              <a:t>  Лингвистическое   </a:t>
            </a:r>
            <a:r>
              <a:rPr lang="ru-RU" sz="4000" b="1" dirty="0" smtClean="0">
                <a:solidFill>
                  <a:srgbClr val="FF0048"/>
                </a:solidFill>
                <a:latin typeface="Times New Roman" pitchFamily="18" charset="0"/>
                <a:cs typeface="Times New Roman" pitchFamily="18" charset="0"/>
              </a:rPr>
              <a:t>исследование</a:t>
            </a:r>
          </a:p>
          <a:p>
            <a:endParaRPr lang="ru-RU" sz="4000" b="1" dirty="0" smtClean="0">
              <a:solidFill>
                <a:srgbClr val="FF004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rgbClr val="FF0048"/>
                </a:solidFill>
                <a:latin typeface="Times New Roman" pitchFamily="18" charset="0"/>
                <a:cs typeface="Times New Roman" pitchFamily="18" charset="0"/>
              </a:rPr>
              <a:t>Омонимы</a:t>
            </a:r>
            <a:endParaRPr lang="ru-RU" sz="4000" b="1" dirty="0">
              <a:solidFill>
                <a:srgbClr val="FF004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48"/>
                </a:solidFill>
                <a:latin typeface="Times New Roman" pitchFamily="18" charset="0"/>
                <a:cs typeface="Times New Roman" pitchFamily="18" charset="0"/>
              </a:rPr>
              <a:t>Закрепляем изученное</a:t>
            </a:r>
            <a:endParaRPr lang="ru-RU" sz="4400" b="1" dirty="0">
              <a:solidFill>
                <a:srgbClr val="FF004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Фронтально: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Упр. 353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3385705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Самостоятельно: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Упр. 354</a:t>
            </a:r>
          </a:p>
          <a:p>
            <a:pPr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Индивидуально:</a:t>
            </a:r>
          </a:p>
          <a:p>
            <a:pPr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Упр. 355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planetaanimashek.ru/_ph/24/1/477347513.gif?151207800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182563"/>
            <a:ext cx="361950" cy="390526"/>
          </a:xfrm>
          <a:prstGeom prst="rect">
            <a:avLst/>
          </a:prstGeom>
          <a:noFill/>
        </p:spPr>
      </p:pic>
      <p:pic>
        <p:nvPicPr>
          <p:cNvPr id="1030" name="Picture 6" descr="http://static4.depositphotos.com/1004521/349/v/950/depositphotos_3496246-Stack-of-Boo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7415" y="4267201"/>
            <a:ext cx="2766585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1698" y="0"/>
            <a:ext cx="5002302" cy="3491346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Контрольный словарный</a:t>
            </a:r>
            <a:b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диктант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02607" y="2715491"/>
            <a:ext cx="5002302" cy="183328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48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4000" b="1" dirty="0" smtClean="0">
              <a:solidFill>
                <a:srgbClr val="FF0048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solidFill>
                <a:srgbClr val="FF0048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solidFill>
                <a:srgbClr val="FF004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rgbClr val="FF0048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Удачи!!!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8574"/>
            <a:ext cx="9147359" cy="89889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4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Повторим?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48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56" name="Group 4"/>
          <p:cNvGrpSpPr>
            <a:grpSpLocks/>
          </p:cNvGrpSpPr>
          <p:nvPr/>
        </p:nvGrpSpPr>
        <p:grpSpPr bwMode="auto">
          <a:xfrm>
            <a:off x="2022475" y="1358152"/>
            <a:ext cx="6015039" cy="5181600"/>
            <a:chOff x="1274" y="816"/>
            <a:chExt cx="3789" cy="3264"/>
          </a:xfrm>
        </p:grpSpPr>
        <p:sp>
          <p:nvSpPr>
            <p:cNvPr id="857" name="Freeform 5"/>
            <p:cNvSpPr>
              <a:spLocks/>
            </p:cNvSpPr>
            <p:nvPr/>
          </p:nvSpPr>
          <p:spPr bwMode="gray">
            <a:xfrm>
              <a:off x="2352" y="816"/>
              <a:ext cx="1008" cy="1673"/>
            </a:xfrm>
            <a:custGeom>
              <a:avLst/>
              <a:gdLst>
                <a:gd name="T0" fmla="*/ 1467 w 1470"/>
                <a:gd name="T1" fmla="*/ 1246 h 2346"/>
                <a:gd name="T2" fmla="*/ 1444 w 1470"/>
                <a:gd name="T3" fmla="*/ 1390 h 2346"/>
                <a:gd name="T4" fmla="*/ 1400 w 1470"/>
                <a:gd name="T5" fmla="*/ 1529 h 2346"/>
                <a:gd name="T6" fmla="*/ 1339 w 1470"/>
                <a:gd name="T7" fmla="*/ 1662 h 2346"/>
                <a:gd name="T8" fmla="*/ 1267 w 1470"/>
                <a:gd name="T9" fmla="*/ 1784 h 2346"/>
                <a:gd name="T10" fmla="*/ 1187 w 1470"/>
                <a:gd name="T11" fmla="*/ 1898 h 2346"/>
                <a:gd name="T12" fmla="*/ 1102 w 1470"/>
                <a:gd name="T13" fmla="*/ 2002 h 2346"/>
                <a:gd name="T14" fmla="*/ 1019 w 1470"/>
                <a:gd name="T15" fmla="*/ 2094 h 2346"/>
                <a:gd name="T16" fmla="*/ 939 w 1470"/>
                <a:gd name="T17" fmla="*/ 2174 h 2346"/>
                <a:gd name="T18" fmla="*/ 866 w 1470"/>
                <a:gd name="T19" fmla="*/ 2239 h 2346"/>
                <a:gd name="T20" fmla="*/ 806 w 1470"/>
                <a:gd name="T21" fmla="*/ 2290 h 2346"/>
                <a:gd name="T22" fmla="*/ 763 w 1470"/>
                <a:gd name="T23" fmla="*/ 2325 h 2346"/>
                <a:gd name="T24" fmla="*/ 739 w 1470"/>
                <a:gd name="T25" fmla="*/ 2343 h 2346"/>
                <a:gd name="T26" fmla="*/ 732 w 1470"/>
                <a:gd name="T27" fmla="*/ 2343 h 2346"/>
                <a:gd name="T28" fmla="*/ 709 w 1470"/>
                <a:gd name="T29" fmla="*/ 2325 h 2346"/>
                <a:gd name="T30" fmla="*/ 665 w 1470"/>
                <a:gd name="T31" fmla="*/ 2290 h 2346"/>
                <a:gd name="T32" fmla="*/ 604 w 1470"/>
                <a:gd name="T33" fmla="*/ 2239 h 2346"/>
                <a:gd name="T34" fmla="*/ 532 w 1470"/>
                <a:gd name="T35" fmla="*/ 2174 h 2346"/>
                <a:gd name="T36" fmla="*/ 452 w 1470"/>
                <a:gd name="T37" fmla="*/ 2094 h 2346"/>
                <a:gd name="T38" fmla="*/ 367 w 1470"/>
                <a:gd name="T39" fmla="*/ 2002 h 2346"/>
                <a:gd name="T40" fmla="*/ 284 w 1470"/>
                <a:gd name="T41" fmla="*/ 1898 h 2346"/>
                <a:gd name="T42" fmla="*/ 204 w 1470"/>
                <a:gd name="T43" fmla="*/ 1784 h 2346"/>
                <a:gd name="T44" fmla="*/ 131 w 1470"/>
                <a:gd name="T45" fmla="*/ 1662 h 2346"/>
                <a:gd name="T46" fmla="*/ 71 w 1470"/>
                <a:gd name="T47" fmla="*/ 1529 h 2346"/>
                <a:gd name="T48" fmla="*/ 27 w 1470"/>
                <a:gd name="T49" fmla="*/ 1390 h 2346"/>
                <a:gd name="T50" fmla="*/ 4 w 1470"/>
                <a:gd name="T51" fmla="*/ 1246 h 2346"/>
                <a:gd name="T52" fmla="*/ 4 w 1470"/>
                <a:gd name="T53" fmla="*/ 1098 h 2346"/>
                <a:gd name="T54" fmla="*/ 27 w 1470"/>
                <a:gd name="T55" fmla="*/ 954 h 2346"/>
                <a:gd name="T56" fmla="*/ 71 w 1470"/>
                <a:gd name="T57" fmla="*/ 815 h 2346"/>
                <a:gd name="T58" fmla="*/ 131 w 1470"/>
                <a:gd name="T59" fmla="*/ 684 h 2346"/>
                <a:gd name="T60" fmla="*/ 204 w 1470"/>
                <a:gd name="T61" fmla="*/ 560 h 2346"/>
                <a:gd name="T62" fmla="*/ 284 w 1470"/>
                <a:gd name="T63" fmla="*/ 446 h 2346"/>
                <a:gd name="T64" fmla="*/ 367 w 1470"/>
                <a:gd name="T65" fmla="*/ 343 h 2346"/>
                <a:gd name="T66" fmla="*/ 452 w 1470"/>
                <a:gd name="T67" fmla="*/ 251 h 2346"/>
                <a:gd name="T68" fmla="*/ 532 w 1470"/>
                <a:gd name="T69" fmla="*/ 170 h 2346"/>
                <a:gd name="T70" fmla="*/ 604 w 1470"/>
                <a:gd name="T71" fmla="*/ 105 h 2346"/>
                <a:gd name="T72" fmla="*/ 665 w 1470"/>
                <a:gd name="T73" fmla="*/ 55 h 2346"/>
                <a:gd name="T74" fmla="*/ 709 w 1470"/>
                <a:gd name="T75" fmla="*/ 19 h 2346"/>
                <a:gd name="T76" fmla="*/ 732 w 1470"/>
                <a:gd name="T77" fmla="*/ 1 h 2346"/>
                <a:gd name="T78" fmla="*/ 739 w 1470"/>
                <a:gd name="T79" fmla="*/ 1 h 2346"/>
                <a:gd name="T80" fmla="*/ 763 w 1470"/>
                <a:gd name="T81" fmla="*/ 19 h 2346"/>
                <a:gd name="T82" fmla="*/ 806 w 1470"/>
                <a:gd name="T83" fmla="*/ 55 h 2346"/>
                <a:gd name="T84" fmla="*/ 866 w 1470"/>
                <a:gd name="T85" fmla="*/ 105 h 2346"/>
                <a:gd name="T86" fmla="*/ 939 w 1470"/>
                <a:gd name="T87" fmla="*/ 170 h 2346"/>
                <a:gd name="T88" fmla="*/ 1019 w 1470"/>
                <a:gd name="T89" fmla="*/ 251 h 2346"/>
                <a:gd name="T90" fmla="*/ 1102 w 1470"/>
                <a:gd name="T91" fmla="*/ 343 h 2346"/>
                <a:gd name="T92" fmla="*/ 1187 w 1470"/>
                <a:gd name="T93" fmla="*/ 446 h 2346"/>
                <a:gd name="T94" fmla="*/ 1267 w 1470"/>
                <a:gd name="T95" fmla="*/ 560 h 2346"/>
                <a:gd name="T96" fmla="*/ 1339 w 1470"/>
                <a:gd name="T97" fmla="*/ 684 h 2346"/>
                <a:gd name="T98" fmla="*/ 1400 w 1470"/>
                <a:gd name="T99" fmla="*/ 815 h 2346"/>
                <a:gd name="T100" fmla="*/ 1444 w 1470"/>
                <a:gd name="T101" fmla="*/ 954 h 2346"/>
                <a:gd name="T102" fmla="*/ 1467 w 1470"/>
                <a:gd name="T103" fmla="*/ 1098 h 2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4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4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39"/>
                  </a:lnTo>
                  <a:lnTo>
                    <a:pt x="835" y="2266"/>
                  </a:lnTo>
                  <a:lnTo>
                    <a:pt x="806" y="2290"/>
                  </a:lnTo>
                  <a:lnTo>
                    <a:pt x="783" y="2309"/>
                  </a:lnTo>
                  <a:lnTo>
                    <a:pt x="763" y="2325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5"/>
                  </a:lnTo>
                  <a:lnTo>
                    <a:pt x="688" y="2309"/>
                  </a:lnTo>
                  <a:lnTo>
                    <a:pt x="665" y="2290"/>
                  </a:lnTo>
                  <a:lnTo>
                    <a:pt x="636" y="2266"/>
                  </a:lnTo>
                  <a:lnTo>
                    <a:pt x="604" y="2239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4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4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8"/>
                  </a:lnTo>
                  <a:lnTo>
                    <a:pt x="13" y="1025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5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4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0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0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4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5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5"/>
                  </a:lnTo>
                  <a:lnTo>
                    <a:pt x="1467" y="1098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53B749"/>
                </a:gs>
                <a:gs pos="100000">
                  <a:srgbClr val="53B749">
                    <a:gamma/>
                    <a:tint val="33333"/>
                    <a:invGamma/>
                  </a:srgbClr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858" name="Freeform 6"/>
            <p:cNvSpPr>
              <a:spLocks/>
            </p:cNvSpPr>
            <p:nvPr/>
          </p:nvSpPr>
          <p:spPr bwMode="gray">
            <a:xfrm rot="575181">
              <a:off x="1296" y="1584"/>
              <a:ext cx="1749" cy="924"/>
            </a:xfrm>
            <a:custGeom>
              <a:avLst/>
              <a:gdLst>
                <a:gd name="T0" fmla="*/ 1451 w 2032"/>
                <a:gd name="T1" fmla="*/ 175 h 1536"/>
                <a:gd name="T2" fmla="*/ 1572 w 2032"/>
                <a:gd name="T3" fmla="*/ 277 h 1536"/>
                <a:gd name="T4" fmla="*/ 1676 w 2032"/>
                <a:gd name="T5" fmla="*/ 395 h 1536"/>
                <a:gd name="T6" fmla="*/ 1763 w 2032"/>
                <a:gd name="T7" fmla="*/ 525 h 1536"/>
                <a:gd name="T8" fmla="*/ 1835 w 2032"/>
                <a:gd name="T9" fmla="*/ 660 h 1536"/>
                <a:gd name="T10" fmla="*/ 1893 w 2032"/>
                <a:gd name="T11" fmla="*/ 798 h 1536"/>
                <a:gd name="T12" fmla="*/ 1940 w 2032"/>
                <a:gd name="T13" fmla="*/ 929 h 1536"/>
                <a:gd name="T14" fmla="*/ 1975 w 2032"/>
                <a:gd name="T15" fmla="*/ 1053 h 1536"/>
                <a:gd name="T16" fmla="*/ 2000 w 2032"/>
                <a:gd name="T17" fmla="*/ 1161 h 1536"/>
                <a:gd name="T18" fmla="*/ 2017 w 2032"/>
                <a:gd name="T19" fmla="*/ 1250 h 1536"/>
                <a:gd name="T20" fmla="*/ 2026 w 2032"/>
                <a:gd name="T21" fmla="*/ 1316 h 1536"/>
                <a:gd name="T22" fmla="*/ 2030 w 2032"/>
                <a:gd name="T23" fmla="*/ 1349 h 1536"/>
                <a:gd name="T24" fmla="*/ 2027 w 2032"/>
                <a:gd name="T25" fmla="*/ 1356 h 1536"/>
                <a:gd name="T26" fmla="*/ 1998 w 2032"/>
                <a:gd name="T27" fmla="*/ 1368 h 1536"/>
                <a:gd name="T28" fmla="*/ 1941 w 2032"/>
                <a:gd name="T29" fmla="*/ 1390 h 1536"/>
                <a:gd name="T30" fmla="*/ 1861 w 2032"/>
                <a:gd name="T31" fmla="*/ 1419 h 1536"/>
                <a:gd name="T32" fmla="*/ 1762 w 2032"/>
                <a:gd name="T33" fmla="*/ 1450 h 1536"/>
                <a:gd name="T34" fmla="*/ 1647 w 2032"/>
                <a:gd name="T35" fmla="*/ 1480 h 1536"/>
                <a:gd name="T36" fmla="*/ 1517 w 2032"/>
                <a:gd name="T37" fmla="*/ 1507 h 1536"/>
                <a:gd name="T38" fmla="*/ 1377 w 2032"/>
                <a:gd name="T39" fmla="*/ 1527 h 1536"/>
                <a:gd name="T40" fmla="*/ 1231 w 2032"/>
                <a:gd name="T41" fmla="*/ 1536 h 1536"/>
                <a:gd name="T42" fmla="*/ 1082 w 2032"/>
                <a:gd name="T43" fmla="*/ 1532 h 1536"/>
                <a:gd name="T44" fmla="*/ 933 w 2032"/>
                <a:gd name="T45" fmla="*/ 1511 h 1536"/>
                <a:gd name="T46" fmla="*/ 788 w 2032"/>
                <a:gd name="T47" fmla="*/ 1469 h 1536"/>
                <a:gd name="T48" fmla="*/ 648 w 2032"/>
                <a:gd name="T49" fmla="*/ 1405 h 1536"/>
                <a:gd name="T50" fmla="*/ 518 w 2032"/>
                <a:gd name="T51" fmla="*/ 1313 h 1536"/>
                <a:gd name="T52" fmla="*/ 405 w 2032"/>
                <a:gd name="T53" fmla="*/ 1202 h 1536"/>
                <a:gd name="T54" fmla="*/ 311 w 2032"/>
                <a:gd name="T55" fmla="*/ 1076 h 1536"/>
                <a:gd name="T56" fmla="*/ 230 w 2032"/>
                <a:gd name="T57" fmla="*/ 944 h 1536"/>
                <a:gd name="T58" fmla="*/ 166 w 2032"/>
                <a:gd name="T59" fmla="*/ 806 h 1536"/>
                <a:gd name="T60" fmla="*/ 114 w 2032"/>
                <a:gd name="T61" fmla="*/ 672 h 1536"/>
                <a:gd name="T62" fmla="*/ 73 w 2032"/>
                <a:gd name="T63" fmla="*/ 542 h 1536"/>
                <a:gd name="T64" fmla="*/ 44 w 2032"/>
                <a:gd name="T65" fmla="*/ 427 h 1536"/>
                <a:gd name="T66" fmla="*/ 22 w 2032"/>
                <a:gd name="T67" fmla="*/ 326 h 1536"/>
                <a:gd name="T68" fmla="*/ 9 w 2032"/>
                <a:gd name="T69" fmla="*/ 249 h 1536"/>
                <a:gd name="T70" fmla="*/ 3 w 2032"/>
                <a:gd name="T71" fmla="*/ 199 h 1536"/>
                <a:gd name="T72" fmla="*/ 0 w 2032"/>
                <a:gd name="T73" fmla="*/ 182 h 1536"/>
                <a:gd name="T74" fmla="*/ 16 w 2032"/>
                <a:gd name="T75" fmla="*/ 175 h 1536"/>
                <a:gd name="T76" fmla="*/ 58 w 2032"/>
                <a:gd name="T77" fmla="*/ 157 h 1536"/>
                <a:gd name="T78" fmla="*/ 127 w 2032"/>
                <a:gd name="T79" fmla="*/ 131 h 1536"/>
                <a:gd name="T80" fmla="*/ 217 w 2032"/>
                <a:gd name="T81" fmla="*/ 102 h 1536"/>
                <a:gd name="T82" fmla="*/ 325 w 2032"/>
                <a:gd name="T83" fmla="*/ 70 h 1536"/>
                <a:gd name="T84" fmla="*/ 449 w 2032"/>
                <a:gd name="T85" fmla="*/ 42 h 1536"/>
                <a:gd name="T86" fmla="*/ 583 w 2032"/>
                <a:gd name="T87" fmla="*/ 17 h 1536"/>
                <a:gd name="T88" fmla="*/ 726 w 2032"/>
                <a:gd name="T89" fmla="*/ 2 h 1536"/>
                <a:gd name="T90" fmla="*/ 875 w 2032"/>
                <a:gd name="T91" fmla="*/ 0 h 1536"/>
                <a:gd name="T92" fmla="*/ 1024 w 2032"/>
                <a:gd name="T93" fmla="*/ 11 h 1536"/>
                <a:gd name="T94" fmla="*/ 1173 w 2032"/>
                <a:gd name="T95" fmla="*/ 43 h 1536"/>
                <a:gd name="T96" fmla="*/ 1314 w 2032"/>
                <a:gd name="T97" fmla="*/ 9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0"/>
                  </a:lnTo>
                  <a:lnTo>
                    <a:pt x="1866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8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2" y="1286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6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7" y="1466"/>
                  </a:lnTo>
                  <a:lnTo>
                    <a:pt x="1647" y="1480"/>
                  </a:lnTo>
                  <a:lnTo>
                    <a:pt x="1583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8" y="1469"/>
                  </a:lnTo>
                  <a:lnTo>
                    <a:pt x="716" y="1440"/>
                  </a:lnTo>
                  <a:lnTo>
                    <a:pt x="648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2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5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199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5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2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00B1F0"/>
                </a:gs>
                <a:gs pos="100000">
                  <a:srgbClr val="00B1F0">
                    <a:gamma/>
                    <a:tint val="33333"/>
                    <a:invGamma/>
                  </a:srgbClr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859" name="Freeform 7"/>
            <p:cNvSpPr>
              <a:spLocks/>
            </p:cNvSpPr>
            <p:nvPr/>
          </p:nvSpPr>
          <p:spPr bwMode="gray">
            <a:xfrm rot="-480829">
              <a:off x="1292" y="2482"/>
              <a:ext cx="1760" cy="926"/>
            </a:xfrm>
            <a:custGeom>
              <a:avLst/>
              <a:gdLst>
                <a:gd name="T0" fmla="*/ 717 w 2032"/>
                <a:gd name="T1" fmla="*/ 96 h 1536"/>
                <a:gd name="T2" fmla="*/ 860 w 2032"/>
                <a:gd name="T3" fmla="*/ 43 h 1536"/>
                <a:gd name="T4" fmla="*/ 1008 w 2032"/>
                <a:gd name="T5" fmla="*/ 11 h 1536"/>
                <a:gd name="T6" fmla="*/ 1157 w 2032"/>
                <a:gd name="T7" fmla="*/ 0 h 1536"/>
                <a:gd name="T8" fmla="*/ 1306 w 2032"/>
                <a:gd name="T9" fmla="*/ 3 h 1536"/>
                <a:gd name="T10" fmla="*/ 1449 w 2032"/>
                <a:gd name="T11" fmla="*/ 17 h 1536"/>
                <a:gd name="T12" fmla="*/ 1583 w 2032"/>
                <a:gd name="T13" fmla="*/ 42 h 1536"/>
                <a:gd name="T14" fmla="*/ 1707 w 2032"/>
                <a:gd name="T15" fmla="*/ 70 h 1536"/>
                <a:gd name="T16" fmla="*/ 1815 w 2032"/>
                <a:gd name="T17" fmla="*/ 102 h 1536"/>
                <a:gd name="T18" fmla="*/ 1905 w 2032"/>
                <a:gd name="T19" fmla="*/ 131 h 1536"/>
                <a:gd name="T20" fmla="*/ 1972 w 2032"/>
                <a:gd name="T21" fmla="*/ 157 h 1536"/>
                <a:gd name="T22" fmla="*/ 2016 w 2032"/>
                <a:gd name="T23" fmla="*/ 175 h 1536"/>
                <a:gd name="T24" fmla="*/ 2032 w 2032"/>
                <a:gd name="T25" fmla="*/ 182 h 1536"/>
                <a:gd name="T26" fmla="*/ 2029 w 2032"/>
                <a:gd name="T27" fmla="*/ 200 h 1536"/>
                <a:gd name="T28" fmla="*/ 2022 w 2032"/>
                <a:gd name="T29" fmla="*/ 249 h 1536"/>
                <a:gd name="T30" fmla="*/ 2009 w 2032"/>
                <a:gd name="T31" fmla="*/ 326 h 1536"/>
                <a:gd name="T32" fmla="*/ 1989 w 2032"/>
                <a:gd name="T33" fmla="*/ 427 h 1536"/>
                <a:gd name="T34" fmla="*/ 1958 w 2032"/>
                <a:gd name="T35" fmla="*/ 542 h 1536"/>
                <a:gd name="T36" fmla="*/ 1919 w 2032"/>
                <a:gd name="T37" fmla="*/ 672 h 1536"/>
                <a:gd name="T38" fmla="*/ 1866 w 2032"/>
                <a:gd name="T39" fmla="*/ 806 h 1536"/>
                <a:gd name="T40" fmla="*/ 1802 w 2032"/>
                <a:gd name="T41" fmla="*/ 944 h 1536"/>
                <a:gd name="T42" fmla="*/ 1722 w 2032"/>
                <a:gd name="T43" fmla="*/ 1076 h 1536"/>
                <a:gd name="T44" fmla="*/ 1627 w 2032"/>
                <a:gd name="T45" fmla="*/ 1202 h 1536"/>
                <a:gd name="T46" fmla="*/ 1514 w 2032"/>
                <a:gd name="T47" fmla="*/ 1313 h 1536"/>
                <a:gd name="T48" fmla="*/ 1383 w 2032"/>
                <a:gd name="T49" fmla="*/ 1405 h 1536"/>
                <a:gd name="T50" fmla="*/ 1245 w 2032"/>
                <a:gd name="T51" fmla="*/ 1469 h 1536"/>
                <a:gd name="T52" fmla="*/ 1099 w 2032"/>
                <a:gd name="T53" fmla="*/ 1511 h 1536"/>
                <a:gd name="T54" fmla="*/ 950 w 2032"/>
                <a:gd name="T55" fmla="*/ 1532 h 1536"/>
                <a:gd name="T56" fmla="*/ 801 w 2032"/>
                <a:gd name="T57" fmla="*/ 1536 h 1536"/>
                <a:gd name="T58" fmla="*/ 654 w 2032"/>
                <a:gd name="T59" fmla="*/ 1527 h 1536"/>
                <a:gd name="T60" fmla="*/ 515 w 2032"/>
                <a:gd name="T61" fmla="*/ 1507 h 1536"/>
                <a:gd name="T62" fmla="*/ 385 w 2032"/>
                <a:gd name="T63" fmla="*/ 1481 h 1536"/>
                <a:gd name="T64" fmla="*/ 270 w 2032"/>
                <a:gd name="T65" fmla="*/ 1450 h 1536"/>
                <a:gd name="T66" fmla="*/ 170 w 2032"/>
                <a:gd name="T67" fmla="*/ 1419 h 1536"/>
                <a:gd name="T68" fmla="*/ 91 w 2032"/>
                <a:gd name="T69" fmla="*/ 1390 h 1536"/>
                <a:gd name="T70" fmla="*/ 34 w 2032"/>
                <a:gd name="T71" fmla="*/ 1368 h 1536"/>
                <a:gd name="T72" fmla="*/ 5 w 2032"/>
                <a:gd name="T73" fmla="*/ 1357 h 1536"/>
                <a:gd name="T74" fmla="*/ 0 w 2032"/>
                <a:gd name="T75" fmla="*/ 1349 h 1536"/>
                <a:gd name="T76" fmla="*/ 5 w 2032"/>
                <a:gd name="T77" fmla="*/ 1316 h 1536"/>
                <a:gd name="T78" fmla="*/ 15 w 2032"/>
                <a:gd name="T79" fmla="*/ 1250 h 1536"/>
                <a:gd name="T80" fmla="*/ 33 w 2032"/>
                <a:gd name="T81" fmla="*/ 1161 h 1536"/>
                <a:gd name="T82" fmla="*/ 57 w 2032"/>
                <a:gd name="T83" fmla="*/ 1053 h 1536"/>
                <a:gd name="T84" fmla="*/ 92 w 2032"/>
                <a:gd name="T85" fmla="*/ 929 h 1536"/>
                <a:gd name="T86" fmla="*/ 139 w 2032"/>
                <a:gd name="T87" fmla="*/ 798 h 1536"/>
                <a:gd name="T88" fmla="*/ 197 w 2032"/>
                <a:gd name="T89" fmla="*/ 661 h 1536"/>
                <a:gd name="T90" fmla="*/ 269 w 2032"/>
                <a:gd name="T91" fmla="*/ 525 h 1536"/>
                <a:gd name="T92" fmla="*/ 356 w 2032"/>
                <a:gd name="T93" fmla="*/ 395 h 1536"/>
                <a:gd name="T94" fmla="*/ 460 w 2032"/>
                <a:gd name="T95" fmla="*/ 277 h 1536"/>
                <a:gd name="T96" fmla="*/ 581 w 2032"/>
                <a:gd name="T97" fmla="*/ 175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648" y="131"/>
                  </a:moveTo>
                  <a:lnTo>
                    <a:pt x="717" y="96"/>
                  </a:lnTo>
                  <a:lnTo>
                    <a:pt x="788" y="67"/>
                  </a:lnTo>
                  <a:lnTo>
                    <a:pt x="860" y="43"/>
                  </a:lnTo>
                  <a:lnTo>
                    <a:pt x="934" y="24"/>
                  </a:lnTo>
                  <a:lnTo>
                    <a:pt x="1008" y="11"/>
                  </a:lnTo>
                  <a:lnTo>
                    <a:pt x="1083" y="4"/>
                  </a:lnTo>
                  <a:lnTo>
                    <a:pt x="1157" y="0"/>
                  </a:lnTo>
                  <a:lnTo>
                    <a:pt x="1232" y="0"/>
                  </a:lnTo>
                  <a:lnTo>
                    <a:pt x="1306" y="3"/>
                  </a:lnTo>
                  <a:lnTo>
                    <a:pt x="1377" y="8"/>
                  </a:lnTo>
                  <a:lnTo>
                    <a:pt x="1449" y="17"/>
                  </a:lnTo>
                  <a:lnTo>
                    <a:pt x="1517" y="29"/>
                  </a:lnTo>
                  <a:lnTo>
                    <a:pt x="1583" y="42"/>
                  </a:lnTo>
                  <a:lnTo>
                    <a:pt x="1647" y="55"/>
                  </a:lnTo>
                  <a:lnTo>
                    <a:pt x="1707" y="70"/>
                  </a:lnTo>
                  <a:lnTo>
                    <a:pt x="1762" y="86"/>
                  </a:lnTo>
                  <a:lnTo>
                    <a:pt x="1815" y="102"/>
                  </a:lnTo>
                  <a:lnTo>
                    <a:pt x="1862" y="116"/>
                  </a:lnTo>
                  <a:lnTo>
                    <a:pt x="1905" y="131"/>
                  </a:lnTo>
                  <a:lnTo>
                    <a:pt x="1942" y="146"/>
                  </a:lnTo>
                  <a:lnTo>
                    <a:pt x="1972" y="157"/>
                  </a:lnTo>
                  <a:lnTo>
                    <a:pt x="1999" y="167"/>
                  </a:lnTo>
                  <a:lnTo>
                    <a:pt x="2016" y="175"/>
                  </a:lnTo>
                  <a:lnTo>
                    <a:pt x="2028" y="179"/>
                  </a:lnTo>
                  <a:lnTo>
                    <a:pt x="2032" y="182"/>
                  </a:lnTo>
                  <a:lnTo>
                    <a:pt x="2031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2" y="249"/>
                  </a:lnTo>
                  <a:lnTo>
                    <a:pt x="2018" y="286"/>
                  </a:lnTo>
                  <a:lnTo>
                    <a:pt x="2009" y="326"/>
                  </a:lnTo>
                  <a:lnTo>
                    <a:pt x="2000" y="375"/>
                  </a:lnTo>
                  <a:lnTo>
                    <a:pt x="1989" y="427"/>
                  </a:lnTo>
                  <a:lnTo>
                    <a:pt x="1975" y="483"/>
                  </a:lnTo>
                  <a:lnTo>
                    <a:pt x="1958" y="542"/>
                  </a:lnTo>
                  <a:lnTo>
                    <a:pt x="1940" y="607"/>
                  </a:lnTo>
                  <a:lnTo>
                    <a:pt x="1919" y="672"/>
                  </a:lnTo>
                  <a:lnTo>
                    <a:pt x="1894" y="738"/>
                  </a:lnTo>
                  <a:lnTo>
                    <a:pt x="1866" y="806"/>
                  </a:lnTo>
                  <a:lnTo>
                    <a:pt x="1835" y="875"/>
                  </a:lnTo>
                  <a:lnTo>
                    <a:pt x="1802" y="944"/>
                  </a:lnTo>
                  <a:lnTo>
                    <a:pt x="1764" y="1011"/>
                  </a:lnTo>
                  <a:lnTo>
                    <a:pt x="1722" y="1076"/>
                  </a:lnTo>
                  <a:lnTo>
                    <a:pt x="1676" y="1141"/>
                  </a:lnTo>
                  <a:lnTo>
                    <a:pt x="1627" y="1202"/>
                  </a:lnTo>
                  <a:lnTo>
                    <a:pt x="1573" y="1259"/>
                  </a:lnTo>
                  <a:lnTo>
                    <a:pt x="1514" y="1313"/>
                  </a:lnTo>
                  <a:lnTo>
                    <a:pt x="1452" y="1361"/>
                  </a:lnTo>
                  <a:lnTo>
                    <a:pt x="1383" y="1405"/>
                  </a:lnTo>
                  <a:lnTo>
                    <a:pt x="1315" y="1440"/>
                  </a:lnTo>
                  <a:lnTo>
                    <a:pt x="1245" y="1469"/>
                  </a:lnTo>
                  <a:lnTo>
                    <a:pt x="1173" y="1494"/>
                  </a:lnTo>
                  <a:lnTo>
                    <a:pt x="1099" y="1511"/>
                  </a:lnTo>
                  <a:lnTo>
                    <a:pt x="1024" y="1524"/>
                  </a:lnTo>
                  <a:lnTo>
                    <a:pt x="950" y="1532"/>
                  </a:lnTo>
                  <a:lnTo>
                    <a:pt x="876" y="1536"/>
                  </a:lnTo>
                  <a:lnTo>
                    <a:pt x="801" y="1536"/>
                  </a:lnTo>
                  <a:lnTo>
                    <a:pt x="727" y="1533"/>
                  </a:lnTo>
                  <a:lnTo>
                    <a:pt x="654" y="1527"/>
                  </a:lnTo>
                  <a:lnTo>
                    <a:pt x="584" y="1518"/>
                  </a:lnTo>
                  <a:lnTo>
                    <a:pt x="515" y="1507"/>
                  </a:lnTo>
                  <a:lnTo>
                    <a:pt x="450" y="1495"/>
                  </a:lnTo>
                  <a:lnTo>
                    <a:pt x="385" y="1481"/>
                  </a:lnTo>
                  <a:lnTo>
                    <a:pt x="326" y="1466"/>
                  </a:lnTo>
                  <a:lnTo>
                    <a:pt x="270" y="1450"/>
                  </a:lnTo>
                  <a:lnTo>
                    <a:pt x="218" y="1434"/>
                  </a:lnTo>
                  <a:lnTo>
                    <a:pt x="170" y="1419"/>
                  </a:lnTo>
                  <a:lnTo>
                    <a:pt x="127" y="1405"/>
                  </a:lnTo>
                  <a:lnTo>
                    <a:pt x="91" y="1390"/>
                  </a:lnTo>
                  <a:lnTo>
                    <a:pt x="59" y="1378"/>
                  </a:lnTo>
                  <a:lnTo>
                    <a:pt x="34" y="1368"/>
                  </a:lnTo>
                  <a:lnTo>
                    <a:pt x="16" y="1361"/>
                  </a:lnTo>
                  <a:lnTo>
                    <a:pt x="5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5" y="1316"/>
                  </a:lnTo>
                  <a:lnTo>
                    <a:pt x="9" y="1287"/>
                  </a:lnTo>
                  <a:lnTo>
                    <a:pt x="15" y="1250"/>
                  </a:lnTo>
                  <a:lnTo>
                    <a:pt x="22" y="1209"/>
                  </a:lnTo>
                  <a:lnTo>
                    <a:pt x="33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9" y="798"/>
                  </a:lnTo>
                  <a:lnTo>
                    <a:pt x="167" y="729"/>
                  </a:lnTo>
                  <a:lnTo>
                    <a:pt x="197" y="661"/>
                  </a:lnTo>
                  <a:lnTo>
                    <a:pt x="231" y="592"/>
                  </a:lnTo>
                  <a:lnTo>
                    <a:pt x="269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6" y="334"/>
                  </a:lnTo>
                  <a:lnTo>
                    <a:pt x="460" y="277"/>
                  </a:lnTo>
                  <a:lnTo>
                    <a:pt x="518" y="223"/>
                  </a:lnTo>
                  <a:lnTo>
                    <a:pt x="581" y="175"/>
                  </a:lnTo>
                  <a:lnTo>
                    <a:pt x="648" y="131"/>
                  </a:lnTo>
                </a:path>
              </a:pathLst>
            </a:custGeom>
            <a:gradFill rotWithShape="1">
              <a:gsLst>
                <a:gs pos="0">
                  <a:srgbClr val="BC61CB"/>
                </a:gs>
                <a:gs pos="100000">
                  <a:srgbClr val="BC61CB">
                    <a:gamma/>
                    <a:tint val="33333"/>
                    <a:invGamma/>
                  </a:srgbClr>
                </a:gs>
              </a:gsLst>
              <a:lin ang="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860" name="Freeform 8"/>
            <p:cNvSpPr>
              <a:spLocks/>
            </p:cNvSpPr>
            <p:nvPr/>
          </p:nvSpPr>
          <p:spPr bwMode="gray">
            <a:xfrm>
              <a:off x="2352" y="2462"/>
              <a:ext cx="960" cy="1618"/>
            </a:xfrm>
            <a:custGeom>
              <a:avLst/>
              <a:gdLst>
                <a:gd name="T0" fmla="*/ 1467 w 1470"/>
                <a:gd name="T1" fmla="*/ 1246 h 2346"/>
                <a:gd name="T2" fmla="*/ 1444 w 1470"/>
                <a:gd name="T3" fmla="*/ 1390 h 2346"/>
                <a:gd name="T4" fmla="*/ 1400 w 1470"/>
                <a:gd name="T5" fmla="*/ 1529 h 2346"/>
                <a:gd name="T6" fmla="*/ 1339 w 1470"/>
                <a:gd name="T7" fmla="*/ 1662 h 2346"/>
                <a:gd name="T8" fmla="*/ 1267 w 1470"/>
                <a:gd name="T9" fmla="*/ 1784 h 2346"/>
                <a:gd name="T10" fmla="*/ 1187 w 1470"/>
                <a:gd name="T11" fmla="*/ 1898 h 2346"/>
                <a:gd name="T12" fmla="*/ 1102 w 1470"/>
                <a:gd name="T13" fmla="*/ 2002 h 2346"/>
                <a:gd name="T14" fmla="*/ 1019 w 1470"/>
                <a:gd name="T15" fmla="*/ 2094 h 2346"/>
                <a:gd name="T16" fmla="*/ 939 w 1470"/>
                <a:gd name="T17" fmla="*/ 2174 h 2346"/>
                <a:gd name="T18" fmla="*/ 866 w 1470"/>
                <a:gd name="T19" fmla="*/ 2240 h 2346"/>
                <a:gd name="T20" fmla="*/ 806 w 1470"/>
                <a:gd name="T21" fmla="*/ 2291 h 2346"/>
                <a:gd name="T22" fmla="*/ 763 w 1470"/>
                <a:gd name="T23" fmla="*/ 2326 h 2346"/>
                <a:gd name="T24" fmla="*/ 739 w 1470"/>
                <a:gd name="T25" fmla="*/ 2343 h 2346"/>
                <a:gd name="T26" fmla="*/ 732 w 1470"/>
                <a:gd name="T27" fmla="*/ 2343 h 2346"/>
                <a:gd name="T28" fmla="*/ 709 w 1470"/>
                <a:gd name="T29" fmla="*/ 2326 h 2346"/>
                <a:gd name="T30" fmla="*/ 665 w 1470"/>
                <a:gd name="T31" fmla="*/ 2291 h 2346"/>
                <a:gd name="T32" fmla="*/ 604 w 1470"/>
                <a:gd name="T33" fmla="*/ 2240 h 2346"/>
                <a:gd name="T34" fmla="*/ 532 w 1470"/>
                <a:gd name="T35" fmla="*/ 2174 h 2346"/>
                <a:gd name="T36" fmla="*/ 452 w 1470"/>
                <a:gd name="T37" fmla="*/ 2094 h 2346"/>
                <a:gd name="T38" fmla="*/ 367 w 1470"/>
                <a:gd name="T39" fmla="*/ 2002 h 2346"/>
                <a:gd name="T40" fmla="*/ 284 w 1470"/>
                <a:gd name="T41" fmla="*/ 1898 h 2346"/>
                <a:gd name="T42" fmla="*/ 204 w 1470"/>
                <a:gd name="T43" fmla="*/ 1784 h 2346"/>
                <a:gd name="T44" fmla="*/ 131 w 1470"/>
                <a:gd name="T45" fmla="*/ 1662 h 2346"/>
                <a:gd name="T46" fmla="*/ 71 w 1470"/>
                <a:gd name="T47" fmla="*/ 1529 h 2346"/>
                <a:gd name="T48" fmla="*/ 27 w 1470"/>
                <a:gd name="T49" fmla="*/ 1390 h 2346"/>
                <a:gd name="T50" fmla="*/ 4 w 1470"/>
                <a:gd name="T51" fmla="*/ 1246 h 2346"/>
                <a:gd name="T52" fmla="*/ 4 w 1470"/>
                <a:gd name="T53" fmla="*/ 1099 h 2346"/>
                <a:gd name="T54" fmla="*/ 27 w 1470"/>
                <a:gd name="T55" fmla="*/ 954 h 2346"/>
                <a:gd name="T56" fmla="*/ 71 w 1470"/>
                <a:gd name="T57" fmla="*/ 816 h 2346"/>
                <a:gd name="T58" fmla="*/ 131 w 1470"/>
                <a:gd name="T59" fmla="*/ 684 h 2346"/>
                <a:gd name="T60" fmla="*/ 204 w 1470"/>
                <a:gd name="T61" fmla="*/ 560 h 2346"/>
                <a:gd name="T62" fmla="*/ 284 w 1470"/>
                <a:gd name="T63" fmla="*/ 446 h 2346"/>
                <a:gd name="T64" fmla="*/ 367 w 1470"/>
                <a:gd name="T65" fmla="*/ 343 h 2346"/>
                <a:gd name="T66" fmla="*/ 452 w 1470"/>
                <a:gd name="T67" fmla="*/ 251 h 2346"/>
                <a:gd name="T68" fmla="*/ 532 w 1470"/>
                <a:gd name="T69" fmla="*/ 171 h 2346"/>
                <a:gd name="T70" fmla="*/ 604 w 1470"/>
                <a:gd name="T71" fmla="*/ 105 h 2346"/>
                <a:gd name="T72" fmla="*/ 665 w 1470"/>
                <a:gd name="T73" fmla="*/ 55 h 2346"/>
                <a:gd name="T74" fmla="*/ 709 w 1470"/>
                <a:gd name="T75" fmla="*/ 19 h 2346"/>
                <a:gd name="T76" fmla="*/ 732 w 1470"/>
                <a:gd name="T77" fmla="*/ 1 h 2346"/>
                <a:gd name="T78" fmla="*/ 739 w 1470"/>
                <a:gd name="T79" fmla="*/ 1 h 2346"/>
                <a:gd name="T80" fmla="*/ 763 w 1470"/>
                <a:gd name="T81" fmla="*/ 19 h 2346"/>
                <a:gd name="T82" fmla="*/ 806 w 1470"/>
                <a:gd name="T83" fmla="*/ 55 h 2346"/>
                <a:gd name="T84" fmla="*/ 866 w 1470"/>
                <a:gd name="T85" fmla="*/ 105 h 2346"/>
                <a:gd name="T86" fmla="*/ 939 w 1470"/>
                <a:gd name="T87" fmla="*/ 171 h 2346"/>
                <a:gd name="T88" fmla="*/ 1019 w 1470"/>
                <a:gd name="T89" fmla="*/ 251 h 2346"/>
                <a:gd name="T90" fmla="*/ 1102 w 1470"/>
                <a:gd name="T91" fmla="*/ 343 h 2346"/>
                <a:gd name="T92" fmla="*/ 1187 w 1470"/>
                <a:gd name="T93" fmla="*/ 446 h 2346"/>
                <a:gd name="T94" fmla="*/ 1267 w 1470"/>
                <a:gd name="T95" fmla="*/ 560 h 2346"/>
                <a:gd name="T96" fmla="*/ 1339 w 1470"/>
                <a:gd name="T97" fmla="*/ 684 h 2346"/>
                <a:gd name="T98" fmla="*/ 1400 w 1470"/>
                <a:gd name="T99" fmla="*/ 816 h 2346"/>
                <a:gd name="T100" fmla="*/ 1444 w 1470"/>
                <a:gd name="T101" fmla="*/ 954 h 2346"/>
                <a:gd name="T102" fmla="*/ 1467 w 1470"/>
                <a:gd name="T103" fmla="*/ 1099 h 2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5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5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40"/>
                  </a:lnTo>
                  <a:lnTo>
                    <a:pt x="835" y="2266"/>
                  </a:lnTo>
                  <a:lnTo>
                    <a:pt x="806" y="2291"/>
                  </a:lnTo>
                  <a:lnTo>
                    <a:pt x="783" y="2310"/>
                  </a:lnTo>
                  <a:lnTo>
                    <a:pt x="763" y="2326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6"/>
                  </a:lnTo>
                  <a:lnTo>
                    <a:pt x="688" y="2310"/>
                  </a:lnTo>
                  <a:lnTo>
                    <a:pt x="665" y="2291"/>
                  </a:lnTo>
                  <a:lnTo>
                    <a:pt x="636" y="2266"/>
                  </a:lnTo>
                  <a:lnTo>
                    <a:pt x="604" y="2240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5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5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9"/>
                  </a:lnTo>
                  <a:lnTo>
                    <a:pt x="13" y="1026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6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5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1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1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5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6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6"/>
                  </a:lnTo>
                  <a:lnTo>
                    <a:pt x="1467" y="1099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FF0066">
                    <a:gamma/>
                    <a:tint val="33333"/>
                    <a:invGamma/>
                  </a:srgbClr>
                </a:gs>
                <a:gs pos="100000">
                  <a:srgbClr val="FF0066"/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861" name="Freeform 9"/>
            <p:cNvSpPr>
              <a:spLocks/>
            </p:cNvSpPr>
            <p:nvPr/>
          </p:nvSpPr>
          <p:spPr bwMode="gray">
            <a:xfrm rot="521906">
              <a:off x="2684" y="2537"/>
              <a:ext cx="1680" cy="864"/>
            </a:xfrm>
            <a:custGeom>
              <a:avLst/>
              <a:gdLst>
                <a:gd name="T0" fmla="*/ 1451 w 2032"/>
                <a:gd name="T1" fmla="*/ 175 h 1536"/>
                <a:gd name="T2" fmla="*/ 1572 w 2032"/>
                <a:gd name="T3" fmla="*/ 277 h 1536"/>
                <a:gd name="T4" fmla="*/ 1676 w 2032"/>
                <a:gd name="T5" fmla="*/ 395 h 1536"/>
                <a:gd name="T6" fmla="*/ 1763 w 2032"/>
                <a:gd name="T7" fmla="*/ 525 h 1536"/>
                <a:gd name="T8" fmla="*/ 1835 w 2032"/>
                <a:gd name="T9" fmla="*/ 661 h 1536"/>
                <a:gd name="T10" fmla="*/ 1893 w 2032"/>
                <a:gd name="T11" fmla="*/ 798 h 1536"/>
                <a:gd name="T12" fmla="*/ 1940 w 2032"/>
                <a:gd name="T13" fmla="*/ 929 h 1536"/>
                <a:gd name="T14" fmla="*/ 1975 w 2032"/>
                <a:gd name="T15" fmla="*/ 1053 h 1536"/>
                <a:gd name="T16" fmla="*/ 2000 w 2032"/>
                <a:gd name="T17" fmla="*/ 1161 h 1536"/>
                <a:gd name="T18" fmla="*/ 2017 w 2032"/>
                <a:gd name="T19" fmla="*/ 1250 h 1536"/>
                <a:gd name="T20" fmla="*/ 2026 w 2032"/>
                <a:gd name="T21" fmla="*/ 1316 h 1536"/>
                <a:gd name="T22" fmla="*/ 2030 w 2032"/>
                <a:gd name="T23" fmla="*/ 1349 h 1536"/>
                <a:gd name="T24" fmla="*/ 2027 w 2032"/>
                <a:gd name="T25" fmla="*/ 1357 h 1536"/>
                <a:gd name="T26" fmla="*/ 1998 w 2032"/>
                <a:gd name="T27" fmla="*/ 1368 h 1536"/>
                <a:gd name="T28" fmla="*/ 1941 w 2032"/>
                <a:gd name="T29" fmla="*/ 1390 h 1536"/>
                <a:gd name="T30" fmla="*/ 1861 w 2032"/>
                <a:gd name="T31" fmla="*/ 1419 h 1536"/>
                <a:gd name="T32" fmla="*/ 1762 w 2032"/>
                <a:gd name="T33" fmla="*/ 1450 h 1536"/>
                <a:gd name="T34" fmla="*/ 1647 w 2032"/>
                <a:gd name="T35" fmla="*/ 1481 h 1536"/>
                <a:gd name="T36" fmla="*/ 1517 w 2032"/>
                <a:gd name="T37" fmla="*/ 1507 h 1536"/>
                <a:gd name="T38" fmla="*/ 1377 w 2032"/>
                <a:gd name="T39" fmla="*/ 1527 h 1536"/>
                <a:gd name="T40" fmla="*/ 1231 w 2032"/>
                <a:gd name="T41" fmla="*/ 1536 h 1536"/>
                <a:gd name="T42" fmla="*/ 1082 w 2032"/>
                <a:gd name="T43" fmla="*/ 1532 h 1536"/>
                <a:gd name="T44" fmla="*/ 933 w 2032"/>
                <a:gd name="T45" fmla="*/ 1511 h 1536"/>
                <a:gd name="T46" fmla="*/ 787 w 2032"/>
                <a:gd name="T47" fmla="*/ 1469 h 1536"/>
                <a:gd name="T48" fmla="*/ 647 w 2032"/>
                <a:gd name="T49" fmla="*/ 1405 h 1536"/>
                <a:gd name="T50" fmla="*/ 518 w 2032"/>
                <a:gd name="T51" fmla="*/ 1313 h 1536"/>
                <a:gd name="T52" fmla="*/ 405 w 2032"/>
                <a:gd name="T53" fmla="*/ 1202 h 1536"/>
                <a:gd name="T54" fmla="*/ 311 w 2032"/>
                <a:gd name="T55" fmla="*/ 1076 h 1536"/>
                <a:gd name="T56" fmla="*/ 230 w 2032"/>
                <a:gd name="T57" fmla="*/ 944 h 1536"/>
                <a:gd name="T58" fmla="*/ 166 w 2032"/>
                <a:gd name="T59" fmla="*/ 806 h 1536"/>
                <a:gd name="T60" fmla="*/ 114 w 2032"/>
                <a:gd name="T61" fmla="*/ 672 h 1536"/>
                <a:gd name="T62" fmla="*/ 73 w 2032"/>
                <a:gd name="T63" fmla="*/ 542 h 1536"/>
                <a:gd name="T64" fmla="*/ 44 w 2032"/>
                <a:gd name="T65" fmla="*/ 427 h 1536"/>
                <a:gd name="T66" fmla="*/ 22 w 2032"/>
                <a:gd name="T67" fmla="*/ 326 h 1536"/>
                <a:gd name="T68" fmla="*/ 9 w 2032"/>
                <a:gd name="T69" fmla="*/ 249 h 1536"/>
                <a:gd name="T70" fmla="*/ 3 w 2032"/>
                <a:gd name="T71" fmla="*/ 200 h 1536"/>
                <a:gd name="T72" fmla="*/ 0 w 2032"/>
                <a:gd name="T73" fmla="*/ 182 h 1536"/>
                <a:gd name="T74" fmla="*/ 16 w 2032"/>
                <a:gd name="T75" fmla="*/ 175 h 1536"/>
                <a:gd name="T76" fmla="*/ 58 w 2032"/>
                <a:gd name="T77" fmla="*/ 157 h 1536"/>
                <a:gd name="T78" fmla="*/ 127 w 2032"/>
                <a:gd name="T79" fmla="*/ 131 h 1536"/>
                <a:gd name="T80" fmla="*/ 217 w 2032"/>
                <a:gd name="T81" fmla="*/ 102 h 1536"/>
                <a:gd name="T82" fmla="*/ 325 w 2032"/>
                <a:gd name="T83" fmla="*/ 70 h 1536"/>
                <a:gd name="T84" fmla="*/ 449 w 2032"/>
                <a:gd name="T85" fmla="*/ 42 h 1536"/>
                <a:gd name="T86" fmla="*/ 583 w 2032"/>
                <a:gd name="T87" fmla="*/ 17 h 1536"/>
                <a:gd name="T88" fmla="*/ 726 w 2032"/>
                <a:gd name="T89" fmla="*/ 3 h 1536"/>
                <a:gd name="T90" fmla="*/ 875 w 2032"/>
                <a:gd name="T91" fmla="*/ 0 h 1536"/>
                <a:gd name="T92" fmla="*/ 1024 w 2032"/>
                <a:gd name="T93" fmla="*/ 11 h 1536"/>
                <a:gd name="T94" fmla="*/ 1173 w 2032"/>
                <a:gd name="T95" fmla="*/ 43 h 1536"/>
                <a:gd name="T96" fmla="*/ 1314 w 2032"/>
                <a:gd name="T97" fmla="*/ 9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1"/>
                  </a:lnTo>
                  <a:lnTo>
                    <a:pt x="1865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9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1" y="1287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7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6" y="1466"/>
                  </a:lnTo>
                  <a:lnTo>
                    <a:pt x="1647" y="1481"/>
                  </a:lnTo>
                  <a:lnTo>
                    <a:pt x="1582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7" y="1469"/>
                  </a:lnTo>
                  <a:lnTo>
                    <a:pt x="716" y="1440"/>
                  </a:lnTo>
                  <a:lnTo>
                    <a:pt x="647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3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4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200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6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3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FF7E3D">
                    <a:gamma/>
                    <a:tint val="33333"/>
                    <a:invGamma/>
                  </a:srgbClr>
                </a:gs>
                <a:gs pos="100000">
                  <a:srgbClr val="FF7E3D"/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862" name="Freeform 10"/>
            <p:cNvSpPr>
              <a:spLocks/>
            </p:cNvSpPr>
            <p:nvPr/>
          </p:nvSpPr>
          <p:spPr bwMode="gray">
            <a:xfrm rot="-468625">
              <a:off x="2736" y="1632"/>
              <a:ext cx="1728" cy="912"/>
            </a:xfrm>
            <a:custGeom>
              <a:avLst/>
              <a:gdLst>
                <a:gd name="T0" fmla="*/ 716 w 2032"/>
                <a:gd name="T1" fmla="*/ 96 h 1536"/>
                <a:gd name="T2" fmla="*/ 859 w 2032"/>
                <a:gd name="T3" fmla="*/ 43 h 1536"/>
                <a:gd name="T4" fmla="*/ 1008 w 2032"/>
                <a:gd name="T5" fmla="*/ 11 h 1536"/>
                <a:gd name="T6" fmla="*/ 1157 w 2032"/>
                <a:gd name="T7" fmla="*/ 0 h 1536"/>
                <a:gd name="T8" fmla="*/ 1305 w 2032"/>
                <a:gd name="T9" fmla="*/ 3 h 1536"/>
                <a:gd name="T10" fmla="*/ 1448 w 2032"/>
                <a:gd name="T11" fmla="*/ 17 h 1536"/>
                <a:gd name="T12" fmla="*/ 1582 w 2032"/>
                <a:gd name="T13" fmla="*/ 42 h 1536"/>
                <a:gd name="T14" fmla="*/ 1706 w 2032"/>
                <a:gd name="T15" fmla="*/ 70 h 1536"/>
                <a:gd name="T16" fmla="*/ 1814 w 2032"/>
                <a:gd name="T17" fmla="*/ 102 h 1536"/>
                <a:gd name="T18" fmla="*/ 1905 w 2032"/>
                <a:gd name="T19" fmla="*/ 131 h 1536"/>
                <a:gd name="T20" fmla="*/ 1972 w 2032"/>
                <a:gd name="T21" fmla="*/ 157 h 1536"/>
                <a:gd name="T22" fmla="*/ 2016 w 2032"/>
                <a:gd name="T23" fmla="*/ 175 h 1536"/>
                <a:gd name="T24" fmla="*/ 2032 w 2032"/>
                <a:gd name="T25" fmla="*/ 182 h 1536"/>
                <a:gd name="T26" fmla="*/ 2029 w 2032"/>
                <a:gd name="T27" fmla="*/ 200 h 1536"/>
                <a:gd name="T28" fmla="*/ 2021 w 2032"/>
                <a:gd name="T29" fmla="*/ 249 h 1536"/>
                <a:gd name="T30" fmla="*/ 2008 w 2032"/>
                <a:gd name="T31" fmla="*/ 327 h 1536"/>
                <a:gd name="T32" fmla="*/ 1988 w 2032"/>
                <a:gd name="T33" fmla="*/ 427 h 1536"/>
                <a:gd name="T34" fmla="*/ 1957 w 2032"/>
                <a:gd name="T35" fmla="*/ 542 h 1536"/>
                <a:gd name="T36" fmla="*/ 1918 w 2032"/>
                <a:gd name="T37" fmla="*/ 672 h 1536"/>
                <a:gd name="T38" fmla="*/ 1865 w 2032"/>
                <a:gd name="T39" fmla="*/ 807 h 1536"/>
                <a:gd name="T40" fmla="*/ 1801 w 2032"/>
                <a:gd name="T41" fmla="*/ 944 h 1536"/>
                <a:gd name="T42" fmla="*/ 1721 w 2032"/>
                <a:gd name="T43" fmla="*/ 1076 h 1536"/>
                <a:gd name="T44" fmla="*/ 1626 w 2032"/>
                <a:gd name="T45" fmla="*/ 1202 h 1536"/>
                <a:gd name="T46" fmla="*/ 1514 w 2032"/>
                <a:gd name="T47" fmla="*/ 1313 h 1536"/>
                <a:gd name="T48" fmla="*/ 1383 w 2032"/>
                <a:gd name="T49" fmla="*/ 1405 h 1536"/>
                <a:gd name="T50" fmla="*/ 1244 w 2032"/>
                <a:gd name="T51" fmla="*/ 1469 h 1536"/>
                <a:gd name="T52" fmla="*/ 1098 w 2032"/>
                <a:gd name="T53" fmla="*/ 1511 h 1536"/>
                <a:gd name="T54" fmla="*/ 949 w 2032"/>
                <a:gd name="T55" fmla="*/ 1532 h 1536"/>
                <a:gd name="T56" fmla="*/ 801 w 2032"/>
                <a:gd name="T57" fmla="*/ 1536 h 1536"/>
                <a:gd name="T58" fmla="*/ 653 w 2032"/>
                <a:gd name="T59" fmla="*/ 1527 h 1536"/>
                <a:gd name="T60" fmla="*/ 515 w 2032"/>
                <a:gd name="T61" fmla="*/ 1507 h 1536"/>
                <a:gd name="T62" fmla="*/ 385 w 2032"/>
                <a:gd name="T63" fmla="*/ 1481 h 1536"/>
                <a:gd name="T64" fmla="*/ 270 w 2032"/>
                <a:gd name="T65" fmla="*/ 1450 h 1536"/>
                <a:gd name="T66" fmla="*/ 169 w 2032"/>
                <a:gd name="T67" fmla="*/ 1419 h 1536"/>
                <a:gd name="T68" fmla="*/ 90 w 2032"/>
                <a:gd name="T69" fmla="*/ 1390 h 1536"/>
                <a:gd name="T70" fmla="*/ 33 w 2032"/>
                <a:gd name="T71" fmla="*/ 1368 h 1536"/>
                <a:gd name="T72" fmla="*/ 4 w 2032"/>
                <a:gd name="T73" fmla="*/ 1357 h 1536"/>
                <a:gd name="T74" fmla="*/ 0 w 2032"/>
                <a:gd name="T75" fmla="*/ 1349 h 1536"/>
                <a:gd name="T76" fmla="*/ 4 w 2032"/>
                <a:gd name="T77" fmla="*/ 1316 h 1536"/>
                <a:gd name="T78" fmla="*/ 14 w 2032"/>
                <a:gd name="T79" fmla="*/ 1250 h 1536"/>
                <a:gd name="T80" fmla="*/ 32 w 2032"/>
                <a:gd name="T81" fmla="*/ 1161 h 1536"/>
                <a:gd name="T82" fmla="*/ 57 w 2032"/>
                <a:gd name="T83" fmla="*/ 1053 h 1536"/>
                <a:gd name="T84" fmla="*/ 92 w 2032"/>
                <a:gd name="T85" fmla="*/ 929 h 1536"/>
                <a:gd name="T86" fmla="*/ 138 w 2032"/>
                <a:gd name="T87" fmla="*/ 798 h 1536"/>
                <a:gd name="T88" fmla="*/ 197 w 2032"/>
                <a:gd name="T89" fmla="*/ 661 h 1536"/>
                <a:gd name="T90" fmla="*/ 268 w 2032"/>
                <a:gd name="T91" fmla="*/ 525 h 1536"/>
                <a:gd name="T92" fmla="*/ 356 w 2032"/>
                <a:gd name="T93" fmla="*/ 395 h 1536"/>
                <a:gd name="T94" fmla="*/ 459 w 2032"/>
                <a:gd name="T95" fmla="*/ 277 h 1536"/>
                <a:gd name="T96" fmla="*/ 580 w 2032"/>
                <a:gd name="T97" fmla="*/ 175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647" y="131"/>
                  </a:moveTo>
                  <a:lnTo>
                    <a:pt x="716" y="96"/>
                  </a:lnTo>
                  <a:lnTo>
                    <a:pt x="787" y="67"/>
                  </a:lnTo>
                  <a:lnTo>
                    <a:pt x="859" y="43"/>
                  </a:lnTo>
                  <a:lnTo>
                    <a:pt x="933" y="25"/>
                  </a:lnTo>
                  <a:lnTo>
                    <a:pt x="1008" y="11"/>
                  </a:lnTo>
                  <a:lnTo>
                    <a:pt x="1082" y="4"/>
                  </a:lnTo>
                  <a:lnTo>
                    <a:pt x="1157" y="0"/>
                  </a:lnTo>
                  <a:lnTo>
                    <a:pt x="1231" y="0"/>
                  </a:lnTo>
                  <a:lnTo>
                    <a:pt x="1305" y="3"/>
                  </a:lnTo>
                  <a:lnTo>
                    <a:pt x="1377" y="8"/>
                  </a:lnTo>
                  <a:lnTo>
                    <a:pt x="1448" y="17"/>
                  </a:lnTo>
                  <a:lnTo>
                    <a:pt x="1517" y="29"/>
                  </a:lnTo>
                  <a:lnTo>
                    <a:pt x="1582" y="42"/>
                  </a:lnTo>
                  <a:lnTo>
                    <a:pt x="1647" y="55"/>
                  </a:lnTo>
                  <a:lnTo>
                    <a:pt x="1706" y="70"/>
                  </a:lnTo>
                  <a:lnTo>
                    <a:pt x="1762" y="86"/>
                  </a:lnTo>
                  <a:lnTo>
                    <a:pt x="1814" y="102"/>
                  </a:lnTo>
                  <a:lnTo>
                    <a:pt x="1861" y="116"/>
                  </a:lnTo>
                  <a:lnTo>
                    <a:pt x="1905" y="131"/>
                  </a:lnTo>
                  <a:lnTo>
                    <a:pt x="1941" y="146"/>
                  </a:lnTo>
                  <a:lnTo>
                    <a:pt x="1972" y="157"/>
                  </a:lnTo>
                  <a:lnTo>
                    <a:pt x="1998" y="167"/>
                  </a:lnTo>
                  <a:lnTo>
                    <a:pt x="2016" y="175"/>
                  </a:lnTo>
                  <a:lnTo>
                    <a:pt x="2027" y="179"/>
                  </a:lnTo>
                  <a:lnTo>
                    <a:pt x="2032" y="182"/>
                  </a:lnTo>
                  <a:lnTo>
                    <a:pt x="2030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1" y="249"/>
                  </a:lnTo>
                  <a:lnTo>
                    <a:pt x="2017" y="286"/>
                  </a:lnTo>
                  <a:lnTo>
                    <a:pt x="2008" y="327"/>
                  </a:lnTo>
                  <a:lnTo>
                    <a:pt x="2000" y="375"/>
                  </a:lnTo>
                  <a:lnTo>
                    <a:pt x="1988" y="427"/>
                  </a:lnTo>
                  <a:lnTo>
                    <a:pt x="1975" y="483"/>
                  </a:lnTo>
                  <a:lnTo>
                    <a:pt x="1957" y="542"/>
                  </a:lnTo>
                  <a:lnTo>
                    <a:pt x="1940" y="607"/>
                  </a:lnTo>
                  <a:lnTo>
                    <a:pt x="1918" y="672"/>
                  </a:lnTo>
                  <a:lnTo>
                    <a:pt x="1893" y="738"/>
                  </a:lnTo>
                  <a:lnTo>
                    <a:pt x="1865" y="807"/>
                  </a:lnTo>
                  <a:lnTo>
                    <a:pt x="1835" y="875"/>
                  </a:lnTo>
                  <a:lnTo>
                    <a:pt x="1801" y="944"/>
                  </a:lnTo>
                  <a:lnTo>
                    <a:pt x="1763" y="1011"/>
                  </a:lnTo>
                  <a:lnTo>
                    <a:pt x="1721" y="1076"/>
                  </a:lnTo>
                  <a:lnTo>
                    <a:pt x="1676" y="1141"/>
                  </a:lnTo>
                  <a:lnTo>
                    <a:pt x="1626" y="1202"/>
                  </a:lnTo>
                  <a:lnTo>
                    <a:pt x="1572" y="1259"/>
                  </a:lnTo>
                  <a:lnTo>
                    <a:pt x="1514" y="1313"/>
                  </a:lnTo>
                  <a:lnTo>
                    <a:pt x="1451" y="1361"/>
                  </a:lnTo>
                  <a:lnTo>
                    <a:pt x="1383" y="1405"/>
                  </a:lnTo>
                  <a:lnTo>
                    <a:pt x="1314" y="1440"/>
                  </a:lnTo>
                  <a:lnTo>
                    <a:pt x="1244" y="1469"/>
                  </a:lnTo>
                  <a:lnTo>
                    <a:pt x="1173" y="1494"/>
                  </a:lnTo>
                  <a:lnTo>
                    <a:pt x="1098" y="1511"/>
                  </a:lnTo>
                  <a:lnTo>
                    <a:pt x="1024" y="1524"/>
                  </a:lnTo>
                  <a:lnTo>
                    <a:pt x="949" y="1532"/>
                  </a:lnTo>
                  <a:lnTo>
                    <a:pt x="875" y="1536"/>
                  </a:lnTo>
                  <a:lnTo>
                    <a:pt x="801" y="1536"/>
                  </a:lnTo>
                  <a:lnTo>
                    <a:pt x="726" y="1533"/>
                  </a:lnTo>
                  <a:lnTo>
                    <a:pt x="653" y="1527"/>
                  </a:lnTo>
                  <a:lnTo>
                    <a:pt x="583" y="1519"/>
                  </a:lnTo>
                  <a:lnTo>
                    <a:pt x="515" y="1507"/>
                  </a:lnTo>
                  <a:lnTo>
                    <a:pt x="449" y="1495"/>
                  </a:lnTo>
                  <a:lnTo>
                    <a:pt x="385" y="1481"/>
                  </a:lnTo>
                  <a:lnTo>
                    <a:pt x="325" y="1466"/>
                  </a:lnTo>
                  <a:lnTo>
                    <a:pt x="270" y="1450"/>
                  </a:lnTo>
                  <a:lnTo>
                    <a:pt x="217" y="1434"/>
                  </a:lnTo>
                  <a:lnTo>
                    <a:pt x="169" y="1419"/>
                  </a:lnTo>
                  <a:lnTo>
                    <a:pt x="127" y="1405"/>
                  </a:lnTo>
                  <a:lnTo>
                    <a:pt x="90" y="1390"/>
                  </a:lnTo>
                  <a:lnTo>
                    <a:pt x="58" y="1379"/>
                  </a:lnTo>
                  <a:lnTo>
                    <a:pt x="33" y="1368"/>
                  </a:lnTo>
                  <a:lnTo>
                    <a:pt x="16" y="1361"/>
                  </a:lnTo>
                  <a:lnTo>
                    <a:pt x="4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4" y="1316"/>
                  </a:lnTo>
                  <a:lnTo>
                    <a:pt x="9" y="1287"/>
                  </a:lnTo>
                  <a:lnTo>
                    <a:pt x="14" y="1250"/>
                  </a:lnTo>
                  <a:lnTo>
                    <a:pt x="22" y="1209"/>
                  </a:lnTo>
                  <a:lnTo>
                    <a:pt x="32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8" y="798"/>
                  </a:lnTo>
                  <a:lnTo>
                    <a:pt x="166" y="729"/>
                  </a:lnTo>
                  <a:lnTo>
                    <a:pt x="197" y="661"/>
                  </a:lnTo>
                  <a:lnTo>
                    <a:pt x="230" y="592"/>
                  </a:lnTo>
                  <a:lnTo>
                    <a:pt x="268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5" y="334"/>
                  </a:lnTo>
                  <a:lnTo>
                    <a:pt x="459" y="277"/>
                  </a:lnTo>
                  <a:lnTo>
                    <a:pt x="518" y="223"/>
                  </a:lnTo>
                  <a:lnTo>
                    <a:pt x="580" y="175"/>
                  </a:lnTo>
                  <a:lnTo>
                    <a:pt x="647" y="131"/>
                  </a:lnTo>
                </a:path>
              </a:pathLst>
            </a:custGeom>
            <a:gradFill rotWithShape="1">
              <a:gsLst>
                <a:gs pos="0">
                  <a:srgbClr val="FFCC00">
                    <a:gamma/>
                    <a:tint val="33333"/>
                    <a:invGamma/>
                  </a:srgbClr>
                </a:gs>
                <a:gs pos="100000">
                  <a:srgbClr val="FFCC00"/>
                </a:gs>
              </a:gsLst>
              <a:lin ang="189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863" name="Group 11"/>
            <p:cNvGrpSpPr>
              <a:grpSpLocks/>
            </p:cNvGrpSpPr>
            <p:nvPr/>
          </p:nvGrpSpPr>
          <p:grpSpPr bwMode="auto">
            <a:xfrm>
              <a:off x="2406" y="2112"/>
              <a:ext cx="773" cy="768"/>
              <a:chOff x="2016" y="1920"/>
              <a:chExt cx="1680" cy="1680"/>
            </a:xfrm>
          </p:grpSpPr>
          <p:sp>
            <p:nvSpPr>
              <p:cNvPr id="870" name="Oval 12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24314"/>
                      <a:invGamma/>
                    </a:srgbClr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91581" dir="3378596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1" name="Freeform 13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100000">
                    <a:srgbClr val="FF33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64" name="Text Box 14"/>
            <p:cNvSpPr txBox="1">
              <a:spLocks noChangeArrowheads="1"/>
            </p:cNvSpPr>
            <p:nvPr/>
          </p:nvSpPr>
          <p:spPr bwMode="gray">
            <a:xfrm>
              <a:off x="1527" y="1710"/>
              <a:ext cx="128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Лексика?</a:t>
              </a:r>
              <a:endPara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5" name="Text Box 15"/>
            <p:cNvSpPr txBox="1">
              <a:spLocks noChangeArrowheads="1"/>
            </p:cNvSpPr>
            <p:nvPr/>
          </p:nvSpPr>
          <p:spPr bwMode="gray">
            <a:xfrm>
              <a:off x="1929" y="1182"/>
              <a:ext cx="201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Лексикология?</a:t>
              </a:r>
              <a:endPara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6" name="Text Box 16"/>
            <p:cNvSpPr txBox="1">
              <a:spLocks noChangeArrowheads="1"/>
            </p:cNvSpPr>
            <p:nvPr/>
          </p:nvSpPr>
          <p:spPr bwMode="gray">
            <a:xfrm>
              <a:off x="3220" y="1710"/>
              <a:ext cx="159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rgbClr val="FF0048"/>
                  </a:solidFill>
                  <a:latin typeface="Times New Roman" pitchFamily="18" charset="0"/>
                  <a:cs typeface="Times New Roman" pitchFamily="18" charset="0"/>
                </a:rPr>
                <a:t>Лексическое</a:t>
              </a:r>
            </a:p>
            <a:p>
              <a:r>
                <a:rPr lang="ru-RU" sz="2400" b="1" dirty="0" smtClean="0">
                  <a:solidFill>
                    <a:srgbClr val="FF0048"/>
                  </a:solidFill>
                  <a:latin typeface="Times New Roman" pitchFamily="18" charset="0"/>
                  <a:cs typeface="Times New Roman" pitchFamily="18" charset="0"/>
                </a:rPr>
                <a:t>значение?</a:t>
              </a:r>
              <a:endParaRPr lang="en-US" sz="2400" b="1" dirty="0">
                <a:solidFill>
                  <a:srgbClr val="FF0048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7" name="Text Box 17"/>
            <p:cNvSpPr txBox="1">
              <a:spLocks noChangeArrowheads="1"/>
            </p:cNvSpPr>
            <p:nvPr/>
          </p:nvSpPr>
          <p:spPr bwMode="gray">
            <a:xfrm>
              <a:off x="1274" y="2710"/>
              <a:ext cx="166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Метафора</a:t>
              </a:r>
              <a:r>
                <a:rPr lang="ru-RU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pPr algn="ctr"/>
              <a:r>
                <a:rPr lang="ru-RU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Олицетворение?</a:t>
              </a:r>
              <a:endPara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8" name="Text Box 18"/>
            <p:cNvSpPr txBox="1">
              <a:spLocks noChangeArrowheads="1"/>
            </p:cNvSpPr>
            <p:nvPr/>
          </p:nvSpPr>
          <p:spPr bwMode="gray">
            <a:xfrm>
              <a:off x="2976" y="2875"/>
              <a:ext cx="208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Многозначные слова</a:t>
              </a:r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9" name="Text Box 19"/>
            <p:cNvSpPr txBox="1">
              <a:spLocks noChangeArrowheads="1"/>
            </p:cNvSpPr>
            <p:nvPr/>
          </p:nvSpPr>
          <p:spPr bwMode="gray">
            <a:xfrm>
              <a:off x="1780" y="3442"/>
              <a:ext cx="220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5B12EE"/>
                  </a:solidFill>
                  <a:latin typeface="Times New Roman" pitchFamily="18" charset="0"/>
                  <a:cs typeface="Times New Roman" pitchFamily="18" charset="0"/>
                </a:rPr>
                <a:t>Однозначные слова</a:t>
              </a:r>
              <a:r>
                <a:rPr lang="ru-RU" sz="2400" b="1" dirty="0" smtClean="0">
                  <a:solidFill>
                    <a:srgbClr val="5B12EE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b="1" dirty="0">
                <a:solidFill>
                  <a:srgbClr val="5B12E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49138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48"/>
                </a:solidFill>
                <a:latin typeface="Times New Roman" pitchFamily="18" charset="0"/>
                <a:cs typeface="Times New Roman" pitchFamily="18" charset="0"/>
              </a:rPr>
              <a:t>Цифровой диктант:</a:t>
            </a:r>
            <a:br>
              <a:rPr lang="ru-RU" sz="4800" b="1" dirty="0" smtClean="0">
                <a:solidFill>
                  <a:srgbClr val="FF004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столбик – с прямым значением слова, 2 столбик – с переносным.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8299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Тяжёлый чемодан, тяжёлый характер, серебряный иней, серебряные серьги, железная кровать, железная дисциплина, твёрдый камень, твёрдое решение, каменное здание, каменное сердце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48"/>
                </a:solidFill>
                <a:latin typeface="Times New Roman" pitchFamily="18" charset="0"/>
                <a:cs typeface="Times New Roman" pitchFamily="18" charset="0"/>
              </a:rPr>
              <a:t>Проверим себя</a:t>
            </a:r>
            <a:endParaRPr lang="ru-RU" sz="4400" b="1" dirty="0">
              <a:solidFill>
                <a:srgbClr val="FF004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86691" y="1399307"/>
          <a:ext cx="7329054" cy="2909455"/>
        </p:xfrm>
        <a:graphic>
          <a:graphicData uri="http://schemas.openxmlformats.org/drawingml/2006/table">
            <a:tbl>
              <a:tblPr/>
              <a:tblGrid>
                <a:gridCol w="3664144"/>
                <a:gridCol w="3664910"/>
              </a:tblGrid>
              <a:tr h="47105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Times New Roman"/>
                        </a:rPr>
                        <a:t>Прямое</a:t>
                      </a:r>
                      <a:r>
                        <a:rPr lang="ru-RU" sz="2800" b="1" baseline="0" dirty="0" smtClean="0">
                          <a:latin typeface="Times New Roman"/>
                          <a:ea typeface="Times New Roman"/>
                        </a:rPr>
                        <a:t> значение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Times New Roman"/>
                        </a:rPr>
                        <a:t>Переносное</a:t>
                      </a:r>
                      <a:r>
                        <a:rPr lang="ru-RU" sz="2800" b="1" baseline="0" dirty="0" smtClean="0">
                          <a:latin typeface="Times New Roman"/>
                          <a:ea typeface="Times New Roman"/>
                        </a:rPr>
                        <a:t> значение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055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055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055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055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055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218" name="Picture 2" descr="http://fotohomka.ru/images/Jan/07/7bb500fc00b78b345107dffb9325373d/mini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7476" y="4405744"/>
            <a:ext cx="3446524" cy="2452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48"/>
                </a:solidFill>
                <a:latin typeface="Times New Roman" pitchFamily="18" charset="0"/>
                <a:cs typeface="Times New Roman" pitchFamily="18" charset="0"/>
              </a:rPr>
              <a:t>Наблюдаем</a:t>
            </a:r>
            <a:endParaRPr lang="ru-RU" sz="4400" b="1" dirty="0">
              <a:solidFill>
                <a:srgbClr val="FF004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окном щебечет пеночка, подпевает ей овсянка.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Молоко покрыла пеночка. В котле варится овсянка.</a:t>
            </a:r>
          </a:p>
          <a:p>
            <a:pPr algn="just">
              <a:buNone/>
            </a:pP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Найдите и выпишите слова, которые звучат и пишутся одинаково?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Какой частью речи они являются?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 лексическое значение у них тоже одинаковое?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48"/>
                </a:solidFill>
                <a:latin typeface="Times New Roman" pitchFamily="18" charset="0"/>
                <a:cs typeface="Times New Roman" pitchFamily="18" charset="0"/>
              </a:rPr>
              <a:t>Делаем вывод</a:t>
            </a:r>
            <a:endParaRPr lang="ru-RU" sz="4800" b="1" dirty="0">
              <a:solidFill>
                <a:srgbClr val="FF004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76946" y="2327564"/>
            <a:ext cx="415636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ОМОНИМЫ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48145" y="3629891"/>
            <a:ext cx="3089564" cy="1052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 одной части речи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195455" y="3574473"/>
            <a:ext cx="3269672" cy="13438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Звучат и пишутся 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одинаково</a:t>
            </a:r>
            <a:endParaRPr lang="ru-RU" sz="2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757055" y="4835236"/>
            <a:ext cx="3906981" cy="12607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Имеют 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разное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лексическое значение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3380509" y="3255817"/>
            <a:ext cx="900546" cy="415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918364" y="3283527"/>
            <a:ext cx="789709" cy="4433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2"/>
          </p:cNvCxnSpPr>
          <p:nvPr/>
        </p:nvCxnSpPr>
        <p:spPr>
          <a:xfrm rot="5400000">
            <a:off x="3872346" y="3997036"/>
            <a:ext cx="1537854" cy="277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48"/>
                </a:solidFill>
                <a:latin typeface="Times New Roman" pitchFamily="18" charset="0"/>
                <a:cs typeface="Times New Roman" pitchFamily="18" charset="0"/>
              </a:rPr>
              <a:t>Проблема!</a:t>
            </a:r>
            <a:endParaRPr lang="ru-RU" sz="4800" b="1" dirty="0">
              <a:solidFill>
                <a:srgbClr val="FF004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Я буду </a:t>
            </a:r>
            <a:r>
              <a:rPr lang="ru-RU" sz="4400" b="1" dirty="0" smtClean="0">
                <a:solidFill>
                  <a:srgbClr val="FF0048"/>
                </a:solidFill>
                <a:latin typeface="Times New Roman" pitchFamily="18" charset="0"/>
                <a:cs typeface="Times New Roman" pitchFamily="18" charset="0"/>
              </a:rPr>
              <a:t>печь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пироги.</a:t>
            </a:r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Я их поставлю в </a:t>
            </a:r>
            <a:r>
              <a:rPr lang="ru-RU" sz="4400" b="1" dirty="0" smtClean="0">
                <a:solidFill>
                  <a:srgbClr val="FF0048"/>
                </a:solidFill>
                <a:latin typeface="Times New Roman" pitchFamily="18" charset="0"/>
                <a:cs typeface="Times New Roman" pitchFamily="18" charset="0"/>
              </a:rPr>
              <a:t>печ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ь.</a:t>
            </a:r>
          </a:p>
          <a:p>
            <a:pPr algn="ctr">
              <a:buNone/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Будут ли омонимами выделенные слова?</a:t>
            </a:r>
          </a:p>
          <a:p>
            <a:pPr algn="just">
              <a:buFont typeface="Wingdings" pitchFamily="2" charset="2"/>
              <a:buChar char="§"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img0.liveinternet.ru/images/attach/c/5/88/667/88667736_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0690" y="4934462"/>
            <a:ext cx="2923309" cy="1923538"/>
          </a:xfrm>
          <a:prstGeom prst="rect">
            <a:avLst/>
          </a:prstGeom>
          <a:noFill/>
        </p:spPr>
      </p:pic>
      <p:pic>
        <p:nvPicPr>
          <p:cNvPr id="2052" name="Picture 4" descr="http://900igr.net/up/datas/101491/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27563" cy="1925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179</Words>
  <Application>Microsoft Office PowerPoint</Application>
  <PresentationFormat>Экран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Урок русского языка  в 5 классе</vt:lpstr>
      <vt:lpstr> Контрольный словарный диктант</vt:lpstr>
      <vt:lpstr>Слайд 3</vt:lpstr>
      <vt:lpstr>Повторим?</vt:lpstr>
      <vt:lpstr>Цифровой диктант: 1 столбик – с прямым значением слова, 2 столбик – с переносным.</vt:lpstr>
      <vt:lpstr>Проверим себя</vt:lpstr>
      <vt:lpstr>Наблюдаем</vt:lpstr>
      <vt:lpstr>Делаем вывод</vt:lpstr>
      <vt:lpstr>Проблема!</vt:lpstr>
      <vt:lpstr>Закрепляем изученное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Наташа</cp:lastModifiedBy>
  <cp:revision>57</cp:revision>
  <dcterms:created xsi:type="dcterms:W3CDTF">2014-11-21T11:00:06Z</dcterms:created>
  <dcterms:modified xsi:type="dcterms:W3CDTF">2017-12-19T14:15:42Z</dcterms:modified>
</cp:coreProperties>
</file>