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85" r:id="rId3"/>
    <p:sldId id="258" r:id="rId4"/>
    <p:sldId id="263" r:id="rId5"/>
    <p:sldId id="259" r:id="rId6"/>
    <p:sldId id="262" r:id="rId7"/>
    <p:sldId id="260" r:id="rId8"/>
    <p:sldId id="292" r:id="rId9"/>
    <p:sldId id="281" r:id="rId10"/>
    <p:sldId id="261" r:id="rId11"/>
    <p:sldId id="264" r:id="rId12"/>
    <p:sldId id="288" r:id="rId13"/>
    <p:sldId id="286" r:id="rId14"/>
    <p:sldId id="266" r:id="rId15"/>
    <p:sldId id="267" r:id="rId16"/>
    <p:sldId id="268" r:id="rId17"/>
    <p:sldId id="269" r:id="rId18"/>
    <p:sldId id="303" r:id="rId19"/>
    <p:sldId id="306" r:id="rId20"/>
    <p:sldId id="270" r:id="rId21"/>
    <p:sldId id="272" r:id="rId22"/>
    <p:sldId id="271" r:id="rId23"/>
    <p:sldId id="273" r:id="rId24"/>
    <p:sldId id="294" r:id="rId25"/>
    <p:sldId id="295" r:id="rId26"/>
    <p:sldId id="296" r:id="rId27"/>
    <p:sldId id="276" r:id="rId28"/>
    <p:sldId id="274" r:id="rId29"/>
    <p:sldId id="297" r:id="rId30"/>
    <p:sldId id="275" r:id="rId31"/>
    <p:sldId id="298" r:id="rId32"/>
    <p:sldId id="299" r:id="rId33"/>
    <p:sldId id="300" r:id="rId34"/>
    <p:sldId id="304" r:id="rId35"/>
    <p:sldId id="307" r:id="rId36"/>
    <p:sldId id="28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2D82A-8357-49DA-B987-2391CB053063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60151-5ABE-42E0-8187-AF1F0211D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0151-5ABE-42E0-8187-AF1F0211DDF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ECBB-E10C-4B4F-8A6A-30B2D005B1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14A8A1-A0CD-4AC6-87BE-D98B5A477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ECBB-E10C-4B4F-8A6A-30B2D005B1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A8A1-A0CD-4AC6-87BE-D98B5A47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ECBB-E10C-4B4F-8A6A-30B2D005B1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A8A1-A0CD-4AC6-87BE-D98B5A47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ECBB-E10C-4B4F-8A6A-30B2D005B1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A8A1-A0CD-4AC6-87BE-D98B5A477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ECBB-E10C-4B4F-8A6A-30B2D005B1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14A8A1-A0CD-4AC6-87BE-D98B5A47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ECBB-E10C-4B4F-8A6A-30B2D005B1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A8A1-A0CD-4AC6-87BE-D98B5A477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ECBB-E10C-4B4F-8A6A-30B2D005B1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A8A1-A0CD-4AC6-87BE-D98B5A477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ECBB-E10C-4B4F-8A6A-30B2D005B1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A8A1-A0CD-4AC6-87BE-D98B5A47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ECBB-E10C-4B4F-8A6A-30B2D005B1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A8A1-A0CD-4AC6-87BE-D98B5A47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ECBB-E10C-4B4F-8A6A-30B2D005B1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A8A1-A0CD-4AC6-87BE-D98B5A477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ECBB-E10C-4B4F-8A6A-30B2D005B1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14A8A1-A0CD-4AC6-87BE-D98B5A477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44ECBB-E10C-4B4F-8A6A-30B2D005B1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14A8A1-A0CD-4AC6-87BE-D98B5A47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1" y="428604"/>
            <a:ext cx="85002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Презентация к теме: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«Народная культура и традиции».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357826"/>
            <a:ext cx="8358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Составитель: Карсакова М.Г.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Кизильский д/с №3 /2017г/.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5606" name="Picture 6" descr="http://srgazeta.ru/wp-content/uploads/2014/11/109986257_large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389760" cy="3667104"/>
          </a:xfrm>
          <a:prstGeom prst="rect">
            <a:avLst/>
          </a:prstGeom>
          <a:noFill/>
        </p:spPr>
      </p:pic>
      <p:pic>
        <p:nvPicPr>
          <p:cNvPr id="25608" name="Picture 8" descr="https://filed16-25.my.mail.ru/pic?url=http%3A%2F%2Fimg-fotki.yandex.ru%2Fget%2F9258%2F136487634.ce8%2F0_f5eb6_4bbbecc7_XL.png&amp;mw=&amp;mh=&amp;sig=a7f70751fe028ec2ca1d94152a56032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928803"/>
            <a:ext cx="4160867" cy="32074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otvet.imgsmail.ru/download/17ddaa82bc607cc0b1da7af60bda2297_i-23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43932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obzorfoto.ru/photos/aHR0cDovL3MwMC55YXBsYWthbC5jb20vcGljcy9waWNzX29yaWdpbmFsLzUvMi82LzQxMjE2MjUuanBn/ubranstvo-russkoj-izby-v-kartink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85728"/>
            <a:ext cx="5114920" cy="6215106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57158" y="0"/>
            <a:ext cx="300039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ea typeface="Times New Roman" pitchFamily="18" charset="0"/>
              </a:rPr>
              <a:t>По обычаю, да по русскому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ea typeface="Times New Roman" pitchFamily="18" charset="0"/>
              </a:rPr>
              <a:t>Для гостей добрых самовар кипит,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ea typeface="Times New Roman" pitchFamily="18" charset="0"/>
              </a:rPr>
              <a:t>Белой скатертью стол резной накрыт!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ea typeface="Times New Roman" pitchFamily="18" charset="0"/>
              </a:rPr>
              <a:t>Разоставили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ea typeface="Times New Roman" pitchFamily="18" charset="0"/>
              </a:rPr>
              <a:t> мы яства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ea typeface="Times New Roman" pitchFamily="18" charset="0"/>
              </a:rPr>
              <a:t>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ea typeface="Times New Roman" pitchFamily="18" charset="0"/>
              </a:rPr>
              <a:t>сахарные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ea typeface="Times New Roman" pitchFamily="18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 rot="10800000" flipV="1">
            <a:off x="0" y="3374946"/>
            <a:ext cx="335755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33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ea typeface="Times New Roman" pitchFamily="18" charset="0"/>
              </a:rPr>
              <a:t>Приглашаем вас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033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ea typeface="Times New Roman" pitchFamily="18" charset="0"/>
              </a:rPr>
              <a:t>Отведать чая ароматного,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033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ea typeface="Times New Roman" pitchFamily="18" charset="0"/>
              </a:rPr>
              <a:t>Бубликов да пряников сахарных.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033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iskusstvo/Dymkovskaja-igrushka.files/0033-033-CHaepit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900igr.net/datas/obschestvoznanie/Traditsii-i-obychai-semi/0009-009-Russkij-suven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15074" y="642918"/>
            <a:ext cx="292892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/>
                </a:solidFill>
              </a:rPr>
              <a:t>Ай, дуду, дуду, дуду,</a:t>
            </a:r>
            <a:endParaRPr lang="ru-RU" sz="2400" b="1" dirty="0">
              <a:solidFill>
                <a:schemeClr val="accent6"/>
              </a:solidFill>
            </a:endParaRPr>
          </a:p>
          <a:p>
            <a:r>
              <a:rPr lang="ru-RU" sz="2400" b="1" i="1" dirty="0">
                <a:solidFill>
                  <a:schemeClr val="accent6"/>
                </a:solidFill>
              </a:rPr>
              <a:t> Сидит ворон на дубу,</a:t>
            </a:r>
            <a:endParaRPr lang="ru-RU" sz="2400" b="1" dirty="0">
              <a:solidFill>
                <a:schemeClr val="accent6"/>
              </a:solidFill>
            </a:endParaRPr>
          </a:p>
          <a:p>
            <a:r>
              <a:rPr lang="ru-RU" sz="2400" b="1" i="1" dirty="0">
                <a:solidFill>
                  <a:schemeClr val="accent6"/>
                </a:solidFill>
              </a:rPr>
              <a:t> Сидит ворон на дубу,</a:t>
            </a:r>
            <a:endParaRPr lang="ru-RU" sz="2400" b="1" dirty="0">
              <a:solidFill>
                <a:schemeClr val="accent6"/>
              </a:solidFill>
            </a:endParaRPr>
          </a:p>
          <a:p>
            <a:r>
              <a:rPr lang="ru-RU" sz="2400" b="1" i="1" dirty="0">
                <a:solidFill>
                  <a:schemeClr val="accent6"/>
                </a:solidFill>
              </a:rPr>
              <a:t> Он играет во трубу,</a:t>
            </a:r>
            <a:endParaRPr lang="ru-RU" sz="2400" b="1" dirty="0">
              <a:solidFill>
                <a:schemeClr val="accent6"/>
              </a:solidFill>
            </a:endParaRPr>
          </a:p>
          <a:p>
            <a:r>
              <a:rPr lang="ru-RU" sz="2400" b="1" i="1" dirty="0">
                <a:solidFill>
                  <a:schemeClr val="accent6"/>
                </a:solidFill>
              </a:rPr>
              <a:t> Он играет во трубу,</a:t>
            </a:r>
            <a:endParaRPr lang="ru-RU" sz="2400" b="1" dirty="0">
              <a:solidFill>
                <a:schemeClr val="accent6"/>
              </a:solidFill>
            </a:endParaRPr>
          </a:p>
          <a:p>
            <a:r>
              <a:rPr lang="ru-RU" sz="2400" b="1" i="1" dirty="0">
                <a:solidFill>
                  <a:schemeClr val="accent6"/>
                </a:solidFill>
              </a:rPr>
              <a:t> Во серебряную,</a:t>
            </a:r>
            <a:endParaRPr lang="ru-RU" sz="2400" b="1" dirty="0">
              <a:solidFill>
                <a:schemeClr val="accent6"/>
              </a:solidFill>
            </a:endParaRPr>
          </a:p>
          <a:p>
            <a:r>
              <a:rPr lang="ru-RU" sz="2400" b="1" i="1" dirty="0">
                <a:solidFill>
                  <a:schemeClr val="accent6"/>
                </a:solidFill>
              </a:rPr>
              <a:t> Во серебряную,</a:t>
            </a:r>
            <a:endParaRPr lang="ru-RU" sz="2400" b="1" dirty="0">
              <a:solidFill>
                <a:schemeClr val="accent6"/>
              </a:solidFill>
            </a:endParaRPr>
          </a:p>
          <a:p>
            <a:r>
              <a:rPr lang="ru-RU" sz="2400" b="1" i="1" dirty="0">
                <a:solidFill>
                  <a:schemeClr val="accent6"/>
                </a:solidFill>
              </a:rPr>
              <a:t> Разрисованную,</a:t>
            </a:r>
            <a:endParaRPr lang="ru-RU" sz="2400" b="1" dirty="0">
              <a:solidFill>
                <a:schemeClr val="accent6"/>
              </a:solidFill>
            </a:endParaRPr>
          </a:p>
          <a:p>
            <a:r>
              <a:rPr lang="ru-RU" sz="2400" b="1" i="1" dirty="0">
                <a:solidFill>
                  <a:schemeClr val="accent6"/>
                </a:solidFill>
              </a:rPr>
              <a:t> Ворон, ворон, не дуди,</a:t>
            </a:r>
            <a:endParaRPr lang="ru-RU" sz="2400" b="1" dirty="0">
              <a:solidFill>
                <a:schemeClr val="accent6"/>
              </a:solidFill>
            </a:endParaRPr>
          </a:p>
          <a:p>
            <a:r>
              <a:rPr lang="ru-RU" sz="2400" b="1" i="1" dirty="0">
                <a:solidFill>
                  <a:schemeClr val="accent6"/>
                </a:solidFill>
              </a:rPr>
              <a:t> Нашу крошку не буди.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pic>
        <p:nvPicPr>
          <p:cNvPr id="49156" name="Picture 4" descr="http://solovej.by/wp-content/uploads/2013/11/3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5643602" cy="47196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285720" y="5182212"/>
            <a:ext cx="55007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Малышей укладывали спать в зыбке,  при этом напевали колыбельные песни. 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7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/>
                </a:solidFill>
              </a:rPr>
              <a:t>Куклы обереги</a:t>
            </a:r>
            <a:r>
              <a:rPr lang="ru-RU" b="1" i="1" dirty="0" smtClean="0">
                <a:solidFill>
                  <a:schemeClr val="accent6"/>
                </a:solidFill>
              </a:rPr>
              <a:t/>
            </a:r>
            <a:br>
              <a:rPr lang="ru-RU" b="1" i="1" dirty="0" smtClean="0">
                <a:solidFill>
                  <a:schemeClr val="accent6"/>
                </a:solidFill>
              </a:rPr>
            </a:br>
            <a:r>
              <a:rPr lang="ru-RU" b="1" i="1" dirty="0" smtClean="0">
                <a:solidFill>
                  <a:schemeClr val="accent6"/>
                </a:solidFill>
              </a:rPr>
              <a:t/>
            </a:r>
            <a:br>
              <a:rPr lang="ru-RU" b="1" i="1" dirty="0" smtClean="0">
                <a:solidFill>
                  <a:schemeClr val="accent6"/>
                </a:solidFill>
              </a:rPr>
            </a:br>
            <a:r>
              <a:rPr lang="ru-RU" b="1" i="1" dirty="0">
                <a:solidFill>
                  <a:schemeClr val="accent6"/>
                </a:solidFill>
              </a:rPr>
              <a:t>Мощным оберегом были у славян текстильные обрядовые куклы — </a:t>
            </a:r>
            <a:r>
              <a:rPr lang="ru-RU" b="1" i="1" dirty="0" err="1">
                <a:solidFill>
                  <a:schemeClr val="accent6"/>
                </a:solidFill>
              </a:rPr>
              <a:t>мотанки</a:t>
            </a:r>
            <a:r>
              <a:rPr lang="ru-RU" b="1" i="1" dirty="0">
                <a:solidFill>
                  <a:schemeClr val="accent6"/>
                </a:solidFill>
              </a:rPr>
              <a:t>. Их наши предки делали без ножниц и иголок, из соломы, ниток или тряпочек, и каждая кукла наделялась определенной силой в одной из сфер жизни. </a:t>
            </a:r>
          </a:p>
        </p:txBody>
      </p:sp>
      <p:pic>
        <p:nvPicPr>
          <p:cNvPr id="50178" name="Picture 2" descr="http://cs9577.userapi.com/u59432035/-14/x_f9154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643182"/>
            <a:ext cx="2808414" cy="3752837"/>
          </a:xfrm>
          <a:prstGeom prst="rect">
            <a:avLst/>
          </a:prstGeom>
          <a:noFill/>
        </p:spPr>
      </p:pic>
      <p:pic>
        <p:nvPicPr>
          <p:cNvPr id="50180" name="Picture 4" descr="http://grimuar.ru/wp-content/uploads/2015/06/slavyanskie-kuklyi-oberegi-avtor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653594"/>
            <a:ext cx="2214578" cy="3704364"/>
          </a:xfrm>
          <a:prstGeom prst="rect">
            <a:avLst/>
          </a:prstGeom>
          <a:noFill/>
        </p:spPr>
      </p:pic>
      <p:pic>
        <p:nvPicPr>
          <p:cNvPr id="50182" name="Picture 6" descr="http://cs421320.vk.me/v421320310/4d27/EJbsYHgLkZ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714620"/>
            <a:ext cx="3143272" cy="3581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6"/>
                </a:solidFill>
              </a:rPr>
              <a:t>У  обрядов  на  Руси  множество  заветов</a:t>
            </a:r>
            <a:r>
              <a:rPr lang="ru-RU" sz="2000" b="1" i="1" dirty="0" smtClean="0">
                <a:solidFill>
                  <a:schemeClr val="accent6"/>
                </a:solidFill>
              </a:rPr>
              <a:t/>
            </a:r>
            <a:br>
              <a:rPr lang="ru-RU" sz="2000" b="1" i="1" dirty="0" smtClean="0">
                <a:solidFill>
                  <a:schemeClr val="accent6"/>
                </a:solidFill>
              </a:rPr>
            </a:br>
            <a:r>
              <a:rPr lang="ru-RU" sz="2000" b="1" i="1" dirty="0">
                <a:solidFill>
                  <a:schemeClr val="accent6"/>
                </a:solidFill>
              </a:rPr>
              <a:t>И  один  из  них - шитьё  кукол-оберегов.</a:t>
            </a:r>
            <a:r>
              <a:rPr lang="ru-RU" sz="2000" b="1" i="1" dirty="0" smtClean="0">
                <a:solidFill>
                  <a:schemeClr val="accent6"/>
                </a:solidFill>
              </a:rPr>
              <a:t/>
            </a:r>
            <a:br>
              <a:rPr lang="ru-RU" sz="2000" b="1" i="1" dirty="0" smtClean="0">
                <a:solidFill>
                  <a:schemeClr val="accent6"/>
                </a:solidFill>
              </a:rPr>
            </a:br>
            <a:r>
              <a:rPr lang="ru-RU" sz="2000" b="1" i="1" dirty="0">
                <a:solidFill>
                  <a:schemeClr val="accent6"/>
                </a:solidFill>
              </a:rPr>
              <a:t>По  поверью, талисман, защитит  хозяев,</a:t>
            </a:r>
            <a:r>
              <a:rPr lang="ru-RU" sz="2000" b="1" i="1" dirty="0" smtClean="0">
                <a:solidFill>
                  <a:schemeClr val="accent6"/>
                </a:solidFill>
              </a:rPr>
              <a:t/>
            </a:r>
            <a:br>
              <a:rPr lang="ru-RU" sz="2000" b="1" i="1" dirty="0" smtClean="0">
                <a:solidFill>
                  <a:schemeClr val="accent6"/>
                </a:solidFill>
              </a:rPr>
            </a:br>
            <a:r>
              <a:rPr lang="ru-RU" sz="2000" b="1" i="1" dirty="0">
                <a:solidFill>
                  <a:schemeClr val="accent6"/>
                </a:solidFill>
              </a:rPr>
              <a:t>Забирая  на  себя  бремя  испытаний.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1785926"/>
            <a:ext cx="54292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6"/>
                </a:solidFill>
              </a:rPr>
              <a:t>Полотно  в  рулон  свернув - тулово  готово.</a:t>
            </a:r>
            <a:r>
              <a:rPr lang="ru-RU" sz="2000" b="1" i="1" dirty="0" smtClean="0">
                <a:solidFill>
                  <a:schemeClr val="accent6"/>
                </a:solidFill>
              </a:rPr>
              <a:t/>
            </a:r>
            <a:br>
              <a:rPr lang="ru-RU" sz="2000" b="1" i="1" dirty="0" smtClean="0">
                <a:solidFill>
                  <a:schemeClr val="accent6"/>
                </a:solidFill>
              </a:rPr>
            </a:br>
            <a:r>
              <a:rPr lang="ru-RU" sz="2000" b="1" i="1" dirty="0">
                <a:solidFill>
                  <a:schemeClr val="accent6"/>
                </a:solidFill>
              </a:rPr>
              <a:t>Голову  узлом  стянув, рученьки  </a:t>
            </a:r>
            <a:r>
              <a:rPr lang="ru-RU" sz="2000" b="1" i="1" dirty="0" err="1">
                <a:solidFill>
                  <a:schemeClr val="accent6"/>
                </a:solidFill>
              </a:rPr>
              <a:t>холщовы</a:t>
            </a:r>
            <a:r>
              <a:rPr lang="ru-RU" sz="2000" b="1" i="1" dirty="0">
                <a:solidFill>
                  <a:schemeClr val="accent6"/>
                </a:solidFill>
              </a:rPr>
              <a:t>.</a:t>
            </a:r>
            <a:r>
              <a:rPr lang="ru-RU" sz="2000" b="1" i="1" dirty="0" smtClean="0">
                <a:solidFill>
                  <a:schemeClr val="accent6"/>
                </a:solidFill>
              </a:rPr>
              <a:t/>
            </a:r>
            <a:br>
              <a:rPr lang="ru-RU" sz="2000" b="1" i="1" dirty="0" smtClean="0">
                <a:solidFill>
                  <a:schemeClr val="accent6"/>
                </a:solidFill>
              </a:rPr>
            </a:br>
            <a:r>
              <a:rPr lang="ru-RU" sz="2000" b="1" i="1" dirty="0">
                <a:solidFill>
                  <a:schemeClr val="accent6"/>
                </a:solidFill>
              </a:rPr>
              <a:t>Юбка, блузка  и  платок, фартучек  нарядный.</a:t>
            </a:r>
            <a:r>
              <a:rPr lang="ru-RU" sz="2000" b="1" i="1" dirty="0" smtClean="0">
                <a:solidFill>
                  <a:schemeClr val="accent6"/>
                </a:solidFill>
              </a:rPr>
              <a:t/>
            </a:r>
            <a:br>
              <a:rPr lang="ru-RU" sz="2000" b="1" i="1" dirty="0" smtClean="0">
                <a:solidFill>
                  <a:schemeClr val="accent6"/>
                </a:solidFill>
              </a:rPr>
            </a:br>
            <a:r>
              <a:rPr lang="ru-RU" sz="2000" b="1" i="1" dirty="0">
                <a:solidFill>
                  <a:schemeClr val="accent6"/>
                </a:solidFill>
              </a:rPr>
              <a:t>Бусы, зеркальце  и  вот  девица  отрадна.</a:t>
            </a:r>
            <a:r>
              <a:rPr lang="ru-RU" sz="2000" b="1" i="1" dirty="0" smtClean="0">
                <a:solidFill>
                  <a:schemeClr val="accent6"/>
                </a:solidFill>
              </a:rPr>
              <a:t/>
            </a:r>
            <a:br>
              <a:rPr lang="ru-RU" sz="2000" b="1" i="1" dirty="0" smtClean="0">
                <a:solidFill>
                  <a:schemeClr val="accent6"/>
                </a:solidFill>
              </a:rPr>
            </a:br>
            <a:r>
              <a:rPr lang="ru-RU" sz="2000" b="1" i="1" dirty="0" smtClean="0">
                <a:solidFill>
                  <a:schemeClr val="accent6"/>
                </a:solidFill>
              </a:rPr>
              <a:t/>
            </a:r>
            <a:br>
              <a:rPr lang="ru-RU" sz="2000" b="1" i="1" dirty="0" smtClean="0">
                <a:solidFill>
                  <a:schemeClr val="accent6"/>
                </a:solidFill>
              </a:rPr>
            </a:br>
            <a:r>
              <a:rPr lang="ru-RU" sz="2000" b="1" i="1" dirty="0">
                <a:solidFill>
                  <a:schemeClr val="accent6"/>
                </a:solidFill>
              </a:rPr>
              <a:t>Обереги  без  лица,  кажется  незримо</a:t>
            </a:r>
            <a:r>
              <a:rPr lang="ru-RU" sz="2000" b="1" i="1" dirty="0" smtClean="0">
                <a:solidFill>
                  <a:schemeClr val="accent6"/>
                </a:solidFill>
              </a:rPr>
              <a:t/>
            </a:r>
            <a:br>
              <a:rPr lang="ru-RU" sz="2000" b="1" i="1" dirty="0" smtClean="0">
                <a:solidFill>
                  <a:schemeClr val="accent6"/>
                </a:solidFill>
              </a:rPr>
            </a:br>
            <a:r>
              <a:rPr lang="ru-RU" sz="2000" b="1" i="1" dirty="0">
                <a:solidFill>
                  <a:schemeClr val="accent6"/>
                </a:solidFill>
              </a:rPr>
              <a:t>Отделят  добро  от  зла   неисповедимо.</a:t>
            </a:r>
            <a:r>
              <a:rPr lang="ru-RU" sz="2000" b="1" i="1" dirty="0" smtClean="0">
                <a:solidFill>
                  <a:schemeClr val="accent6"/>
                </a:solidFill>
              </a:rPr>
              <a:t/>
            </a:r>
            <a:br>
              <a:rPr lang="ru-RU" sz="2000" b="1" i="1" dirty="0" smtClean="0">
                <a:solidFill>
                  <a:schemeClr val="accent6"/>
                </a:solidFill>
              </a:rPr>
            </a:br>
            <a:r>
              <a:rPr lang="ru-RU" sz="2000" b="1" i="1" dirty="0">
                <a:solidFill>
                  <a:schemeClr val="accent6"/>
                </a:solidFill>
              </a:rPr>
              <a:t>Сколько  вложено  любви  неприметной, тихой</a:t>
            </a:r>
            <a:r>
              <a:rPr lang="ru-RU" sz="2000" b="1" i="1" dirty="0" smtClean="0">
                <a:solidFill>
                  <a:schemeClr val="accent6"/>
                </a:solidFill>
              </a:rPr>
              <a:t/>
            </a:r>
            <a:br>
              <a:rPr lang="ru-RU" sz="2000" b="1" i="1" dirty="0" smtClean="0">
                <a:solidFill>
                  <a:schemeClr val="accent6"/>
                </a:solidFill>
              </a:rPr>
            </a:br>
            <a:r>
              <a:rPr lang="ru-RU" sz="2000" b="1" i="1" dirty="0">
                <a:solidFill>
                  <a:schemeClr val="accent6"/>
                </a:solidFill>
              </a:rPr>
              <a:t>И  защита  на  века  от  любого  лиха.</a:t>
            </a:r>
            <a:r>
              <a:rPr lang="ru-RU" sz="2000" b="1" i="1" dirty="0" smtClean="0">
                <a:solidFill>
                  <a:schemeClr val="accent6"/>
                </a:solidFill>
              </a:rPr>
              <a:t/>
            </a:r>
            <a:br>
              <a:rPr lang="ru-RU" sz="2000" b="1" i="1" dirty="0" smtClean="0">
                <a:solidFill>
                  <a:schemeClr val="accent6"/>
                </a:solidFill>
              </a:rPr>
            </a:br>
            <a:endParaRPr lang="ru-RU" sz="2000" b="1" i="1" dirty="0">
              <a:solidFill>
                <a:schemeClr val="accent6"/>
              </a:solidFill>
            </a:endParaRPr>
          </a:p>
        </p:txBody>
      </p:sp>
      <p:pic>
        <p:nvPicPr>
          <p:cNvPr id="51202" name="Picture 2" descr="https://club.season.ru/uploads/post/23571/509/post-23571-13577345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3072555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47.fastpic.ru/big/2013/0617/3c/7720921dda2859329f04a3f5cd6dba3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71480"/>
            <a:ext cx="4896454" cy="52530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714356"/>
            <a:ext cx="328614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какой сказке после смерти матери кукла-оберег помогает её дочери побеждать зло?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5929330"/>
            <a:ext cx="59293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 Василиса – Прекрасная»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content.foto.my.mail.ru/mail/mneweset/_blogs/i-32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47" y="285729"/>
            <a:ext cx="7977243" cy="63401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fs00.infourok.ru/images/doc/210/239377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72494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psiholik.ru/metodicheskie-rekomendacii-po-organizacii-i-provedeniyu-urokov/829690_html_1e754a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143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286124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Цель: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воспитывать чувство причастности детей к наследию прошлого.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149/172421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6143668"/>
          </a:xfrm>
          <a:prstGeom prst="rect">
            <a:avLst/>
          </a:prstGeom>
          <a:noFill/>
        </p:spPr>
      </p:pic>
      <p:pic>
        <p:nvPicPr>
          <p:cNvPr id="1028" name="Picture 4" descr="http://umotnas.ru/umot/municipalenoe-byudjetnoe-uchrejdenie-kuleturi-centralizovannay-v2/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3116"/>
            <a:ext cx="3929089" cy="31908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accent6"/>
                </a:solidFill>
              </a:rPr>
              <a:t>Невозможно представить Россию без задорных наигрышей, веселых плясовых и буйных гуляний. Много музыкальных инструментов создал русский народ порой из простых бытовых предметов.</a:t>
            </a:r>
            <a:endParaRPr lang="ru-RU" sz="3200" dirty="0">
              <a:solidFill>
                <a:schemeClr val="accent6"/>
              </a:solidFill>
            </a:endParaRPr>
          </a:p>
        </p:txBody>
      </p:sp>
      <p:pic>
        <p:nvPicPr>
          <p:cNvPr id="28674" name="Picture 2" descr="Ложки с бубенчи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71810"/>
            <a:ext cx="1514475" cy="1704976"/>
          </a:xfrm>
          <a:prstGeom prst="rect">
            <a:avLst/>
          </a:prstGeom>
          <a:noFill/>
        </p:spPr>
      </p:pic>
      <p:pic>
        <p:nvPicPr>
          <p:cNvPr id="28676" name="Picture 4" descr="Трещет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214686"/>
            <a:ext cx="1514475" cy="2428875"/>
          </a:xfrm>
          <a:prstGeom prst="rect">
            <a:avLst/>
          </a:prstGeom>
          <a:noFill/>
        </p:spPr>
      </p:pic>
      <p:pic>
        <p:nvPicPr>
          <p:cNvPr id="28678" name="Picture 6" descr="Кокошн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071810"/>
            <a:ext cx="1514475" cy="1952625"/>
          </a:xfrm>
          <a:prstGeom prst="rect">
            <a:avLst/>
          </a:prstGeom>
          <a:noFill/>
        </p:spPr>
      </p:pic>
      <p:pic>
        <p:nvPicPr>
          <p:cNvPr id="28680" name="Picture 8" descr="Рубел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2928934"/>
            <a:ext cx="1514475" cy="2905125"/>
          </a:xfrm>
          <a:prstGeom prst="rect">
            <a:avLst/>
          </a:prstGeom>
          <a:noFill/>
        </p:spPr>
      </p:pic>
      <p:pic>
        <p:nvPicPr>
          <p:cNvPr id="28682" name="Picture 10" descr="Дров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3429000"/>
            <a:ext cx="1514475" cy="18573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5357826"/>
            <a:ext cx="1084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</a:rPr>
              <a:t>ложки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5857892"/>
            <a:ext cx="193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</a:rPr>
              <a:t>трещотки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5357826"/>
            <a:ext cx="182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</a:rPr>
              <a:t>кокошник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5929330"/>
            <a:ext cx="115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</a:rPr>
              <a:t>рубель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5643578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</a:rPr>
              <a:t>дрова</a:t>
            </a:r>
            <a:endParaRPr lang="ru-RU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ndamento.ru/images/muzikal/stend_orkestr_narodnyj_instrumentov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300039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каком музыкальном инструменте играет герой сказки « Кот, Петух и Лиса?». 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1746" name="Picture 2" descr="http://img.youtube.com/vi/KgJbUysZwUY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714356"/>
            <a:ext cx="5214974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llyslide.com/thumbs_2/dc714b13f502d909aca07d5358d738a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33" y="357166"/>
            <a:ext cx="8405871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olitkach.com/wp-content/uploads/2015/10/383638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58180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2.infourok.ru/uploads/ex/07c2/00002ed1-467c250e/1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58626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pravda-tv.ru/wp-content/uploads/2013/02/a32dd8ee74ed4c76dd597a8ec32e1695d34f2e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600" y="357166"/>
            <a:ext cx="8507241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5/429399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od-kopilka.ru/images/doc/14/7494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799409" cy="58495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197346"/>
            <a:ext cx="34290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/>
                </a:solidFill>
              </a:rPr>
              <a:t>Здравствуйте, </a:t>
            </a:r>
            <a:r>
              <a:rPr lang="ru-RU" b="1" i="1" dirty="0" smtClean="0">
                <a:solidFill>
                  <a:schemeClr val="accent6"/>
                </a:solidFill>
              </a:rPr>
              <a:t>здравствуйте, ребята-молодцы</a:t>
            </a:r>
            <a:r>
              <a:rPr lang="ru-RU" b="1" i="1" dirty="0">
                <a:solidFill>
                  <a:schemeClr val="accent6"/>
                </a:solidFill>
              </a:rPr>
              <a:t>, веселые удальцы!</a:t>
            </a:r>
          </a:p>
          <a:p>
            <a:r>
              <a:rPr lang="ru-RU" b="1" i="1" dirty="0">
                <a:solidFill>
                  <a:schemeClr val="accent6"/>
                </a:solidFill>
              </a:rPr>
              <a:t>    Мы рады гостям, как добрым вестям!</a:t>
            </a:r>
          </a:p>
          <a:p>
            <a:r>
              <a:rPr lang="ru-RU" b="1" i="1" dirty="0">
                <a:solidFill>
                  <a:schemeClr val="accent6"/>
                </a:solidFill>
              </a:rPr>
              <a:t> Добро пожаловать! Всех привечаем, душевно встречаем!</a:t>
            </a:r>
          </a:p>
          <a:p>
            <a:r>
              <a:rPr lang="ru-RU" b="1" i="1" dirty="0" smtClean="0">
                <a:solidFill>
                  <a:schemeClr val="accent6"/>
                </a:solidFill>
              </a:rPr>
              <a:t>Мы </a:t>
            </a:r>
            <a:r>
              <a:rPr lang="ru-RU" b="1" i="1" dirty="0">
                <a:solidFill>
                  <a:schemeClr val="accent6"/>
                </a:solidFill>
              </a:rPr>
              <a:t>скоморохи! С  нами лучше веселиться, а без нас праздник не годится.</a:t>
            </a:r>
          </a:p>
          <a:p>
            <a:r>
              <a:rPr lang="ru-RU" b="1" i="1" dirty="0">
                <a:solidFill>
                  <a:schemeClr val="accent6"/>
                </a:solidFill>
              </a:rPr>
              <a:t>  Эй, </a:t>
            </a:r>
            <a:r>
              <a:rPr lang="ru-RU" b="1" i="1" dirty="0" smtClean="0">
                <a:solidFill>
                  <a:schemeClr val="accent6"/>
                </a:solidFill>
              </a:rPr>
              <a:t> девчонки и мальчишки, пожалуйте </a:t>
            </a:r>
            <a:r>
              <a:rPr lang="ru-RU" b="1" i="1" dirty="0">
                <a:solidFill>
                  <a:schemeClr val="accent6"/>
                </a:solidFill>
              </a:rPr>
              <a:t>скорей без стесненья сюда! Приглашаем </a:t>
            </a:r>
            <a:r>
              <a:rPr lang="ru-RU" b="1" i="1" dirty="0" smtClean="0">
                <a:solidFill>
                  <a:schemeClr val="accent6"/>
                </a:solidFill>
              </a:rPr>
              <a:t>к нам в путешествие по старине.</a:t>
            </a:r>
            <a:endParaRPr lang="ru-RU" b="1" i="1" dirty="0">
              <a:solidFill>
                <a:schemeClr val="accent6"/>
              </a:solidFill>
            </a:endParaRPr>
          </a:p>
          <a:p>
            <a:r>
              <a:rPr lang="ru-RU" b="1" i="1" dirty="0">
                <a:solidFill>
                  <a:schemeClr val="accent6"/>
                </a:solidFill>
              </a:rPr>
              <a:t> Милости </a:t>
            </a:r>
            <a:r>
              <a:rPr lang="ru-RU" b="1" i="1" dirty="0" smtClean="0">
                <a:solidFill>
                  <a:schemeClr val="accent6"/>
                </a:solidFill>
              </a:rPr>
              <a:t>просим!</a:t>
            </a:r>
            <a:endParaRPr lang="ru-RU" b="1" i="1" dirty="0">
              <a:solidFill>
                <a:schemeClr val="accent6"/>
              </a:solidFill>
            </a:endParaRPr>
          </a:p>
          <a:p>
            <a:r>
              <a:rPr lang="ru-RU" b="1" i="1" dirty="0" smtClean="0">
                <a:solidFill>
                  <a:schemeClr val="accent6"/>
                </a:solidFill>
              </a:rPr>
              <a:t>У </a:t>
            </a:r>
            <a:r>
              <a:rPr lang="ru-RU" b="1" i="1" dirty="0">
                <a:solidFill>
                  <a:schemeClr val="accent6"/>
                </a:solidFill>
              </a:rPr>
              <a:t>нас сегодня представленье – всем </a:t>
            </a:r>
            <a:r>
              <a:rPr lang="ru-RU" b="1" i="1" dirty="0" smtClean="0">
                <a:solidFill>
                  <a:schemeClr val="accent6"/>
                </a:solidFill>
              </a:rPr>
              <a:t>на </a:t>
            </a:r>
            <a:r>
              <a:rPr lang="ru-RU" b="1" i="1" dirty="0">
                <a:solidFill>
                  <a:schemeClr val="accent6"/>
                </a:solidFill>
              </a:rPr>
              <a:t>удивленье.</a:t>
            </a:r>
          </a:p>
          <a:p>
            <a:r>
              <a:rPr lang="ru-RU" b="1" i="1" dirty="0" smtClean="0">
                <a:solidFill>
                  <a:schemeClr val="accent6"/>
                </a:solidFill>
              </a:rPr>
              <a:t>Спешите</a:t>
            </a:r>
            <a:r>
              <a:rPr lang="ru-RU" b="1" i="1" dirty="0">
                <a:solidFill>
                  <a:schemeClr val="accent6"/>
                </a:solidFill>
              </a:rPr>
              <a:t>, спешите! Торопитесь занять лучшие </a:t>
            </a:r>
            <a:r>
              <a:rPr lang="ru-RU" b="1" i="1" dirty="0" smtClean="0">
                <a:solidFill>
                  <a:schemeClr val="accent6"/>
                </a:solidFill>
              </a:rPr>
              <a:t>места</a:t>
            </a:r>
            <a:r>
              <a:rPr lang="ru-RU" b="1" i="1" dirty="0">
                <a:solidFill>
                  <a:schemeClr val="accent6"/>
                </a:solidFill>
              </a:rPr>
              <a:t>!</a:t>
            </a:r>
          </a:p>
        </p:txBody>
      </p:sp>
      <p:pic>
        <p:nvPicPr>
          <p:cNvPr id="3" name="Picture 2" descr="https://1.bp.blogspot.com/-o3kU1Lt44SQ/VuXOemH9elI/AAAAAAAAAv4/OD6S02ilQ-kWpagmOMsNq8e0VwDQcgsvA/s1600/199CC17ABD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284" y="214290"/>
            <a:ext cx="5086534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fs00.infourok.ru/images/doc/129/150840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bigslide.ru/images/18/17824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dou125.ru/img/p601_slayd125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900igr.net/datas/izo/Narodnye-promysly/0005-005-Bere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relasko.ru/_fr/159/s7948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63579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Российский край, моя земля,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Родимые просторы!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нас и реки, и поля,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Моря, леса и горы.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север есть у нас, и юг.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Сады цветут на юге.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севере снега вокруг –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Там холода и вьюги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рады мы всегда вестям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нашей мирной жизни.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 счастливо живётся нам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своей родной Отчизне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Родина у всех одна.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Привет тебе и слава,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Непобедимая страна,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Российская держава!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 descr="http://www.playcast.ru/uploads/2014/05/15/85998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666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playcast.ru/uploads/2014/11/28/108333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2714644"/>
          </a:xfrm>
          <a:prstGeom prst="rect">
            <a:avLst/>
          </a:prstGeom>
          <a:noFill/>
        </p:spPr>
      </p:pic>
      <p:pic>
        <p:nvPicPr>
          <p:cNvPr id="41996" name="Picture 12" descr="http://www.zara-bug.by/wp-content/uploads/2016/03/%D0%BC%D0%B0%D1%81%D0%BB%D0%B5%D0%BD%D0%B8%D1%86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2893237" cy="1928825"/>
          </a:xfrm>
          <a:prstGeom prst="rect">
            <a:avLst/>
          </a:prstGeom>
          <a:noFill/>
        </p:spPr>
      </p:pic>
      <p:pic>
        <p:nvPicPr>
          <p:cNvPr id="41998" name="Picture 14" descr="http://img-fotki.yandex.ru/get/9829/165569590.6/0_dc7bf_9271e9d5_X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797320"/>
            <a:ext cx="2727878" cy="30606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10800000" flipV="1">
            <a:off x="1857356" y="2959024"/>
            <a:ext cx="61436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12.fotocdn.net/s21/88/public_pin_m/71/2538358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5372100" cy="607223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857884" y="1285860"/>
            <a:ext cx="30718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ea typeface="Times New Roman" pitchFamily="18" charset="0"/>
              </a:rPr>
              <a:t>Вы позвольте вас поприветствовать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ea typeface="Times New Roman" pitchFamily="18" charset="0"/>
              </a:rPr>
              <a:t>Ото всей души в нашей горенке,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ea typeface="Times New Roman" pitchFamily="18" charset="0"/>
              </a:rPr>
              <a:t>В нашей горнице принаряженной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ea typeface="Times New Roman" pitchFamily="18" charset="0"/>
              </a:rPr>
              <a:t>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metod-kopilka.ru/images/doc/50/45370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0769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fs00.infourok.ru/images/doc/152/176381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  <p:pic>
        <p:nvPicPr>
          <p:cNvPr id="44036" name="Picture 4" descr="http://illustrators.ru/uploads/illustration/image/701895/main_701895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428868"/>
            <a:ext cx="6667500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uslide.ru/images/13/20112/736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429684" cy="6054372"/>
          </a:xfrm>
          <a:prstGeom prst="rect">
            <a:avLst/>
          </a:prstGeom>
          <a:noFill/>
        </p:spPr>
      </p:pic>
      <p:pic>
        <p:nvPicPr>
          <p:cNvPr id="41988" name="Picture 4" descr="http://el-ab.ru/foto12.png?i=22860&amp;k=malenkaya-russkaya-pech-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357562"/>
            <a:ext cx="1785950" cy="22145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450057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/>
                </a:solidFill>
              </a:rPr>
              <a:t>Говаривали: « Кто на печи сидел, тот уже не гость, а свой»</a:t>
            </a:r>
            <a:r>
              <a:rPr lang="ru-RU" b="1" i="1" dirty="0" smtClean="0">
                <a:solidFill>
                  <a:schemeClr val="accent6"/>
                </a:solidFill>
              </a:rPr>
              <a:t>.</a:t>
            </a:r>
            <a:endParaRPr lang="ru-RU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5011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каких русских народных сказках печь приходит на выручку её героям?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8130" name="Picture 2" descr="http://gamejulia.ru/images/i/koza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4143404" cy="4572032"/>
          </a:xfrm>
          <a:prstGeom prst="rect">
            <a:avLst/>
          </a:prstGeom>
          <a:noFill/>
        </p:spPr>
      </p:pic>
      <p:pic>
        <p:nvPicPr>
          <p:cNvPr id="48132" name="Picture 4" descr="http://to-world-travel.ru/img/2015/042214/55397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3968" y="1928802"/>
            <a:ext cx="4124412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bigslide.ru/images/29/28126/96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28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357187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/</a:t>
            </a:r>
            <a:r>
              <a:rPr lang="ru-RU" b="1" dirty="0" smtClean="0"/>
              <a:t>мешалка/</a:t>
            </a:r>
            <a:endParaRPr lang="ru-RU" b="1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511</TotalTime>
  <Words>219</Words>
  <Application>Microsoft Office PowerPoint</Application>
  <PresentationFormat>Экран (4:3)</PresentationFormat>
  <Paragraphs>56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208</cp:revision>
  <dcterms:created xsi:type="dcterms:W3CDTF">2017-01-08T01:22:59Z</dcterms:created>
  <dcterms:modified xsi:type="dcterms:W3CDTF">2017-01-15T17:16:25Z</dcterms:modified>
</cp:coreProperties>
</file>