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60" r:id="rId2"/>
    <p:sldId id="305" r:id="rId3"/>
    <p:sldId id="307" r:id="rId4"/>
    <p:sldId id="266" r:id="rId5"/>
    <p:sldId id="269" r:id="rId6"/>
    <p:sldId id="268" r:id="rId7"/>
    <p:sldId id="272" r:id="rId8"/>
    <p:sldId id="274" r:id="rId9"/>
    <p:sldId id="262" r:id="rId10"/>
    <p:sldId id="275" r:id="rId11"/>
    <p:sldId id="277" r:id="rId12"/>
    <p:sldId id="27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97" r:id="rId22"/>
    <p:sldId id="288" r:id="rId23"/>
    <p:sldId id="289" r:id="rId24"/>
    <p:sldId id="293" r:id="rId25"/>
    <p:sldId id="292" r:id="rId26"/>
    <p:sldId id="291" r:id="rId27"/>
    <p:sldId id="304" r:id="rId28"/>
    <p:sldId id="308" r:id="rId29"/>
    <p:sldId id="296" r:id="rId30"/>
    <p:sldId id="294" r:id="rId31"/>
    <p:sldId id="301" r:id="rId32"/>
    <p:sldId id="302" r:id="rId33"/>
    <p:sldId id="30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00FF"/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54" autoAdjust="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8AFB6-FAC2-45AC-8E3A-F5D8EFBA4FA2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44D8E-6363-40FA-9E1B-9B8F6BDBC0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4D8E-6363-40FA-9E1B-9B8F6BDBC0F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4D8E-6363-40FA-9E1B-9B8F6BDBC0F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4D8E-6363-40FA-9E1B-9B8F6BDBC0F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44D8E-6363-40FA-9E1B-9B8F6BDBC0F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AE87-02E3-4F51-9481-64E61CB3FF4A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422E4-D1BC-40C4-A415-81D6B4B97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gif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.gif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.gif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620688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b="1" dirty="0" smtClean="0">
                <a:latin typeface="Cambria" pitchFamily="18" charset="0"/>
              </a:rPr>
              <a:t>«Кизильский детский сад № 3» 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1844824"/>
            <a:ext cx="685804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bg2">
                    <a:lumMod val="10000"/>
                  </a:schemeClr>
                </a:solidFill>
                <a:effectLst/>
                <a:latin typeface="Cambria" pitchFamily="18" charset="0"/>
              </a:rPr>
              <a:t>Проектная деятельность</a:t>
            </a:r>
          </a:p>
          <a:p>
            <a:pPr algn="ctr"/>
            <a:r>
              <a:rPr lang="ru-RU" sz="5400" b="1" cap="none" spc="0" dirty="0" smtClean="0">
                <a:ln/>
                <a:solidFill>
                  <a:schemeClr val="bg2">
                    <a:lumMod val="10000"/>
                  </a:schemeClr>
                </a:solidFill>
                <a:effectLst/>
                <a:latin typeface="Cambria" pitchFamily="18" charset="0"/>
              </a:rPr>
              <a:t> в ДОУ</a:t>
            </a:r>
            <a:endParaRPr lang="ru-RU" sz="5400" b="1" cap="none" spc="0" dirty="0">
              <a:ln/>
              <a:solidFill>
                <a:schemeClr val="bg2">
                  <a:lumMod val="10000"/>
                </a:schemeClr>
              </a:solidFill>
              <a:effectLst/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60212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>2017г.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50004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500166" y="341779"/>
            <a:ext cx="564360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</a:rPr>
              <a:t>Технология портфолио дошкольника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000000"/>
              </a:solidFill>
              <a:latin typeface="Cambr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pic>
        <p:nvPicPr>
          <p:cNvPr id="12" name="Picture 5" descr="C:\Documents and Settings\User\Мои документы\русалочка дошк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836712"/>
            <a:ext cx="3024336" cy="4275953"/>
          </a:xfrm>
          <a:prstGeom prst="rect">
            <a:avLst/>
          </a:prstGeom>
          <a:noFill/>
        </p:spPr>
      </p:pic>
      <p:pic>
        <p:nvPicPr>
          <p:cNvPr id="20" name="Picture 9" descr="C:\Documents and Settings\User\Мои документы\русалочка дошк\Рисунок9.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692696"/>
            <a:ext cx="2291496" cy="3240000"/>
          </a:xfrm>
          <a:prstGeom prst="rect">
            <a:avLst/>
          </a:prstGeom>
          <a:noFill/>
        </p:spPr>
      </p:pic>
      <p:pic>
        <p:nvPicPr>
          <p:cNvPr id="21" name="Picture 6" descr="C:\Documents and Settings\User\Мои документы\русалочка дошк\Рисуно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836712"/>
            <a:ext cx="2293418" cy="3240000"/>
          </a:xfrm>
          <a:prstGeom prst="rect">
            <a:avLst/>
          </a:prstGeom>
          <a:noFill/>
        </p:spPr>
      </p:pic>
      <p:pic>
        <p:nvPicPr>
          <p:cNvPr id="22" name="Picture 8" descr="C:\Documents and Settings\User\Мои документы\русалочка дошк\Рисунок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204864"/>
            <a:ext cx="2300709" cy="3240000"/>
          </a:xfrm>
          <a:prstGeom prst="rect">
            <a:avLst/>
          </a:prstGeom>
          <a:noFill/>
        </p:spPr>
      </p:pic>
      <p:pic>
        <p:nvPicPr>
          <p:cNvPr id="15" name="Picture 7" descr="C:\Documents and Settings\User\Мои документы\русалочка дошк\Рисунок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2204864"/>
            <a:ext cx="2291496" cy="3240000"/>
          </a:xfrm>
          <a:prstGeom prst="rect">
            <a:avLst/>
          </a:prstGeom>
          <a:noFill/>
        </p:spPr>
      </p:pic>
      <p:pic>
        <p:nvPicPr>
          <p:cNvPr id="17" name="Picture 10" descr="C:\Documents and Settings\User\Мои документы\русалочка дошк\Рисунок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3140968"/>
            <a:ext cx="2291496" cy="3240000"/>
          </a:xfrm>
          <a:prstGeom prst="rect">
            <a:avLst/>
          </a:prstGeom>
          <a:noFill/>
        </p:spPr>
      </p:pic>
      <p:pic>
        <p:nvPicPr>
          <p:cNvPr id="23" name="Picture 11" descr="C:\Documents and Settings\User\Мои документы\русалочка дошк\Рисунок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3284984"/>
            <a:ext cx="2292620" cy="3240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39552" y="3717032"/>
            <a:ext cx="2664296" cy="2893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Book Antiqua" pitchFamily="18" charset="0"/>
              </a:rPr>
              <a:t>Портфолио</a:t>
            </a:r>
            <a:r>
              <a:rPr lang="ru-RU" sz="1400" b="1" dirty="0" smtClean="0">
                <a:latin typeface="Book Antiqua" pitchFamily="18" charset="0"/>
              </a:rPr>
              <a:t> – это папка достижений ребёнка, включающая в себя материалы, которые позволяют учитывать результаты достигнутые в разнообразных видах деятельности. Книжка о себе самом. В идеальном случае </a:t>
            </a:r>
            <a:r>
              <a:rPr lang="ru-RU" sz="1400" b="1" dirty="0" err="1" smtClean="0">
                <a:latin typeface="Book Antiqua" pitchFamily="18" charset="0"/>
              </a:rPr>
              <a:t>портфолио</a:t>
            </a:r>
            <a:r>
              <a:rPr lang="ru-RU" sz="1400" b="1" dirty="0" smtClean="0">
                <a:latin typeface="Book Antiqua" pitchFamily="18" charset="0"/>
              </a:rPr>
              <a:t> станет "книжкой с картинками" для ребенка, и предметом его гордости. </a:t>
            </a:r>
            <a:endParaRPr lang="ru-RU" sz="1400" b="1" dirty="0" smtClean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00100" y="428604"/>
            <a:ext cx="76438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Проблемно-поисковые технологии</a:t>
            </a:r>
          </a:p>
          <a:p>
            <a:pPr algn="ctr"/>
            <a:endParaRPr lang="ru-RU" b="1" dirty="0"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857233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</a:rPr>
              <a:t>Мнемотехническая методика  «Запоминаем стихи, рисуя»</a:t>
            </a:r>
          </a:p>
          <a:p>
            <a:endParaRPr lang="ru-RU" sz="1600" dirty="0" smtClean="0">
              <a:latin typeface="Cambria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2808312" cy="430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844824"/>
            <a:ext cx="2880320" cy="451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564904"/>
            <a:ext cx="2736304" cy="41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203848" y="1268760"/>
            <a:ext cx="56166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Book Antiqua" pitchFamily="18" charset="0"/>
              </a:rPr>
              <a:t>Обучение детей эффективным способам запоминания и воспроизведения информации с</a:t>
            </a:r>
          </a:p>
          <a:p>
            <a:r>
              <a:rPr lang="ru-RU" sz="1600" b="1" dirty="0" smtClean="0">
                <a:latin typeface="Book Antiqua" pitchFamily="18" charset="0"/>
              </a:rPr>
              <a:t> </a:t>
            </a:r>
            <a:r>
              <a:rPr lang="ru-RU" sz="1600" b="1" dirty="0" smtClean="0">
                <a:latin typeface="Book Antiqua" pitchFamily="18" charset="0"/>
              </a:rPr>
              <a:t>                                                        помощью</a:t>
            </a:r>
          </a:p>
          <a:p>
            <a:r>
              <a:rPr lang="ru-RU" sz="1600" b="1" dirty="0" smtClean="0">
                <a:latin typeface="Book Antiqua" pitchFamily="18" charset="0"/>
              </a:rPr>
              <a:t> </a:t>
            </a:r>
            <a:r>
              <a:rPr lang="ru-RU" sz="1600" b="1" dirty="0" smtClean="0">
                <a:latin typeface="Book Antiqua" pitchFamily="18" charset="0"/>
              </a:rPr>
              <a:t>                                                                   мнемотехники</a:t>
            </a:r>
          </a:p>
          <a:p>
            <a:r>
              <a:rPr lang="ru-RU" dirty="0" smtClean="0"/>
              <a:t>                               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928926" y="349510"/>
            <a:ext cx="57475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Развитие творчества детей посредством нетрадиционных техник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в изодеятельности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6" name="Picture 2" descr="C:\Documents and Settings\User\Мои документы\Мои рисунки\откр.зан.по худ-эст раз\2-я мл. карсакова\IMG_1826.jpg"/>
          <p:cNvPicPr>
            <a:picLocks noChangeAspect="1" noChangeArrowheads="1"/>
          </p:cNvPicPr>
          <p:nvPr/>
        </p:nvPicPr>
        <p:blipFill>
          <a:blip r:embed="rId3" cstate="print"/>
          <a:srcRect r="38300"/>
          <a:stretch>
            <a:fillRect/>
          </a:stretch>
        </p:blipFill>
        <p:spPr bwMode="auto">
          <a:xfrm>
            <a:off x="683568" y="404664"/>
            <a:ext cx="2016224" cy="3101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 descr="C:\Documents and Settings\User\Мои документы\Мои рисунки\откр.зан.по худ-эст раз\2-я мл. карсакова\IMG_1836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21261" t="8505" r="14955"/>
          <a:stretch>
            <a:fillRect/>
          </a:stretch>
        </p:blipFill>
        <p:spPr bwMode="auto">
          <a:xfrm>
            <a:off x="6572264" y="1142984"/>
            <a:ext cx="2143140" cy="2305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3" descr="C:\Documents and Settings\User\Мои документы\Мои рисунки\откр.зан.по худ-эст раз\2-я мл. карсакова\IMG_1848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929190" y="3571876"/>
            <a:ext cx="3571900" cy="2991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8" descr="C:\Documents and Settings\User\Мои документы\Мои рисунки\откр.зан.по худ-эст раз\открытое занятие Рабинчук С.В\IMG_1803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t="2222" r="5532"/>
          <a:stretch>
            <a:fillRect/>
          </a:stretch>
        </p:blipFill>
        <p:spPr bwMode="auto">
          <a:xfrm>
            <a:off x="928662" y="3643314"/>
            <a:ext cx="3000396" cy="2808881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C:\Documents and Settings\User\Мои документы\Мои рисунки\откр.зан.по худ-эст раз\открытое занятие Рабинчук С.В\IMG_1811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2627784" y="1340768"/>
            <a:ext cx="4082659" cy="345638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03648" y="404664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Технология проектной деятельности</a:t>
            </a:r>
            <a:endParaRPr lang="ru-RU" sz="20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980728"/>
            <a:ext cx="6480720" cy="547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691680" y="1201263"/>
            <a:ext cx="5976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Сегодня одним из наиболее ярких, развивающих, интересных, значимых методов, как для взрослых, так и для детей дошкольного возраста является проектная деятельность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827584" y="295687"/>
            <a:ext cx="76328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олгосрочный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проект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«Взаимодействие с семьями воспитанников в условиях ФГОС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971600" y="1575146"/>
            <a:ext cx="763284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«Поклонимся великим тем годам»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 реализации данного проекта были задействованы 76 воспитанников дошкольного учреждения, педагоги,  студенты ГБОСПО, родители.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В ходе реализации проекта у детей  сформированы начальные</a:t>
            </a:r>
          </a:p>
          <a:p>
            <a:r>
              <a:rPr lang="ru-RU" sz="2000" dirty="0" smtClean="0">
                <a:latin typeface="Cambria" pitchFamily="18" charset="0"/>
              </a:rPr>
              <a:t>представления о Великой Отечественной войне, солдатах,</a:t>
            </a:r>
          </a:p>
          <a:p>
            <a:r>
              <a:rPr lang="ru-RU" sz="2000" dirty="0" smtClean="0">
                <a:latin typeface="Cambria" pitchFamily="18" charset="0"/>
              </a:rPr>
              <a:t>защищавших Родину, о российской армии – надежной защитнице нашей Родины, о празднике Победы.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- в рамках этой темы были реализованы совместно с родителями краткосрочные проекты: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99592" y="357167"/>
            <a:ext cx="77443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Они сражались за родину»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(оформление  «Стены памяти»)</a:t>
            </a:r>
            <a:endParaRPr lang="ru-RU" dirty="0" smtClean="0">
              <a:latin typeface="Cambria" pitchFamily="18" charset="0"/>
              <a:cs typeface="Arial" pitchFamily="34" charset="0"/>
            </a:endParaRPr>
          </a:p>
        </p:txBody>
      </p:sp>
      <p:pic>
        <p:nvPicPr>
          <p:cNvPr id="7" name="Picture 3" descr="C:\Documents and Settings\User\Мои документы\Мои рисунки\Изображение\фото 9 мая\Изображение 12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99592" y="1484784"/>
            <a:ext cx="7817678" cy="468052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pic>
        <p:nvPicPr>
          <p:cNvPr id="5" name="Picture 4" descr="F:\конкурс чтецов\Изображение 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7" y="980728"/>
            <a:ext cx="3893045" cy="472034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softEdge rad="317500"/>
          </a:effectLst>
        </p:spPr>
      </p:pic>
      <p:pic>
        <p:nvPicPr>
          <p:cNvPr id="6" name="Picture 3" descr="F:\конкурс чтецов\Изображение 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556792"/>
            <a:ext cx="3444414" cy="4803676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softEdge rad="317500"/>
          </a:effectLst>
        </p:spPr>
      </p:pic>
      <p:pic>
        <p:nvPicPr>
          <p:cNvPr id="7" name="Picture 2" descr="F:\конкурс чтецов\Изображение 146.jpg"/>
          <p:cNvPicPr>
            <a:picLocks noChangeAspect="1" noChangeArrowheads="1"/>
          </p:cNvPicPr>
          <p:nvPr/>
        </p:nvPicPr>
        <p:blipFill>
          <a:blip r:embed="rId5" cstate="print"/>
          <a:srcRect l="21864" b="-12401"/>
          <a:stretch>
            <a:fillRect/>
          </a:stretch>
        </p:blipFill>
        <p:spPr bwMode="auto">
          <a:xfrm>
            <a:off x="5292080" y="290014"/>
            <a:ext cx="3639136" cy="611009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softEdge rad="317500"/>
          </a:effectLst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899592" y="160629"/>
            <a:ext cx="76328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Творческий проект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«Этих дней нам позабыть нельзя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».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(конкурс чтецов)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59632" y="548681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520000" scaled="1"/>
              </a:gradFill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76470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403648" y="539057"/>
            <a:ext cx="66967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Военно-патриотическая игра «Зарница»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80728"/>
            <a:ext cx="6524805" cy="541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92867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folHlink"/>
                </a:solidFill>
              </a:rPr>
              <a:t> </a:t>
            </a:r>
            <a:endParaRPr lang="ru-RU" sz="16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63009" t="6052" b="4079"/>
          <a:stretch>
            <a:fillRect/>
          </a:stretch>
        </p:blipFill>
        <p:spPr bwMode="auto">
          <a:xfrm>
            <a:off x="428596" y="2071678"/>
            <a:ext cx="2461863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785786" y="357166"/>
            <a:ext cx="3662717" cy="237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23095" t="18122" r="4048" b="6368"/>
          <a:stretch>
            <a:fillRect/>
          </a:stretch>
        </p:blipFill>
        <p:spPr bwMode="auto">
          <a:xfrm>
            <a:off x="1643042" y="4143380"/>
            <a:ext cx="360047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9896" r="8460"/>
          <a:stretch>
            <a:fillRect/>
          </a:stretch>
        </p:blipFill>
        <p:spPr bwMode="auto">
          <a:xfrm>
            <a:off x="6357950" y="214290"/>
            <a:ext cx="235745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4500562" y="357166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Военно-патриотическая игра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«Зарница»</a:t>
            </a:r>
            <a:endParaRPr lang="ru-RU" b="1" dirty="0" smtClean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l="-2536"/>
          <a:stretch>
            <a:fillRect/>
          </a:stretch>
        </p:blipFill>
        <p:spPr bwMode="auto">
          <a:xfrm>
            <a:off x="2643174" y="1928802"/>
            <a:ext cx="37465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l="8460"/>
          <a:stretch>
            <a:fillRect/>
          </a:stretch>
        </p:blipFill>
        <p:spPr bwMode="auto">
          <a:xfrm>
            <a:off x="4687258" y="3714752"/>
            <a:ext cx="417828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2976" y="357166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Творческий проект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« Мы помним! Мы гордимся!»</a:t>
            </a:r>
          </a:p>
        </p:txBody>
      </p:sp>
      <p:pic>
        <p:nvPicPr>
          <p:cNvPr id="9" name="Picture 4" descr="F:\день победы фото\Изображение 02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99592" y="1196752"/>
            <a:ext cx="4487557" cy="2357454"/>
          </a:xfrm>
          <a:prstGeom prst="rect">
            <a:avLst/>
          </a:prstGeom>
          <a:noFill/>
        </p:spPr>
      </p:pic>
      <p:pic>
        <p:nvPicPr>
          <p:cNvPr id="10" name="Picture 5" descr="F:\день победы фото\Изображение 028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44143" t="34297" r="6631"/>
          <a:stretch>
            <a:fillRect/>
          </a:stretch>
        </p:blipFill>
        <p:spPr bwMode="auto">
          <a:xfrm>
            <a:off x="5436096" y="3583889"/>
            <a:ext cx="3359866" cy="2556859"/>
          </a:xfrm>
          <a:prstGeom prst="rect">
            <a:avLst/>
          </a:prstGeom>
          <a:noFill/>
        </p:spPr>
      </p:pic>
      <p:pic>
        <p:nvPicPr>
          <p:cNvPr id="11" name="Picture 3" descr="F:\день победы фото\Изображение 117.jpg"/>
          <p:cNvPicPr>
            <a:picLocks noChangeAspect="1" noChangeArrowheads="1"/>
          </p:cNvPicPr>
          <p:nvPr/>
        </p:nvPicPr>
        <p:blipFill>
          <a:blip r:embed="rId5" cstate="print"/>
          <a:srcRect l="13957"/>
          <a:stretch>
            <a:fillRect/>
          </a:stretch>
        </p:blipFill>
        <p:spPr bwMode="auto">
          <a:xfrm>
            <a:off x="5929322" y="285728"/>
            <a:ext cx="2725718" cy="26063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2" descr="F:\день победы фото\Изображение 008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27429"/>
          <a:stretch>
            <a:fillRect/>
          </a:stretch>
        </p:blipFill>
        <p:spPr bwMode="auto">
          <a:xfrm>
            <a:off x="3714744" y="1643050"/>
            <a:ext cx="3217475" cy="25003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3" descr="F:\день победы фото\Изображение 1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3786190"/>
            <a:ext cx="3599508" cy="271464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15616" y="332655"/>
            <a:ext cx="756084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Book Antiqua" pitchFamily="18" charset="0"/>
              </a:rPr>
              <a:t>В соответствии с требованиями, которые нам диктует современная жизнь и которые заложены в Законе РФ «Об образовании», </a:t>
            </a:r>
            <a:r>
              <a:rPr lang="ru-RU" sz="1500" i="1" dirty="0" smtClean="0">
                <a:latin typeface="Book Antiqua" pitchFamily="18" charset="0"/>
              </a:rPr>
              <a:t>образовательное учреждение (независимо от того, по</a:t>
            </a:r>
            <a:r>
              <a:rPr lang="ru-RU" sz="1500" dirty="0" smtClean="0">
                <a:latin typeface="Book Antiqua" pitchFamily="18" charset="0"/>
              </a:rPr>
              <a:t> каким программам строит образовательный процесс) обязано:</a:t>
            </a:r>
          </a:p>
          <a:p>
            <a:r>
              <a:rPr lang="ru-RU" sz="1500" dirty="0" smtClean="0">
                <a:latin typeface="Book Antiqua" pitchFamily="18" charset="0"/>
              </a:rPr>
              <a:t>- обеспечить индивидуализацию для каждого ребенка;</a:t>
            </a:r>
          </a:p>
          <a:p>
            <a:r>
              <a:rPr lang="ru-RU" sz="1500" dirty="0" smtClean="0">
                <a:latin typeface="Book Antiqua" pitchFamily="18" charset="0"/>
              </a:rPr>
              <a:t>- обеспечить условия для самоопределения и самореализации личности;</a:t>
            </a:r>
          </a:p>
          <a:p>
            <a:r>
              <a:rPr lang="ru-RU" sz="1500" dirty="0" smtClean="0">
                <a:latin typeface="Book Antiqua" pitchFamily="18" charset="0"/>
              </a:rPr>
              <a:t>- реализовать право ребенка на свободный выбор деятельности, мнений и рассуждений;</a:t>
            </a:r>
          </a:p>
          <a:p>
            <a:r>
              <a:rPr lang="ru-RU" sz="1500" dirty="0" smtClean="0">
                <a:latin typeface="Book Antiqua" pitchFamily="18" charset="0"/>
              </a:rPr>
              <a:t>- помнить, что ребенок — активный участник педагогического процесса;</a:t>
            </a:r>
          </a:p>
          <a:p>
            <a:r>
              <a:rPr lang="ru-RU" sz="1500" dirty="0" smtClean="0">
                <a:latin typeface="Book Antiqua" pitchFamily="18" charset="0"/>
              </a:rPr>
              <a:t>- привлекать детей к занятиям без психологического принуждения, опираясь на их интерес к содержанию и формам деятельности, учитывая их социальный опыт;</a:t>
            </a:r>
          </a:p>
          <a:p>
            <a:r>
              <a:rPr lang="ru-RU" sz="1500" dirty="0" smtClean="0">
                <a:latin typeface="Book Antiqua" pitchFamily="18" charset="0"/>
              </a:rPr>
              <a:t>- обеспечить эмоционально-личностное и социально-нравственное развитие ребенка, сохранить и укрепить здоровье детей.</a:t>
            </a:r>
          </a:p>
          <a:p>
            <a:r>
              <a:rPr lang="ru-RU" sz="1500" dirty="0" smtClean="0">
                <a:latin typeface="Book Antiqua" pitchFamily="18" charset="0"/>
              </a:rPr>
              <a:t>Все эти требования можно реализовать лишь при одном условии — кардинально изменить организацию педагогического процесса в ДОУ, путем выбора наиболее эффективных средств обучения и воспитания, что требует широкого внедрения в образовательную деятельность инновационных и альтернативных форм и способов ведения образовательной деятельности. </a:t>
            </a:r>
          </a:p>
          <a:p>
            <a:r>
              <a:rPr lang="ru-RU" sz="1500" dirty="0" smtClean="0">
                <a:latin typeface="Book Antiqua" pitchFamily="18" charset="0"/>
              </a:rPr>
              <a:t>Инновационные технологии в дошкольном образовании используются, в первую очередь, для решения актуальных проблем, для повышения качества предоставляемых услуг, для реализации возрастающих запросов родителей.  </a:t>
            </a:r>
          </a:p>
          <a:p>
            <a:r>
              <a:rPr lang="ru-RU" sz="1500" dirty="0" smtClean="0">
                <a:latin typeface="Book Antiqua" pitchFamily="18" charset="0"/>
              </a:rPr>
              <a:t>Принципиально важной стороной в педагогической технологии является позиция ребенка в образовательном процессе, отношение к ребенку со стороны взрослых. Взрослый в общении с детьми придерживается положения: «Не рядом, не над ним, а вместе!». Его цель - содействовать становлению ребенка как личнос</a:t>
            </a:r>
            <a:r>
              <a:rPr lang="ru-RU" sz="1600" dirty="0" smtClean="0"/>
              <a:t>ти.</a:t>
            </a:r>
          </a:p>
          <a:p>
            <a:r>
              <a:rPr lang="ru-RU" sz="1600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31640" y="548680"/>
            <a:ext cx="652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Конкурс-проект «Дети России за Мир»</a:t>
            </a:r>
            <a:endParaRPr lang="ru-RU" sz="2000" b="1" dirty="0" smtClean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000108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96752"/>
            <a:ext cx="735793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00034" y="357166"/>
            <a:ext cx="4046752" cy="299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6512" r="2315" b="7759"/>
          <a:stretch>
            <a:fillRect/>
          </a:stretch>
        </p:blipFill>
        <p:spPr bwMode="auto">
          <a:xfrm>
            <a:off x="4643438" y="357166"/>
            <a:ext cx="400052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5786" y="3571876"/>
            <a:ext cx="3894169" cy="273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 l="10972" t="13499" r="10654" b="14508"/>
          <a:stretch>
            <a:fillRect/>
          </a:stretch>
        </p:blipFill>
        <p:spPr bwMode="auto">
          <a:xfrm>
            <a:off x="4929190" y="3857628"/>
            <a:ext cx="35719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1600" y="40466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Долгосрочный проект </a:t>
            </a:r>
            <a:r>
              <a:rPr lang="ru-RU" sz="2400" b="1" dirty="0" smtClean="0">
                <a:latin typeface="Cambria" pitchFamily="18" charset="0"/>
              </a:rPr>
              <a:t> «</a:t>
            </a:r>
            <a:r>
              <a:rPr lang="ru-RU" sz="2400" b="1" dirty="0" smtClean="0">
                <a:latin typeface="Cambria" pitchFamily="18" charset="0"/>
              </a:rPr>
              <a:t>Неделя ребенка» </a:t>
            </a:r>
            <a:endParaRPr lang="ru-RU" sz="2400" dirty="0">
              <a:latin typeface="Cambria" pitchFamily="18" charset="0"/>
            </a:endParaRPr>
          </a:p>
        </p:txBody>
      </p:sp>
      <p:pic>
        <p:nvPicPr>
          <p:cNvPr id="7" name="Picture 4" descr="F:\открытые занятия по самообразованию\фото Карсаковой\Изображение 09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331640" y="1412776"/>
            <a:ext cx="6912768" cy="51845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115616" y="793672"/>
            <a:ext cx="763284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решает задачи социально-коммуникативного развития старших дошкольников, а именно безболезненную  и своевременную  социализацию ребенка, путем приобщения его к принятым нормам общения, взаимоотношению между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сверстниками и старшими, а так же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формирование положительного отношения 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чувства принадлежности к своей семье,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малой и большой Родине.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335846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Здравствуйте,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Я!</a:t>
            </a:r>
            <a:r>
              <a:rPr lang="ru-RU" sz="20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7" descr="C:\Documents and Settings\User\Мои документы\годовое планирование прошлые годы\годовой план на 2014-15\по годовым задачам 2015\открытые занятия по самообразованию\старшая\Изображение 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57166"/>
            <a:ext cx="2265471" cy="2711794"/>
          </a:xfrm>
          <a:prstGeom prst="rect">
            <a:avLst/>
          </a:prstGeom>
          <a:noFill/>
        </p:spPr>
      </p:pic>
      <p:pic>
        <p:nvPicPr>
          <p:cNvPr id="8" name="Picture 8" descr="C:\Documents and Settings\User\Мои документы\годовое планирование прошлые годы\годовой план на 2014-15\по годовым задачам 2015\открытые занятия по самообразованию\старшая\Изображение 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57166"/>
            <a:ext cx="2056783" cy="3125486"/>
          </a:xfrm>
          <a:prstGeom prst="rect">
            <a:avLst/>
          </a:prstGeom>
          <a:noFill/>
        </p:spPr>
      </p:pic>
      <p:pic>
        <p:nvPicPr>
          <p:cNvPr id="10" name="Picture 9" descr="F:\111\приказ зарплата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573016"/>
            <a:ext cx="3958268" cy="2898153"/>
          </a:xfrm>
          <a:prstGeom prst="rect">
            <a:avLst/>
          </a:prstGeom>
          <a:noFill/>
        </p:spPr>
      </p:pic>
      <p:pic>
        <p:nvPicPr>
          <p:cNvPr id="12" name="Picture 10" descr="C:\Documents and Settings\User\Мои документы\фото для презентации\Копия SAM_23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124744"/>
            <a:ext cx="2655835" cy="3312368"/>
          </a:xfrm>
          <a:prstGeom prst="rect">
            <a:avLst/>
          </a:prstGeom>
          <a:noFill/>
        </p:spPr>
      </p:pic>
      <p:pic>
        <p:nvPicPr>
          <p:cNvPr id="13" name="Picture 6" descr="C:\Documents and Settings\User\Мои документы\годовое планирование прошлые годы\годовой план на 2014-15\по годовым задачам 2015\открытые занятия по самообразованию\старшая\Изображение 0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3861048"/>
            <a:ext cx="3855625" cy="2738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662" y="285728"/>
            <a:ext cx="78198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«Моя семья»</a:t>
            </a:r>
            <a:endParaRPr lang="ru-RU" sz="2000" dirty="0" smtClean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7" name="Picture 5" descr="C:\Documents and Settings\User\Мои документы\Сёма\Рисунок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72" y="-11215790"/>
            <a:ext cx="2035313" cy="2880000"/>
          </a:xfrm>
          <a:prstGeom prst="rect">
            <a:avLst/>
          </a:prstGeom>
          <a:noFill/>
        </p:spPr>
      </p:pic>
      <p:pic>
        <p:nvPicPr>
          <p:cNvPr id="10" name="Picture 2" descr="C:\Documents and Settings\User\Мои документы\Мои рису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4664"/>
            <a:ext cx="2448272" cy="346110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58794"/>
            <a:ext cx="3713636" cy="281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F:\Новая папка=\приказ зарплата 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04664"/>
            <a:ext cx="2432819" cy="3240360"/>
          </a:xfrm>
          <a:prstGeom prst="rect">
            <a:avLst/>
          </a:prstGeom>
          <a:noFill/>
        </p:spPr>
      </p:pic>
      <p:pic>
        <p:nvPicPr>
          <p:cNvPr id="16" name="Picture 3" descr="F:\Новая папка=\приказ зарплата.jpg"/>
          <p:cNvPicPr>
            <a:picLocks noChangeAspect="1" noChangeArrowheads="1"/>
          </p:cNvPicPr>
          <p:nvPr/>
        </p:nvPicPr>
        <p:blipFill>
          <a:blip r:embed="rId7" cstate="print"/>
          <a:srcRect t="2205"/>
          <a:stretch>
            <a:fillRect/>
          </a:stretch>
        </p:blipFill>
        <p:spPr bwMode="auto">
          <a:xfrm>
            <a:off x="4860032" y="3779138"/>
            <a:ext cx="3877265" cy="2762580"/>
          </a:xfrm>
          <a:prstGeom prst="rect">
            <a:avLst/>
          </a:prstGeom>
          <a:noFill/>
        </p:spPr>
      </p:pic>
      <p:pic>
        <p:nvPicPr>
          <p:cNvPr id="11" name="Picture 3" descr="F:\Новая папка=\приказ зарплата 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620688"/>
            <a:ext cx="2500330" cy="3349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00100" y="428604"/>
            <a:ext cx="7643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 вокруг нас</a:t>
            </a:r>
            <a:r>
              <a:rPr lang="ru-RU" sz="20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ru-RU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12454" b="8671"/>
          <a:stretch>
            <a:fillRect/>
          </a:stretch>
        </p:blipFill>
        <p:spPr bwMode="auto">
          <a:xfrm>
            <a:off x="539552" y="4293096"/>
            <a:ext cx="3866302" cy="228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C:\Documents and Settings\User\Рабочий стол\Новая папка\P1040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999594" cy="24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C:\Documents and Settings\User\Мои документы\Мои рисунки\main_IMG_20150417_102011.jpeg"/>
          <p:cNvPicPr>
            <a:picLocks noChangeAspect="1" noChangeArrowheads="1"/>
          </p:cNvPicPr>
          <p:nvPr/>
        </p:nvPicPr>
        <p:blipFill>
          <a:blip r:embed="rId5" cstate="print"/>
          <a:srcRect l="6666"/>
          <a:stretch>
            <a:fillRect/>
          </a:stretch>
        </p:blipFill>
        <p:spPr bwMode="auto">
          <a:xfrm>
            <a:off x="5374217" y="836712"/>
            <a:ext cx="3494827" cy="28083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2" descr="C:\Documents and Settings\User\Мои документы\Мои рисунки\Рисунок3.jpg"/>
          <p:cNvPicPr>
            <a:picLocks noChangeAspect="1" noChangeArrowheads="1"/>
          </p:cNvPicPr>
          <p:nvPr/>
        </p:nvPicPr>
        <p:blipFill>
          <a:blip r:embed="rId6" cstate="print"/>
          <a:srcRect r="7714"/>
          <a:stretch>
            <a:fillRect/>
          </a:stretch>
        </p:blipFill>
        <p:spPr bwMode="auto">
          <a:xfrm>
            <a:off x="467544" y="260648"/>
            <a:ext cx="3168352" cy="3168352"/>
          </a:xfrm>
          <a:prstGeom prst="rect">
            <a:avLst/>
          </a:prstGeom>
          <a:noFill/>
        </p:spPr>
      </p:pic>
      <p:pic>
        <p:nvPicPr>
          <p:cNvPr id="16" name="Picture 13" descr="C:\Documents and Settings\User\Мои документы\Мои рисунки\15713_8.png"/>
          <p:cNvPicPr>
            <a:picLocks noChangeAspect="1" noChangeArrowheads="1"/>
          </p:cNvPicPr>
          <p:nvPr/>
        </p:nvPicPr>
        <p:blipFill>
          <a:blip r:embed="rId7" cstate="print"/>
          <a:srcRect l="12050" r="10968"/>
          <a:stretch>
            <a:fillRect/>
          </a:stretch>
        </p:blipFill>
        <p:spPr bwMode="auto">
          <a:xfrm>
            <a:off x="3347864" y="1196752"/>
            <a:ext cx="2500330" cy="38115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357166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Посиделки за круглым столом</a:t>
            </a:r>
            <a:r>
              <a:rPr lang="ru-RU" sz="20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Picture 14" descr="C:\Documents and Settings\User\Мои документы\фото для презентации\Копия img_115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364088" y="476672"/>
            <a:ext cx="3183662" cy="29302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5" descr="F:\111\приказ зарплата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8601" t="19888" r="4001" b="5927"/>
          <a:stretch>
            <a:fillRect/>
          </a:stretch>
        </p:blipFill>
        <p:spPr bwMode="auto">
          <a:xfrm>
            <a:off x="3491880" y="3501008"/>
            <a:ext cx="4968552" cy="30726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827584" y="1052736"/>
            <a:ext cx="437802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pic>
        <p:nvPicPr>
          <p:cNvPr id="6" name="Picture 3" descr="F:\открытые занятия по самообразованию\разновозрастная\IMG_8512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28352"/>
          <a:stretch>
            <a:fillRect/>
          </a:stretch>
        </p:blipFill>
        <p:spPr bwMode="auto">
          <a:xfrm>
            <a:off x="5148064" y="2996952"/>
            <a:ext cx="3639417" cy="35722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3" descr="C:\Documents and Settings\User\Мои документы\Мои рисунки\фото детей к презентации\IMG_97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32656"/>
            <a:ext cx="3607064" cy="300039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32656"/>
            <a:ext cx="3341892" cy="327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6" descr="F:\открытые занятия по самообразованию\разновозрастная\IMG_8486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928662" y="3214686"/>
            <a:ext cx="4251637" cy="32403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071802" y="285728"/>
            <a:ext cx="328614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Проектная деятельность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8488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Применительно к детскому саду проект это специально организованный воспитателем и самостоятельно выполняемый воспитанниками комплекс действий, направленных на разрешение проблемной ситуации и завершающихся созданием творческого продукта</a:t>
            </a:r>
            <a:r>
              <a:rPr lang="ru-RU" dirty="0" smtClean="0">
                <a:latin typeface="Book Antiqua" pitchFamily="18" charset="0"/>
              </a:rPr>
              <a:t>.</a:t>
            </a:r>
          </a:p>
          <a:p>
            <a:r>
              <a:rPr lang="ru-RU" dirty="0" smtClean="0">
                <a:latin typeface="Book Antiqua" pitchFamily="18" charset="0"/>
              </a:rPr>
              <a:t> </a:t>
            </a:r>
            <a:r>
              <a:rPr lang="ru-RU" b="1" dirty="0" smtClean="0">
                <a:latin typeface="Book Antiqua" pitchFamily="18" charset="0"/>
              </a:rPr>
              <a:t>Особенностью проектной деятельности в дошкольной системе образования является то, что ребенок еще не может самостоятельно найти противоречия в окружающем, сформулировать проблему и определить цель (замысел), поэтому проекты в детском саду носят, как правило, обучающий характер.</a:t>
            </a:r>
            <a:r>
              <a:rPr lang="ru-RU" dirty="0" smtClean="0">
                <a:latin typeface="Book Antiqua" pitchFamily="18" charset="0"/>
              </a:rPr>
              <a:t> </a:t>
            </a:r>
            <a:endParaRPr lang="ru-RU" dirty="0" smtClean="0">
              <a:latin typeface="Book Antiqua" pitchFamily="18" charset="0"/>
            </a:endParaRPr>
          </a:p>
          <a:p>
            <a:r>
              <a:rPr lang="ru-RU" dirty="0" smtClean="0">
                <a:latin typeface="Book Antiqua" pitchFamily="18" charset="0"/>
              </a:rPr>
              <a:t>Дошкольники </a:t>
            </a:r>
            <a:r>
              <a:rPr lang="ru-RU" dirty="0" smtClean="0">
                <a:latin typeface="Book Antiqua" pitchFamily="18" charset="0"/>
              </a:rPr>
              <a:t>по своему психофизиологическому развитию еще не способны самостоятельно от начала до конца создать собственный проект,  следовательно, обучение необходимым умениям и навыкам является основной задачей воспитателей. </a:t>
            </a:r>
          </a:p>
          <a:p>
            <a:r>
              <a:rPr lang="ru-RU" dirty="0" smtClean="0">
                <a:latin typeface="Book Antiqua" pitchFamily="18" charset="0"/>
              </a:rPr>
              <a:t>Полностью отвечает этим требованиям </a:t>
            </a:r>
            <a:r>
              <a:rPr lang="ru-RU" b="1" u="sng" dirty="0" smtClean="0">
                <a:latin typeface="Book Antiqua" pitchFamily="18" charset="0"/>
              </a:rPr>
              <a:t>комплексно-тематическая модель планирования образовательного процесса</a:t>
            </a:r>
            <a:endParaRPr lang="ru-RU" b="1" dirty="0" smtClean="0">
              <a:latin typeface="Book Antiqua" pitchFamily="18" charset="0"/>
            </a:endParaRPr>
          </a:p>
          <a:p>
            <a:r>
              <a:rPr lang="ru-RU" dirty="0" smtClean="0">
                <a:latin typeface="Book Antiqua" pitchFamily="18" charset="0"/>
              </a:rPr>
              <a:t>В основу организации образовательных содержаний ставится тема, которая выступает как сообщаемое знание и представляется в эмоционально-образной форме.</a:t>
            </a:r>
            <a:endParaRPr lang="ru-RU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71600" y="260649"/>
          <a:ext cx="7848871" cy="6270721"/>
        </p:xfrm>
        <a:graphic>
          <a:graphicData uri="http://schemas.openxmlformats.org/drawingml/2006/table">
            <a:tbl>
              <a:tblPr/>
              <a:tblGrid>
                <a:gridCol w="2616017"/>
                <a:gridCol w="2616017"/>
                <a:gridCol w="2616837"/>
              </a:tblGrid>
              <a:tr h="36729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Системная паутинка комплексно-тематического планирования </a:t>
                      </a:r>
                      <a:endParaRPr lang="ru-RU" sz="1600" dirty="0">
                        <a:latin typeface="Cambria Math" pitchFamily="18" charset="0"/>
                        <a:ea typeface="Cambria Math" pitchFamily="18" charset="0"/>
                        <a:cs typeface="Times New Roman"/>
                      </a:endParaRPr>
                    </a:p>
                  </a:txBody>
                  <a:tcPr marL="56593" marR="56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4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Познавательное развитие</a:t>
                      </a:r>
                      <a:endParaRPr lang="ru-RU" sz="1400" dirty="0">
                        <a:latin typeface="Cambria Math" pitchFamily="18" charset="0"/>
                        <a:ea typeface="Cambria Math" pitchFamily="18" charset="0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Опыты, эксперименты, наблюдения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Сенсорный игровой интеллектуальный тренинг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Формирование первичных представлений о себе и других людях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Дидактические игры</a:t>
                      </a:r>
                    </a:p>
                  </a:txBody>
                  <a:tcPr marL="56593" marR="56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Социально коммуникативное  развитие</a:t>
                      </a:r>
                      <a:endParaRPr lang="ru-RU" sz="1400" dirty="0">
                        <a:latin typeface="Cambria Math" pitchFamily="18" charset="0"/>
                        <a:ea typeface="Cambria Math" pitchFamily="18" charset="0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Дошкольник входит в мир социальных отношений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Формирование основ безопасного поведения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Развиваем ценное отношение к труду</a:t>
                      </a:r>
                    </a:p>
                  </a:txBody>
                  <a:tcPr marL="56593" marR="56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Речевое развитие</a:t>
                      </a:r>
                      <a:endParaRPr lang="ru-RU" sz="1400" dirty="0">
                        <a:latin typeface="Cambria Math" pitchFamily="18" charset="0"/>
                        <a:ea typeface="Cambria Math" pitchFamily="18" charset="0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Дидактические игры на обогащение активного словаря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Игровые обучающие ситуации (сценарий активизирующего общения)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Развитие речевого творчества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Знакомство с книжной культурой .Детской литературой</a:t>
                      </a:r>
                    </a:p>
                  </a:txBody>
                  <a:tcPr marL="56593" marR="56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29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Художественно-эстетическая деятельность</a:t>
                      </a:r>
                      <a:endParaRPr lang="ru-RU" sz="1400" dirty="0">
                        <a:latin typeface="Cambria Math" pitchFamily="18" charset="0"/>
                        <a:ea typeface="Cambria Math" pitchFamily="18" charset="0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Ознакомление с произведениями искусств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Музыкально театральная гостиная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Творческая мастерская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чтение художественной литературы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рисование, лепка,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 аппликация</a:t>
                      </a:r>
                    </a:p>
                  </a:txBody>
                  <a:tcPr marL="56593" marR="56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Тема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недели</a:t>
                      </a:r>
                    </a:p>
                  </a:txBody>
                  <a:tcPr marL="56593" marR="56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Физическое развитие</a:t>
                      </a:r>
                      <a:endParaRPr lang="ru-RU" sz="1400" dirty="0">
                        <a:latin typeface="Cambria Math" pitchFamily="18" charset="0"/>
                        <a:ea typeface="Cambria Math" pitchFamily="18" charset="0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Досуг здоровья и подвижных игр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latin typeface="Cambria Math" pitchFamily="18" charset="0"/>
                          <a:ea typeface="Cambria Math" pitchFamily="18" charset="0"/>
                          <a:cs typeface="Times New Roman"/>
                        </a:rPr>
                        <a:t>Становление у детей ценностей здорового образа жизни</a:t>
                      </a:r>
                    </a:p>
                  </a:txBody>
                  <a:tcPr marL="56593" marR="565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043608" y="437691"/>
            <a:ext cx="7560840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В этой связи, в нашем  ДОУ был разработан и реализован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управленческий проект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"Инновационная деятельность в ДОУ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как одно из условий повышения качества образования."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в результате которого педагогами были разработаны и внедрены в практику образовательной деятельности следующие инновационные педагогические технологии: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1.Здоровьесберегающие технологии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u="sng" dirty="0" smtClean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Степ –аэробика и </a:t>
            </a:r>
            <a:r>
              <a:rPr lang="ru-RU" b="1" u="sng" dirty="0" err="1" smtClean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черлидинг</a:t>
            </a:r>
            <a:endParaRPr lang="ru-RU" b="1" u="sng" dirty="0" smtClean="0"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b="1" u="sng" dirty="0" smtClean="0"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latin typeface="Book Antiqua" pitchFamily="18" charset="0"/>
              </a:rPr>
              <a:t>Развитие </a:t>
            </a:r>
            <a:r>
              <a:rPr lang="ru-RU" b="1" dirty="0" smtClean="0">
                <a:latin typeface="Book Antiqua" pitchFamily="18" charset="0"/>
              </a:rPr>
              <a:t>творческой личности дошкольников средствами </a:t>
            </a:r>
            <a:r>
              <a:rPr lang="ru-RU" b="1" dirty="0" err="1" smtClean="0">
                <a:latin typeface="Book Antiqua" pitchFamily="18" charset="0"/>
              </a:rPr>
              <a:t>музыкаьно-ритмических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b="1" dirty="0" smtClean="0">
                <a:latin typeface="Book Antiqua" pitchFamily="18" charset="0"/>
              </a:rPr>
              <a:t>движений</a:t>
            </a:r>
          </a:p>
          <a:p>
            <a:pPr lvl="0">
              <a:buFont typeface="Wingdings" pitchFamily="2" charset="2"/>
              <a:buChar char="Ø"/>
            </a:pPr>
            <a:endParaRPr lang="ru-RU" dirty="0" smtClean="0">
              <a:latin typeface="Book Antiqua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dirty="0" err="1" smtClean="0">
                <a:latin typeface="Book Antiqua" pitchFamily="18" charset="0"/>
              </a:rPr>
              <a:t>Кинезиология</a:t>
            </a:r>
            <a:r>
              <a:rPr lang="ru-RU" b="1" dirty="0" smtClean="0">
                <a:latin typeface="Book Antiqua" pitchFamily="18" charset="0"/>
              </a:rPr>
              <a:t> – </a:t>
            </a:r>
            <a:r>
              <a:rPr lang="ru-RU" b="1" dirty="0" err="1" smtClean="0">
                <a:latin typeface="Book Antiqua" pitchFamily="18" charset="0"/>
              </a:rPr>
              <a:t>здоровьесберегающая</a:t>
            </a:r>
            <a:r>
              <a:rPr lang="ru-RU" b="1" dirty="0" smtClean="0">
                <a:latin typeface="Book Antiqua" pitchFamily="18" charset="0"/>
              </a:rPr>
              <a:t> технология в ДОУ</a:t>
            </a:r>
            <a:endParaRPr lang="ru-RU" dirty="0" smtClean="0">
              <a:latin typeface="Book Antiqua" pitchFamily="18" charset="0"/>
            </a:endParaRPr>
          </a:p>
          <a:p>
            <a:r>
              <a:rPr lang="ru-RU" b="1" dirty="0" err="1" smtClean="0">
                <a:latin typeface="Book Antiqua" pitchFamily="18" charset="0"/>
              </a:rPr>
              <a:t>Кинезиология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dirty="0" smtClean="0">
                <a:latin typeface="Book Antiqua" pitchFamily="18" charset="0"/>
              </a:rPr>
              <a:t>– наука о развитии головного мозга через движение. Это – универсальный метод развития умственных способностей через определенные двигательные упражнения.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u="sng" dirty="0" smtClean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u="sng" dirty="0" smtClean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u="sng" dirty="0" smtClean="0">
              <a:latin typeface="Cambria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u="sng" dirty="0" smtClean="0">
              <a:latin typeface="Cambria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t="9929" b="24037"/>
          <a:stretch>
            <a:fillRect/>
          </a:stretch>
        </p:blipFill>
        <p:spPr bwMode="auto">
          <a:xfrm>
            <a:off x="683569" y="2348880"/>
            <a:ext cx="799288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91680" y="404664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Лэпбук </a:t>
            </a:r>
            <a:r>
              <a:rPr lang="ru-RU" sz="24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«Дикие животные» </a:t>
            </a:r>
            <a:endParaRPr lang="ru-RU" sz="2400" b="1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83568" y="919306"/>
            <a:ext cx="82089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Лэпбук 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lapbook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это сравнительно новое средство  из Америки, представляет собой  разновидность  метода проекта.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В дословном переводе с английского языка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лэпбук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означает «книга на коленях», или как его еще называют тематическая папка или коллекция маленьких книжек с кармашками и окошечками, которые дают возможность размещать информацию в виде рисунков, небольших текстов, диаграмм и графиков в любой форме и на любую тему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8481" t="17128" r="13640" b="5573"/>
          <a:stretch>
            <a:fillRect/>
          </a:stretch>
        </p:blipFill>
        <p:spPr bwMode="auto">
          <a:xfrm>
            <a:off x="3500430" y="214290"/>
            <a:ext cx="21380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082" t="13399" r="22903" b="15889"/>
          <a:stretch>
            <a:fillRect/>
          </a:stretch>
        </p:blipFill>
        <p:spPr bwMode="auto">
          <a:xfrm>
            <a:off x="571472" y="2143116"/>
            <a:ext cx="269463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 l="13808" t="13702" r="18944" b="17984"/>
          <a:stretch>
            <a:fillRect/>
          </a:stretch>
        </p:blipFill>
        <p:spPr bwMode="auto">
          <a:xfrm>
            <a:off x="539552" y="332656"/>
            <a:ext cx="283956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17471" r="17946" b="3004"/>
          <a:stretch>
            <a:fillRect/>
          </a:stretch>
        </p:blipFill>
        <p:spPr bwMode="auto">
          <a:xfrm>
            <a:off x="5929322" y="428604"/>
            <a:ext cx="28298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 cstate="print">
            <a:lum contrast="40000"/>
          </a:blip>
          <a:srcRect l="27714" t="6890" r="23712" b="53185"/>
          <a:stretch>
            <a:fillRect/>
          </a:stretch>
        </p:blipFill>
        <p:spPr bwMode="auto">
          <a:xfrm>
            <a:off x="6429388" y="3929066"/>
            <a:ext cx="2428892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lum contrast="40000"/>
          </a:blip>
          <a:srcRect l="25866" t="58005" r="19413" b="19133"/>
          <a:stretch>
            <a:fillRect/>
          </a:stretch>
        </p:blipFill>
        <p:spPr bwMode="auto">
          <a:xfrm>
            <a:off x="3714744" y="5214950"/>
            <a:ext cx="273630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Documents and Settings\User\Мои документы\Мои рисунки\фото2 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4143380"/>
            <a:ext cx="3019602" cy="2451390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 l="8345" t="13913" r="12682" b="13281"/>
          <a:stretch>
            <a:fillRect/>
          </a:stretch>
        </p:blipFill>
        <p:spPr bwMode="auto">
          <a:xfrm>
            <a:off x="2928926" y="2500306"/>
            <a:ext cx="339966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643306" y="4929198"/>
            <a:ext cx="271464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Чьи следы</a:t>
            </a:r>
            <a:endParaRPr lang="ru-RU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285852" y="571480"/>
            <a:ext cx="7211034" cy="609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28728" y="714356"/>
            <a:ext cx="65996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Проектная деятельность дошкольников является уникальным способом сотрудничества педагогов, детей и родителей. Организация проектной деятельности важна не только для подготовки малышей к школе, но и для полноценного развития ребенка, для его успешной адаптации к социальной жизни в обществе, для роста гармоничной, творческой и активной личности.</a:t>
            </a:r>
            <a:endParaRPr lang="ru-RU" sz="2400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3608" y="1556792"/>
            <a:ext cx="7704856" cy="286232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convex"/>
          </a:sp3d>
        </p:spPr>
        <p:txBody>
          <a:bodyPr wrap="square" rtlCol="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нимание!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687982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142852"/>
            <a:ext cx="7786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Здоровьесберегающие технологии</a:t>
            </a:r>
            <a:endParaRPr lang="ru-RU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Cambria" pitchFamily="18" charset="0"/>
              </a:rPr>
              <a:t>Степ-аэробика и черлидинг </a:t>
            </a:r>
            <a:r>
              <a:rPr lang="ru-RU" dirty="0" smtClean="0">
                <a:latin typeface="Cambria" pitchFamily="18" charset="0"/>
              </a:rPr>
              <a:t>как способ формирования у детей базы знаний и практических навыков здорового образа жизни</a:t>
            </a:r>
          </a:p>
          <a:p>
            <a:r>
              <a:rPr lang="ru-RU" dirty="0" smtClean="0"/>
              <a:t> 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Cambria" pitchFamily="18" charset="0"/>
            </a:endParaRPr>
          </a:p>
          <a:p>
            <a:endParaRPr lang="ru-RU" b="1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786314" y="1357298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:\открвтое занятие  фото шумилина\IMG_6342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t="14396" b="7452"/>
          <a:stretch>
            <a:fillRect/>
          </a:stretch>
        </p:blipFill>
        <p:spPr bwMode="auto">
          <a:xfrm>
            <a:off x="755576" y="3861048"/>
            <a:ext cx="2571768" cy="271464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8" name="Picture 1" descr="F:\открвтое занятие  фото шумилина\IMG_6339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10345" b="15517"/>
          <a:stretch>
            <a:fillRect/>
          </a:stretch>
        </p:blipFill>
        <p:spPr bwMode="auto">
          <a:xfrm>
            <a:off x="5929322" y="3786190"/>
            <a:ext cx="2988049" cy="280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13889" t="7726" r="15278" b="5361"/>
          <a:stretch>
            <a:fillRect/>
          </a:stretch>
        </p:blipFill>
        <p:spPr bwMode="auto">
          <a:xfrm>
            <a:off x="1500166" y="1428736"/>
            <a:ext cx="3000396" cy="264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16041" t="4278" r="23003"/>
          <a:stretch>
            <a:fillRect/>
          </a:stretch>
        </p:blipFill>
        <p:spPr bwMode="auto">
          <a:xfrm>
            <a:off x="3419872" y="3501008"/>
            <a:ext cx="2286016" cy="269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27"/>
            <a:ext cx="9144000" cy="687982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662" y="357166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Cambria" pitchFamily="18" charset="0"/>
              </a:rPr>
              <a:t>Развитие творческой личности дошкольников средствами </a:t>
            </a:r>
            <a:r>
              <a:rPr lang="ru-RU" b="1" dirty="0" err="1" smtClean="0">
                <a:latin typeface="Cambria" pitchFamily="18" charset="0"/>
              </a:rPr>
              <a:t>музыкаьно-ритмических</a:t>
            </a:r>
            <a:r>
              <a:rPr lang="ru-RU" b="1" dirty="0" smtClean="0">
                <a:latin typeface="Cambria" pitchFamily="18" charset="0"/>
              </a:rPr>
              <a:t> движений</a:t>
            </a:r>
          </a:p>
        </p:txBody>
      </p:sp>
      <p:pic>
        <p:nvPicPr>
          <p:cNvPr id="6" name="Picture 2" descr="C:\Documents and Settings\User\Мои документы\фото для презентации\IMG_5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000108"/>
            <a:ext cx="3442526" cy="258197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786190"/>
            <a:ext cx="337093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143248"/>
            <a:ext cx="317635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3" descr="C:\Documents and Settings\User\Мои документы\логоритмика фото\день матери\IMG_58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928670"/>
            <a:ext cx="3276329" cy="3240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285728"/>
            <a:ext cx="7358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Cambria" pitchFamily="18" charset="0"/>
              </a:rPr>
              <a:t>Кинезиология – здоровьесберегающая технология в ДОУ</a:t>
            </a:r>
          </a:p>
          <a:p>
            <a:pPr lvl="0"/>
            <a:endParaRPr lang="ru-RU" b="1" dirty="0" smtClean="0">
              <a:latin typeface="Cambria" pitchFamily="18" charset="0"/>
            </a:endParaRPr>
          </a:p>
          <a:p>
            <a:pPr lvl="0"/>
            <a:endParaRPr lang="ru-RU" b="1" dirty="0" smtClean="0">
              <a:latin typeface="Cambria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142976" y="1258471"/>
            <a:ext cx="714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pic>
        <p:nvPicPr>
          <p:cNvPr id="8" name="Picture 2" descr="C:\Documents and Settings\User\Мои документы\Мои рисунки\фото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08720"/>
            <a:ext cx="1374661" cy="1800000"/>
          </a:xfrm>
          <a:prstGeom prst="rect">
            <a:avLst/>
          </a:prstGeom>
          <a:noFill/>
        </p:spPr>
      </p:pic>
      <p:pic>
        <p:nvPicPr>
          <p:cNvPr id="9" name="Picture 3" descr="C:\Documents and Settings\User\Мои документы\Мои рисунки\Копия фото 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908720"/>
            <a:ext cx="1334046" cy="1800000"/>
          </a:xfrm>
          <a:prstGeom prst="rect">
            <a:avLst/>
          </a:prstGeom>
          <a:noFill/>
        </p:spPr>
      </p:pic>
      <p:pic>
        <p:nvPicPr>
          <p:cNvPr id="10" name="Picture 4" descr="C:\Documents and Settings\User\Мои документы\Мои рисунки\фото 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908720"/>
            <a:ext cx="1291514" cy="1800000"/>
          </a:xfrm>
          <a:prstGeom prst="rect">
            <a:avLst/>
          </a:prstGeom>
          <a:noFill/>
        </p:spPr>
      </p:pic>
      <p:pic>
        <p:nvPicPr>
          <p:cNvPr id="11" name="Picture 5" descr="C:\Documents and Settings\User\Мои документы\Мои рисунки\Копия фото 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1628800"/>
            <a:ext cx="1329798" cy="1800000"/>
          </a:xfrm>
          <a:prstGeom prst="rect">
            <a:avLst/>
          </a:prstGeom>
          <a:noFill/>
        </p:spPr>
      </p:pic>
      <p:pic>
        <p:nvPicPr>
          <p:cNvPr id="13" name="Picture 6" descr="C:\Documents and Settings\User\Мои документы\Мои рисунки\Копия фото 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1628800"/>
            <a:ext cx="1325488" cy="1800000"/>
          </a:xfrm>
          <a:prstGeom prst="rect">
            <a:avLst/>
          </a:prstGeom>
          <a:noFill/>
        </p:spPr>
      </p:pic>
      <p:pic>
        <p:nvPicPr>
          <p:cNvPr id="14" name="Picture 2" descr="C:\Documents and Settings\User\Мои документы\Мои рисунки\фото 0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4725144"/>
            <a:ext cx="1325183" cy="1800000"/>
          </a:xfrm>
          <a:prstGeom prst="rect">
            <a:avLst/>
          </a:prstGeom>
          <a:noFill/>
        </p:spPr>
      </p:pic>
      <p:pic>
        <p:nvPicPr>
          <p:cNvPr id="15" name="Picture 3" descr="C:\Documents and Settings\User\Мои документы\Мои рисунки\фото 01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4" y="4725144"/>
            <a:ext cx="1225767" cy="1800000"/>
          </a:xfrm>
          <a:prstGeom prst="rect">
            <a:avLst/>
          </a:prstGeom>
          <a:noFill/>
        </p:spPr>
      </p:pic>
      <p:pic>
        <p:nvPicPr>
          <p:cNvPr id="16" name="Picture 2" descr="C:\Documents and Settings\User\Мои документы\Мои рисунки\фото 010.jpg"/>
          <p:cNvPicPr>
            <a:picLocks noChangeAspect="1" noChangeArrowheads="1"/>
          </p:cNvPicPr>
          <p:nvPr/>
        </p:nvPicPr>
        <p:blipFill>
          <a:blip r:embed="rId11" cstate="print">
            <a:lum contrast="30000"/>
          </a:blip>
          <a:srcRect/>
          <a:stretch>
            <a:fillRect/>
          </a:stretch>
        </p:blipFill>
        <p:spPr bwMode="auto">
          <a:xfrm>
            <a:off x="971600" y="3789040"/>
            <a:ext cx="1575620" cy="1800000"/>
          </a:xfrm>
          <a:prstGeom prst="rect">
            <a:avLst/>
          </a:prstGeom>
          <a:noFill/>
        </p:spPr>
      </p:pic>
      <p:pic>
        <p:nvPicPr>
          <p:cNvPr id="17" name="Picture 3" descr="C:\Documents and Settings\User\Мои документы\Мои рисунки\фото 01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27784" y="3789040"/>
            <a:ext cx="1649656" cy="1800000"/>
          </a:xfrm>
          <a:prstGeom prst="rect">
            <a:avLst/>
          </a:prstGeom>
          <a:noFill/>
        </p:spPr>
      </p:pic>
      <p:pic>
        <p:nvPicPr>
          <p:cNvPr id="18" name="Picture 4" descr="C:\Documents and Settings\User\Мои документы\Мои рисунки\фото 020.jpg"/>
          <p:cNvPicPr>
            <a:picLocks noChangeAspect="1" noChangeArrowheads="1"/>
          </p:cNvPicPr>
          <p:nvPr/>
        </p:nvPicPr>
        <p:blipFill>
          <a:blip r:embed="rId13" cstate="print">
            <a:lum contrast="30000"/>
          </a:blip>
          <a:srcRect/>
          <a:stretch>
            <a:fillRect/>
          </a:stretch>
        </p:blipFill>
        <p:spPr bwMode="auto">
          <a:xfrm>
            <a:off x="4283968" y="3789040"/>
            <a:ext cx="1639293" cy="1800000"/>
          </a:xfrm>
          <a:prstGeom prst="rect">
            <a:avLst/>
          </a:prstGeom>
          <a:noFill/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5364088" y="1163228"/>
            <a:ext cx="33843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20" name="Выноска со стрелкой вниз 19"/>
          <p:cNvSpPr/>
          <p:nvPr/>
        </p:nvSpPr>
        <p:spPr>
          <a:xfrm>
            <a:off x="5292080" y="692696"/>
            <a:ext cx="3456384" cy="1224136"/>
          </a:xfrm>
          <a:prstGeom prst="downArrowCallout">
            <a:avLst>
              <a:gd name="adj1" fmla="val 8193"/>
              <a:gd name="adj2" fmla="val 10060"/>
              <a:gd name="adj3" fmla="val 25000"/>
              <a:gd name="adj4" fmla="val 649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  <a:ea typeface="Cambria Math" pitchFamily="18" charset="0"/>
                <a:cs typeface="Times New Roman" pitchFamily="18" charset="0"/>
              </a:rPr>
              <a:t>Ухо-нос»</a:t>
            </a:r>
            <a:r>
              <a:rPr lang="ru-RU" sz="1200" dirty="0" smtClean="0">
                <a:solidFill>
                  <a:schemeClr val="tx1"/>
                </a:solidFill>
                <a:latin typeface="Cambria" pitchFamily="18" charset="0"/>
                <a:ea typeface="Cambria Math" pitchFamily="18" charset="0"/>
                <a:cs typeface="Times New Roman" pitchFamily="18" charset="0"/>
              </a:rPr>
              <a:t> - левой рукой взяться за кончик носа, правой - за противоположное ухо, затем одновременно опустить руки и поменять их положение.</a:t>
            </a:r>
            <a:endParaRPr lang="ru-RU" sz="1200" dirty="0" smtClean="0">
              <a:solidFill>
                <a:schemeClr val="tx1"/>
              </a:solidFill>
              <a:latin typeface="Cambria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21" name="Выноска со стрелкой вверх 20"/>
          <p:cNvSpPr/>
          <p:nvPr/>
        </p:nvSpPr>
        <p:spPr>
          <a:xfrm>
            <a:off x="971600" y="2564904"/>
            <a:ext cx="4176464" cy="1152128"/>
          </a:xfrm>
          <a:prstGeom prst="upArrowCallout">
            <a:avLst>
              <a:gd name="adj1" fmla="val 9127"/>
              <a:gd name="adj2" fmla="val 12654"/>
              <a:gd name="adj3" fmla="val 25000"/>
              <a:gd name="adj4" fmla="val 75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971600" y="2852936"/>
            <a:ext cx="41764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"Кулак - ребро 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ладонь"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последовательно менять три положения: сжатая в кулак ладонь, ладонь ребром на плоскости стола, ладонь на плоскости стола (сначала правой рукой, потом левой, затем двумя руками вместе).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Выноска со стрелкой вниз 21"/>
          <p:cNvSpPr/>
          <p:nvPr/>
        </p:nvSpPr>
        <p:spPr>
          <a:xfrm>
            <a:off x="6012160" y="3356992"/>
            <a:ext cx="3024336" cy="1944216"/>
          </a:xfrm>
          <a:prstGeom prst="downArrowCallout">
            <a:avLst>
              <a:gd name="adj1" fmla="val 11633"/>
              <a:gd name="adj2" fmla="val 7023"/>
              <a:gd name="adj3" fmla="val 24412"/>
              <a:gd name="adj4" fmla="val 649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>
                <a:solidFill>
                  <a:schemeClr val="tx1"/>
                </a:solidFill>
              </a:rPr>
              <a:t>«Ладушки-оладушки»</a:t>
            </a:r>
            <a:r>
              <a:rPr lang="ru-RU" sz="1200" dirty="0" smtClean="0">
                <a:solidFill>
                  <a:schemeClr val="tx1"/>
                </a:solidFill>
              </a:rPr>
              <a:t>: правая рука лежит ладонью вниз, а левая – ладонью вверх; одновременная смена позиции со словами: «Мы играли в ладушки – жарили оладушки, так пожарим, повернем и опять играть начнем»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3" name="Выноска со стрелкой вверх 22"/>
          <p:cNvSpPr/>
          <p:nvPr/>
        </p:nvSpPr>
        <p:spPr>
          <a:xfrm>
            <a:off x="683568" y="5373216"/>
            <a:ext cx="5472608" cy="1224136"/>
          </a:xfrm>
          <a:prstGeom prst="upArrowCallout">
            <a:avLst>
              <a:gd name="adj1" fmla="val 13939"/>
              <a:gd name="adj2" fmla="val 11928"/>
              <a:gd name="adj3" fmla="val 24066"/>
              <a:gd name="adj4" fmla="val 649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вв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55576" y="5877273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Кольцо-коза-заяц – последовательно, по команде воспитателя, менять положения пальцев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57356" y="1214422"/>
            <a:ext cx="118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85786" y="285729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</a:pPr>
            <a:r>
              <a:rPr lang="ru-RU" sz="2400" b="1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Личностно-ориентированные технологии</a:t>
            </a:r>
            <a:endParaRPr lang="ru-RU" sz="2400" dirty="0" smtClean="0">
              <a:latin typeface="Cambria" pitchFamily="18" charset="0"/>
            </a:endParaRPr>
          </a:p>
        </p:txBody>
      </p:sp>
      <p:pic>
        <p:nvPicPr>
          <p:cNvPr id="8" name="Picture 3" descr="F:\открытые занятия по самообразованию\фото Карсаковой\Новая папка\Изображение 109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187624" y="908720"/>
            <a:ext cx="7392821" cy="55446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331640" y="145847"/>
            <a:ext cx="74551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0000"/>
              </a:solidFill>
              <a:latin typeface="Cambria" pitchFamily="18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</a:rPr>
              <a:t>«Круг доверия»: от непонимания к сотрудничеству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pic>
        <p:nvPicPr>
          <p:cNvPr id="5" name="Picture 4" descr="F:\Новая папка11\приказ зарплат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783" t="2028" r="5362" b="2658"/>
          <a:stretch>
            <a:fillRect/>
          </a:stretch>
        </p:blipFill>
        <p:spPr bwMode="auto">
          <a:xfrm>
            <a:off x="539552" y="260648"/>
            <a:ext cx="2712166" cy="3862782"/>
          </a:xfrm>
          <a:prstGeom prst="rect">
            <a:avLst/>
          </a:prstGeom>
          <a:noFill/>
        </p:spPr>
      </p:pic>
      <p:pic>
        <p:nvPicPr>
          <p:cNvPr id="7" name="Picture 2" descr="F:\Новая папка11\приказ зарплата 00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671" t="2525" r="4505" b="2771"/>
          <a:stretch>
            <a:fillRect/>
          </a:stretch>
        </p:blipFill>
        <p:spPr bwMode="auto">
          <a:xfrm>
            <a:off x="5940152" y="188640"/>
            <a:ext cx="2928958" cy="4286280"/>
          </a:xfrm>
          <a:prstGeom prst="rect">
            <a:avLst/>
          </a:prstGeom>
          <a:noFill/>
        </p:spPr>
      </p:pic>
      <p:pic>
        <p:nvPicPr>
          <p:cNvPr id="9" name="Picture 2" descr="F:\Новая папка11\приказ зарплата 002.jp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8350" t="2028" b="2658"/>
          <a:stretch>
            <a:fillRect/>
          </a:stretch>
        </p:blipFill>
        <p:spPr bwMode="auto">
          <a:xfrm>
            <a:off x="971600" y="1484784"/>
            <a:ext cx="2774533" cy="3960440"/>
          </a:xfrm>
          <a:prstGeom prst="rect">
            <a:avLst/>
          </a:prstGeom>
          <a:noFill/>
        </p:spPr>
      </p:pic>
      <p:pic>
        <p:nvPicPr>
          <p:cNvPr id="10" name="Picture 3" descr="F:\Новая папка11\приказ зарплата 004.jpg"/>
          <p:cNvPicPr>
            <a:picLocks noChangeAspect="1" noChangeArrowheads="1"/>
          </p:cNvPicPr>
          <p:nvPr/>
        </p:nvPicPr>
        <p:blipFill>
          <a:blip r:embed="rId6" cstate="print">
            <a:lum bright="-20000" contrast="20000"/>
          </a:blip>
          <a:srcRect l="11004" t="2525" r="2338" b="4349"/>
          <a:stretch>
            <a:fillRect/>
          </a:stretch>
        </p:blipFill>
        <p:spPr bwMode="auto">
          <a:xfrm>
            <a:off x="1835696" y="2780928"/>
            <a:ext cx="2592288" cy="3823625"/>
          </a:xfrm>
          <a:prstGeom prst="rect">
            <a:avLst/>
          </a:prstGeom>
          <a:noFill/>
        </p:spPr>
      </p:pic>
      <p:pic>
        <p:nvPicPr>
          <p:cNvPr id="12" name="Picture 1" descr="C:\Users\Надежда Николаевна\Pictures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2996952"/>
            <a:ext cx="2520280" cy="3600000"/>
          </a:xfrm>
          <a:prstGeom prst="rect">
            <a:avLst/>
          </a:prstGeom>
          <a:solidFill>
            <a:schemeClr val="bg2"/>
          </a:solidFill>
          <a:ln w="952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347864" y="404664"/>
            <a:ext cx="3096344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Групповой сбор  обеспечивает связь между академическими знаниями, практическими умениями и навыками, необходимыми для успешного существования в семье, детском саду, школе, в профессии, в жизни общества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User\Мои документы\Мои рисунки\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82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-8442" b="-9653"/>
          <a:stretch>
            <a:fillRect/>
          </a:stretch>
        </p:blipFill>
        <p:spPr bwMode="auto">
          <a:xfrm>
            <a:off x="500034" y="428604"/>
            <a:ext cx="2055742" cy="296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8494" r="9110"/>
          <a:stretch>
            <a:fillRect/>
          </a:stretch>
        </p:blipFill>
        <p:spPr bwMode="auto">
          <a:xfrm>
            <a:off x="6876256" y="332656"/>
            <a:ext cx="2016224" cy="264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-11152" r="-11523" b="-30303"/>
          <a:stretch>
            <a:fillRect/>
          </a:stretch>
        </p:blipFill>
        <p:spPr bwMode="auto">
          <a:xfrm>
            <a:off x="6228184" y="3789040"/>
            <a:ext cx="2771800" cy="361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-12821" t="-11773"/>
          <a:stretch>
            <a:fillRect/>
          </a:stretch>
        </p:blipFill>
        <p:spPr bwMode="auto">
          <a:xfrm>
            <a:off x="2771800" y="3861048"/>
            <a:ext cx="3143272" cy="271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611560" y="3429000"/>
            <a:ext cx="2271196" cy="313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2339752" y="260648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Cambria" pitchFamily="18" charset="0"/>
              </a:rPr>
              <a:t>Сказкотерапия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 как метод нравственного воспитания  и развития речи младшего дошкольника</a:t>
            </a:r>
          </a:p>
        </p:txBody>
      </p:sp>
      <p:pic>
        <p:nvPicPr>
          <p:cNvPr id="11" name="Picture 2" descr="C:\Documents and Settings\User\Мои документы\Мои рисунки\открытые занятия по самообразованию 2016\самообразование Карсакова 2016\IMG_2086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t="22414"/>
          <a:stretch>
            <a:fillRect/>
          </a:stretch>
        </p:blipFill>
        <p:spPr bwMode="auto">
          <a:xfrm>
            <a:off x="1979712" y="1268760"/>
            <a:ext cx="5815927" cy="338437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1611</TotalTime>
  <Words>1054</Words>
  <Application>Microsoft Office PowerPoint</Application>
  <PresentationFormat>Экран (4:3)</PresentationFormat>
  <Paragraphs>143</Paragraphs>
  <Slides>33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Надежда Николаевна</cp:lastModifiedBy>
  <cp:revision>164</cp:revision>
  <dcterms:created xsi:type="dcterms:W3CDTF">2017-01-05T03:53:50Z</dcterms:created>
  <dcterms:modified xsi:type="dcterms:W3CDTF">2017-01-31T17:33:01Z</dcterms:modified>
</cp:coreProperties>
</file>