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sldIdLst>
    <p:sldId id="284" r:id="rId3"/>
    <p:sldId id="286" r:id="rId4"/>
    <p:sldId id="287" r:id="rId5"/>
    <p:sldId id="301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6" r:id="rId14"/>
    <p:sldId id="297" r:id="rId15"/>
    <p:sldId id="275" r:id="rId16"/>
    <p:sldId id="280" r:id="rId17"/>
    <p:sldId id="30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257AC1"/>
    <a:srgbClr val="798B0F"/>
    <a:srgbClr val="1C5C90"/>
    <a:srgbClr val="3A927D"/>
    <a:srgbClr val="164770"/>
    <a:srgbClr val="245A4D"/>
    <a:srgbClr val="66C2AC"/>
    <a:srgbClr val="14436A"/>
    <a:srgbClr val="327E6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7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-210" y="-84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6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AC81-2FC8-4081-97DF-3FA26CAAD240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A1C-D914-40F1-96FE-D8741CE049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284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E13621-88B8-4EF6-A7EC-28D1D61DFBC4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D5C216-A482-4BD0-BE79-285EFF162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&#1092;&#1080;&#1079;&#1084;&#1080;&#1085;&#1091;&#1090;&#1082;&#1072;.pptx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K:\&#1092;&#1080;&#1079;&#1084;&#1080;&#1085;&#1091;&#1090;&#1082;&#1072;%202\01%20&#1044;&#1086;&#1088;&#1086;&#1078;&#1082;&#1072;%201.wma" TargetMode="External"/><Relationship Id="rId6" Type="http://schemas.openxmlformats.org/officeDocument/2006/relationships/image" Target="../media/image41.png"/><Relationship Id="rId5" Type="http://schemas.openxmlformats.org/officeDocument/2006/relationships/hyperlink" Target="109_roI.ppt" TargetMode="Externa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images.yandex.ru/yandsearch?text=%D0%BA%D0%B0%D1%80%D1%82%D0%B8%D0%BD%D0%BA%D0%B8%20%D0%B2%D0%BE%D0%B5%D0%BD%D0%BD%D0%BE%D0%B3%D0%BE%20%20%D1%81%D0%B0%D0%BB%D1%8E%D1%82%D0%B0&amp;img_url=http://www.fresher.ru/manager_content/images/voennue-sobutija-ot-evgeniya-xaldeya/46.jpg&amp;pos=28&amp;rpt=simage" TargetMode="External"/><Relationship Id="rId7" Type="http://schemas.openxmlformats.org/officeDocument/2006/relationships/hyperlink" Target="http://images.yandex.ru/yandsearch?source=wiz&amp;img_url=http://megaobzor.com/load/any/salut.jpg&amp;p=4&amp;text=%D1%84%D0%B5%D0%B9%D0%B5%D1%80%D0%B2%D0%B5%D1%80%D0%BA&amp;noreask=1&amp;pos=126&amp;lr=23&amp;rpt=simag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images.yandex.ru/yandsearch?p=25&amp;text=%D0%BA%D0%B0%D1%80%D1%82%D0%B8%D0%BD%D0%BA%D0%B8%20%D0%B2%D0%BE%D0%B5%D0%BD%D0%BD%D0%BE%D0%B3%D0%BE%20%20%D1%81%D0%B0%D0%BB%D1%8E%D1%82%D0%B0&amp;img_url=http://img-fotki.yandex.ru/get/5505/superutils.a/0_7841a_6dac2bc0_XL&amp;pos=765&amp;rpt=simage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714356"/>
            <a:ext cx="6057888" cy="121444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effectLst/>
                <a:latin typeface="Georgia" pitchFamily="18" charset="0"/>
              </a:rPr>
              <a:t>УРОК  ТЕХНОЛОГИИ</a:t>
            </a:r>
            <a:br>
              <a:rPr lang="ru-RU" sz="4000" dirty="0" smtClean="0">
                <a:effectLst/>
                <a:latin typeface="Georgia" pitchFamily="18" charset="0"/>
              </a:rPr>
            </a:br>
            <a:r>
              <a:rPr lang="ru-RU" sz="4000" dirty="0" smtClean="0">
                <a:effectLst/>
                <a:latin typeface="Georgia" pitchFamily="18" charset="0"/>
              </a:rPr>
              <a:t>1 класс</a:t>
            </a:r>
            <a:endParaRPr lang="ru-RU" sz="4000" dirty="0">
              <a:effectLst/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140968"/>
            <a:ext cx="8496944" cy="2808312"/>
          </a:xfrm>
        </p:spPr>
        <p:txBody>
          <a:bodyPr>
            <a:noAutofit/>
          </a:bodyPr>
          <a:lstStyle/>
          <a:p>
            <a:r>
              <a:rPr lang="ru-RU" sz="4800" b="0" dirty="0" smtClean="0">
                <a:effectLst/>
                <a:latin typeface="Bookman Old Style" pitchFamily="18" charset="0"/>
              </a:rPr>
              <a:t>тема: </a:t>
            </a:r>
            <a:r>
              <a:rPr lang="ru-RU" sz="4400" dirty="0" smtClean="0">
                <a:effectLst/>
                <a:latin typeface="Bookman Old Style" pitchFamily="18" charset="0"/>
              </a:rPr>
              <a:t>Изготовление панно</a:t>
            </a:r>
            <a:r>
              <a:rPr lang="ru-RU" sz="4400" dirty="0" smtClean="0">
                <a:latin typeface="Bookman Old Style" pitchFamily="18" charset="0"/>
              </a:rPr>
              <a:t>.</a:t>
            </a:r>
            <a:endParaRPr lang="ru-RU" sz="4400" dirty="0">
              <a:latin typeface="Bookman Old Style" pitchFamily="18" charset="0"/>
            </a:endParaRPr>
          </a:p>
        </p:txBody>
      </p:sp>
      <p:pic>
        <p:nvPicPr>
          <p:cNvPr id="1026" name="Picture 2" descr="K:\Картинки\веселые картинки\Дети\C09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1838326" cy="1981986"/>
          </a:xfrm>
          <a:prstGeom prst="rect">
            <a:avLst/>
          </a:prstGeom>
          <a:noFill/>
        </p:spPr>
      </p:pic>
      <p:pic>
        <p:nvPicPr>
          <p:cNvPr id="1027" name="Picture 3" descr="C:\Documents and Settings\Елена\Рабочий стол\рррн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357694"/>
            <a:ext cx="2171716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Аппликация  из цветной бумаги</a:t>
            </a:r>
            <a:endParaRPr lang="ru-RU" dirty="0"/>
          </a:p>
        </p:txBody>
      </p:sp>
      <p:pic>
        <p:nvPicPr>
          <p:cNvPr id="30722" name="Picture 2" descr="http://www.35detsad.ru/gazeta/applikacii/applikaciya-zanyatie-dlya-detei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649522" cy="3429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4" name="Picture 4" descr="http://aplikacii.ru/wp-content/uploads/2012/02/%D0%B4%D0%BE%D0%BC%D0%B8%D0%BA-%D0%B8%D0%B7-%D0%B1%D1%83%D0%BC%D0%B0%D0%B3%D0%B8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857364"/>
            <a:ext cx="400052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6686568" cy="7270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5400" b="0" dirty="0" smtClean="0">
                <a:latin typeface="Georgia" pitchFamily="18" charset="0"/>
              </a:rPr>
              <a:t>Нам понадобится:</a:t>
            </a:r>
            <a:endParaRPr lang="ru-RU" sz="5400" b="0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186106" cy="277971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ЦВЕТНАЯ     БУМАГА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КЛЕЙ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НОЖНИЦЫ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1746" name="Picture 2" descr="http://www.ooo-albras.net/images/OfficeB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357298"/>
            <a:ext cx="4643470" cy="406303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91755">
            <a:off x="3063647" y="3701606"/>
            <a:ext cx="1730567" cy="280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http://www.otoys.ru/picturesNew/servistorg/b_cv1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3357562"/>
            <a:ext cx="1097651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429288" cy="1000132"/>
          </a:xfr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atin typeface="Georgia" pitchFamily="18" charset="0"/>
              </a:rPr>
              <a:t>Техника безопасности при работе с ножницами.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1714488"/>
            <a:ext cx="3900486" cy="4779982"/>
          </a:xfr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Хранить ножницы в футляре или рабочей коробке.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работы не оставлять лезвия ножниц открытыми.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Передавать ножницы кольцами вперёд, держа их за сомкнутые лезвия.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sadik110.ru/ckfinder/userfiles/images/dop/nitochka/noz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85926"/>
            <a:ext cx="3743325" cy="2095501"/>
          </a:xfrm>
          <a:prstGeom prst="rect">
            <a:avLst/>
          </a:prstGeom>
          <a:noFill/>
        </p:spPr>
      </p:pic>
      <p:pic>
        <p:nvPicPr>
          <p:cNvPr id="32772" name="Picture 4" descr="http://www.berghoff.by/user/catalog/big/big3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027254" y="4045580"/>
            <a:ext cx="1500198" cy="2267301"/>
          </a:xfrm>
          <a:prstGeom prst="rect">
            <a:avLst/>
          </a:prstGeom>
          <a:noFill/>
        </p:spPr>
      </p:pic>
      <p:pic>
        <p:nvPicPr>
          <p:cNvPr id="32774" name="Picture 6" descr="http://clip-art.do.am/_ph/23/1/7608864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86314" y="4500570"/>
            <a:ext cx="1495444" cy="1219201"/>
          </a:xfrm>
          <a:prstGeom prst="rect">
            <a:avLst/>
          </a:prstGeom>
          <a:noFill/>
        </p:spPr>
      </p:pic>
      <p:pic>
        <p:nvPicPr>
          <p:cNvPr id="32776" name="Picture 8" descr="http://lyc1-brr.edusite.ru/images/gia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42852"/>
            <a:ext cx="1493568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29510" cy="65562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Правила работы в группе.</a:t>
            </a:r>
            <a:endParaRPr lang="ru-RU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86304" cy="492285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Выберите капитана.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Дружите, чтобы вместе выполнить задание.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Будьте уверены в себе.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Ответственность за результат несет КАЖДЫЙ!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age.shutterstock.com/display_pic_with_logo/2700/2700,1226927012,35/stock-photo-closeup-portrait-of-young-boys-and-girls-standing-with-hands-together-isolated-on-white-background-20775922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6912" y="1785926"/>
            <a:ext cx="3325562" cy="3214710"/>
          </a:xfrm>
          <a:prstGeom prst="rect">
            <a:avLst/>
          </a:prstGeom>
          <a:ln w="127000" cap="rnd">
            <a:solidFill>
              <a:schemeClr val="bg1">
                <a:lumMod val="8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Технологическая карта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642918"/>
            <a:ext cx="360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2928934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Взять лист цветной бумаги и  отрезать три полоски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1142984"/>
            <a:ext cx="2522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000364" y="714356"/>
            <a:ext cx="288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4001290" y="1928008"/>
            <a:ext cx="1428760" cy="1588"/>
          </a:xfrm>
          <a:prstGeom prst="line">
            <a:avLst/>
          </a:prstGeom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929586" y="928670"/>
            <a:ext cx="142876" cy="131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928670"/>
            <a:ext cx="142876" cy="131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429652" y="2428868"/>
            <a:ext cx="192023" cy="144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8" name="Овал 67"/>
          <p:cNvSpPr/>
          <p:nvPr/>
        </p:nvSpPr>
        <p:spPr>
          <a:xfrm flipV="1">
            <a:off x="6643702" y="2357430"/>
            <a:ext cx="144016" cy="142876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5206" y="1000108"/>
            <a:ext cx="142876" cy="131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7" name="Прямая соединительная линия 76"/>
          <p:cNvCxnSpPr/>
          <p:nvPr/>
        </p:nvCxnSpPr>
        <p:spPr>
          <a:xfrm flipV="1">
            <a:off x="6786578" y="1857364"/>
            <a:ext cx="714380" cy="500066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6429388" y="3000372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полосок нарезать </a:t>
            </a:r>
          </a:p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маленькие кусочки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143636" y="785794"/>
            <a:ext cx="357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Дуга 83"/>
          <p:cNvSpPr/>
          <p:nvPr/>
        </p:nvSpPr>
        <p:spPr>
          <a:xfrm>
            <a:off x="785786" y="4553744"/>
            <a:ext cx="864096" cy="2304256"/>
          </a:xfrm>
          <a:prstGeom prst="arc">
            <a:avLst>
              <a:gd name="adj1" fmla="val 15134031"/>
              <a:gd name="adj2" fmla="val 3161736"/>
            </a:avLst>
          </a:prstGeom>
          <a:ln w="508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214282" y="2857496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Нарисовать на листе- основе несколько основных линий фейерверка</a:t>
            </a:r>
            <a:endParaRPr lang="ru-RU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1785918" y="4500570"/>
            <a:ext cx="2643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Нанести клей  по  линиям фейерверка на листе-основе  и   приклеить  кусочки  нарезанной бумаги  по  этим  линиям.</a:t>
            </a:r>
            <a:endParaRPr lang="ru-RU" dirty="0"/>
          </a:p>
        </p:txBody>
      </p:sp>
      <p:sp>
        <p:nvSpPr>
          <p:cNvPr id="126" name="Прямоугольник 125"/>
          <p:cNvSpPr/>
          <p:nvPr/>
        </p:nvSpPr>
        <p:spPr>
          <a:xfrm>
            <a:off x="642910" y="3929066"/>
            <a:ext cx="373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>
            <a:hlinkClick r:id="rId5" action="ppaction://hlinkpres?slideindex=1&amp;slidetitle="/>
          </p:cNvPr>
          <p:cNvSpPr/>
          <p:nvPr/>
        </p:nvSpPr>
        <p:spPr>
          <a:xfrm>
            <a:off x="5357818" y="4214818"/>
            <a:ext cx="2786082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Calibri" pitchFamily="34" charset="0"/>
            </a:endParaRPr>
          </a:p>
        </p:txBody>
      </p:sp>
      <p:pic>
        <p:nvPicPr>
          <p:cNvPr id="16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714884"/>
            <a:ext cx="19202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 flipV="1">
            <a:off x="5715008" y="5000636"/>
            <a:ext cx="96012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857760"/>
            <a:ext cx="144016" cy="10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429132"/>
            <a:ext cx="19202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643446"/>
            <a:ext cx="144016" cy="10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929198"/>
            <a:ext cx="144015" cy="10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62763" y="5429265"/>
            <a:ext cx="95253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143512"/>
            <a:ext cx="120016" cy="9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5143512"/>
            <a:ext cx="144016" cy="10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929198"/>
            <a:ext cx="120012" cy="9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4929198"/>
            <a:ext cx="120012" cy="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429132"/>
            <a:ext cx="120012" cy="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5643578"/>
            <a:ext cx="120012" cy="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643446"/>
            <a:ext cx="120012" cy="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4786322"/>
            <a:ext cx="120012" cy="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714884"/>
            <a:ext cx="19202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4357694"/>
            <a:ext cx="120012" cy="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5286388"/>
            <a:ext cx="144016" cy="10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 flipV="1">
            <a:off x="7072330" y="4500570"/>
            <a:ext cx="216024" cy="16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7358082" y="4357694"/>
            <a:ext cx="84245" cy="6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572008"/>
            <a:ext cx="19202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Прямоугольник 102"/>
          <p:cNvSpPr/>
          <p:nvPr/>
        </p:nvSpPr>
        <p:spPr>
          <a:xfrm>
            <a:off x="285720" y="1214422"/>
            <a:ext cx="2357454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Дуга 128"/>
          <p:cNvSpPr/>
          <p:nvPr/>
        </p:nvSpPr>
        <p:spPr>
          <a:xfrm rot="20152248">
            <a:off x="562698" y="1724532"/>
            <a:ext cx="642942" cy="1143008"/>
          </a:xfrm>
          <a:prstGeom prst="arc">
            <a:avLst>
              <a:gd name="adj1" fmla="val 15134031"/>
              <a:gd name="adj2" fmla="val 855169"/>
            </a:avLst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Дуга 103"/>
          <p:cNvSpPr/>
          <p:nvPr/>
        </p:nvSpPr>
        <p:spPr>
          <a:xfrm rot="19905347">
            <a:off x="762963" y="2206655"/>
            <a:ext cx="504056" cy="936104"/>
          </a:xfrm>
          <a:prstGeom prst="arc">
            <a:avLst>
              <a:gd name="adj1" fmla="val 15134031"/>
              <a:gd name="adj2" fmla="val 855169"/>
            </a:avLst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" name="Дуга 104"/>
          <p:cNvSpPr/>
          <p:nvPr/>
        </p:nvSpPr>
        <p:spPr>
          <a:xfrm rot="774324" flipH="1">
            <a:off x="1550119" y="2054252"/>
            <a:ext cx="614473" cy="1156543"/>
          </a:xfrm>
          <a:prstGeom prst="arc">
            <a:avLst>
              <a:gd name="adj1" fmla="val 15134031"/>
              <a:gd name="adj2" fmla="val 21505248"/>
            </a:avLst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Дуга 105"/>
          <p:cNvSpPr/>
          <p:nvPr/>
        </p:nvSpPr>
        <p:spPr>
          <a:xfrm flipH="1">
            <a:off x="1571604" y="1643050"/>
            <a:ext cx="753256" cy="936104"/>
          </a:xfrm>
          <a:prstGeom prst="arc">
            <a:avLst>
              <a:gd name="adj1" fmla="val 15134031"/>
              <a:gd name="adj2" fmla="val 855169"/>
            </a:avLst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4" name="Дуга 163"/>
          <p:cNvSpPr/>
          <p:nvPr/>
        </p:nvSpPr>
        <p:spPr>
          <a:xfrm flipV="1">
            <a:off x="1428728" y="1357298"/>
            <a:ext cx="714380" cy="2571768"/>
          </a:xfrm>
          <a:prstGeom prst="arc">
            <a:avLst>
              <a:gd name="adj1" fmla="val 5310854"/>
              <a:gd name="adj2" fmla="val 10356068"/>
            </a:avLst>
          </a:prstGeom>
          <a:ln w="3492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Дуга 106"/>
          <p:cNvSpPr/>
          <p:nvPr/>
        </p:nvSpPr>
        <p:spPr>
          <a:xfrm flipH="1" flipV="1">
            <a:off x="357158" y="1357298"/>
            <a:ext cx="1000132" cy="2571768"/>
          </a:xfrm>
          <a:prstGeom prst="arc">
            <a:avLst>
              <a:gd name="adj1" fmla="val 5310854"/>
              <a:gd name="adj2" fmla="val 10356068"/>
            </a:avLst>
          </a:prstGeom>
          <a:ln w="3492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 rot="5400000">
            <a:off x="4358480" y="1928008"/>
            <a:ext cx="1428760" cy="1588"/>
          </a:xfrm>
          <a:prstGeom prst="line">
            <a:avLst/>
          </a:prstGeom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rot="5400000">
            <a:off x="4715670" y="1928008"/>
            <a:ext cx="1428760" cy="1588"/>
          </a:xfrm>
          <a:prstGeom prst="line">
            <a:avLst/>
          </a:prstGeom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V="1">
            <a:off x="6623751" y="2143116"/>
            <a:ext cx="877207" cy="10547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Овал 145"/>
          <p:cNvSpPr/>
          <p:nvPr/>
        </p:nvSpPr>
        <p:spPr>
          <a:xfrm flipV="1">
            <a:off x="6500826" y="2071678"/>
            <a:ext cx="144016" cy="142876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001024" y="2571744"/>
            <a:ext cx="192023" cy="144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43834" y="2285992"/>
            <a:ext cx="192023" cy="144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86644" y="2500306"/>
            <a:ext cx="192023" cy="144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5786" y="4714884"/>
            <a:ext cx="192023" cy="144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42976" y="4429132"/>
            <a:ext cx="192023" cy="144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728" y="4714884"/>
            <a:ext cx="201547" cy="1511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500166" y="5072074"/>
            <a:ext cx="192023" cy="144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439044" y="2652706"/>
            <a:ext cx="192023" cy="144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0" name="Прямоугольник 159"/>
          <p:cNvSpPr/>
          <p:nvPr/>
        </p:nvSpPr>
        <p:spPr>
          <a:xfrm>
            <a:off x="4429124" y="3857628"/>
            <a:ext cx="373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4286256"/>
            <a:ext cx="106370" cy="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500570"/>
            <a:ext cx="106370" cy="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714884"/>
            <a:ext cx="106370" cy="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4857760"/>
            <a:ext cx="119062" cy="8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43636" y="5214950"/>
            <a:ext cx="119072" cy="89302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</p:pic>
      <p:pic>
        <p:nvPicPr>
          <p:cNvPr id="19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86577" y="5786454"/>
            <a:ext cx="95253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3" name="Прямая соединительная линия 192"/>
          <p:cNvCxnSpPr/>
          <p:nvPr/>
        </p:nvCxnSpPr>
        <p:spPr>
          <a:xfrm rot="5400000" flipH="1" flipV="1">
            <a:off x="4928704" y="2072164"/>
            <a:ext cx="949618" cy="377141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/>
          <p:nvPr/>
        </p:nvCxnSpPr>
        <p:spPr>
          <a:xfrm rot="16200000" flipV="1">
            <a:off x="4964909" y="2035959"/>
            <a:ext cx="928694" cy="428628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Овал 206"/>
          <p:cNvSpPr/>
          <p:nvPr/>
        </p:nvSpPr>
        <p:spPr>
          <a:xfrm flipV="1">
            <a:off x="5572132" y="2714620"/>
            <a:ext cx="144016" cy="142876"/>
          </a:xfrm>
          <a:prstGeom prst="ellipse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0" name="Овал 209"/>
          <p:cNvSpPr/>
          <p:nvPr/>
        </p:nvSpPr>
        <p:spPr>
          <a:xfrm flipV="1">
            <a:off x="5143504" y="2714620"/>
            <a:ext cx="144016" cy="142876"/>
          </a:xfrm>
          <a:prstGeom prst="ellipse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2" name="01 Дорожка 1.wma"/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26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Оцените свою работу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1. Фейерверк расположен в небе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2. Хорошо ли подобраны цвета</a:t>
            </a:r>
          </a:p>
          <a:p>
            <a:pPr>
              <a:buNone/>
            </a:pPr>
            <a:endParaRPr lang="ru-RU" sz="3600" b="1" dirty="0" smtClean="0"/>
          </a:p>
          <a:p>
            <a:r>
              <a:rPr lang="ru-RU" sz="3600" b="1" dirty="0" smtClean="0"/>
              <a:t>3.Работа выполнена аккуратно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5429288" cy="64294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Georgia" pitchFamily="18" charset="0"/>
              </a:rPr>
              <a:t>Отгадайте   загадку</a:t>
            </a:r>
            <a:endParaRPr lang="ru-RU" sz="36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1357298"/>
            <a:ext cx="3071834" cy="4572032"/>
          </a:xfrm>
        </p:spPr>
        <p:txBody>
          <a:bodyPr>
            <a:normAutofit fontScale="55000" lnSpcReduction="20000"/>
          </a:bodyPr>
          <a:lstStyle/>
          <a:p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Грянул гром, </a:t>
            </a:r>
          </a:p>
          <a:p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весёлый гром, </a:t>
            </a:r>
          </a:p>
          <a:p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Засверкало всё  кругом !</a:t>
            </a:r>
          </a:p>
          <a:p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Рвутся в небо неустанно</a:t>
            </a:r>
          </a:p>
          <a:p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Разноцветные фонтаны, </a:t>
            </a:r>
          </a:p>
          <a:p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Брызги света, </a:t>
            </a:r>
          </a:p>
          <a:p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брызги вверх, </a:t>
            </a:r>
          </a:p>
          <a:p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дети - </a:t>
            </a:r>
          </a:p>
          <a:p>
            <a:endParaRPr lang="en-US" b="1" dirty="0" smtClean="0"/>
          </a:p>
          <a:p>
            <a:endParaRPr lang="ru-RU" b="1" dirty="0"/>
          </a:p>
        </p:txBody>
      </p:sp>
      <p:pic>
        <p:nvPicPr>
          <p:cNvPr id="5" name="Picture 2" descr="C:\Documents and Settings\Елена\Рабочий стол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285860"/>
            <a:ext cx="5214294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28794" y="5857892"/>
            <a:ext cx="4071966" cy="642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ФЕЙЕРВЕРК 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4357718" cy="2723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trendwatching.com/img/briefing/2010-12/ou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14290"/>
            <a:ext cx="3339727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http://www.svservis.ru/images/photo/eb56e442e2e19efcb986f2afdd49b1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143380"/>
            <a:ext cx="3284675" cy="2389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http://www.fresher.ru/manager_content/images/fotografii-kotorye-potryasli-mir-v-2012-godu/big/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214686"/>
            <a:ext cx="4643404" cy="3090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sz="3600" b="1" dirty="0" smtClean="0"/>
              <a:t>Фейерверк- разноцветные огни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sz="3600" b="1" dirty="0" smtClean="0"/>
              <a:t>Салют- военное приветствие, выстрелы вверх</a:t>
            </a:r>
            <a:endParaRPr lang="ru-RU" sz="3600" b="1" dirty="0"/>
          </a:p>
        </p:txBody>
      </p:sp>
      <p:pic>
        <p:nvPicPr>
          <p:cNvPr id="31746" name="Picture 2" descr="http://old.noar.ru/images/ID/yurov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293096"/>
            <a:ext cx="2397909" cy="1800200"/>
          </a:xfrm>
          <a:prstGeom prst="rect">
            <a:avLst/>
          </a:prstGeom>
          <a:noFill/>
        </p:spPr>
      </p:pic>
      <p:pic>
        <p:nvPicPr>
          <p:cNvPr id="31750" name="Picture 6" descr="http://im0-tub-ru.yandex.net/i?id=152947645-52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59" y="4509120"/>
            <a:ext cx="2208245" cy="1656184"/>
          </a:xfrm>
          <a:prstGeom prst="rect">
            <a:avLst/>
          </a:prstGeom>
          <a:noFill/>
        </p:spPr>
      </p:pic>
      <p:pic>
        <p:nvPicPr>
          <p:cNvPr id="31754" name="Picture 10" descr="http://im6-tub-ru.yandex.net/i?id=350410753-63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1" y="3894822"/>
            <a:ext cx="1656184" cy="2198474"/>
          </a:xfrm>
          <a:prstGeom prst="rect">
            <a:avLst/>
          </a:prstGeom>
          <a:noFill/>
        </p:spPr>
      </p:pic>
      <p:pic>
        <p:nvPicPr>
          <p:cNvPr id="10" name="Picture 9" descr="http://im5-tub-ru.yandex.net/i?id=370370932-38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1484784"/>
            <a:ext cx="2286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4290"/>
            <a:ext cx="7416824" cy="91045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Georgia" pitchFamily="18" charset="0"/>
              </a:rPr>
              <a:t>Мурманской области 75лет!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24584" name="Picture 8" descr="http://bigcatalogphotos.ru/photos/countries-photos/europe-photos/russia-photos/murmanskaia-oblastj-photos/kovdor-photos/photo-01-kovdor-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000504"/>
            <a:ext cx="3223017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4578" name="Picture 2" descr="http://img-fotki.yandex.ru/get/3705/ser23482577.0/0_294ef_b369c6e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643050"/>
            <a:ext cx="2978882" cy="19288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586" name="Picture 10" descr="http://kovdor.ucoz.ru/_ph/2/4418696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9066"/>
            <a:ext cx="2952771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588" name="Picture 12" descr="http://www.kovadm.ru/Photo/Images/userpics/10001/adm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142984"/>
            <a:ext cx="3307523" cy="2143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590" name="Picture 14" descr="http://bigcatalogphotos.ru/photos/countries-photos/europe-photos/russia-photos/murmanskaia-oblastj-photos/kovdor-photos/photo-06-kovdor-russ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786321"/>
            <a:ext cx="2550716" cy="181624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4593" name="Picture 17" descr="http://www.tv21.ru/img/newsimages/20080125/5_0b7e1474350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2500306"/>
            <a:ext cx="2666987" cy="2000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6226196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АППЛИКАЦИЯ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лат. </a:t>
            </a:r>
            <a:r>
              <a:rPr lang="ru-RU" sz="40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applicatio</a:t>
            </a:r>
            <a:r>
              <a:rPr lang="ru-RU" sz="4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прикладывание)</a:t>
            </a:r>
            <a:br>
              <a:rPr lang="ru-RU" sz="4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создание художественных изображений наклеиванием на ткань или бумагу разноцветных кусочков какого-либо материала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Аппликация  из сухих листьев</a:t>
            </a:r>
            <a:endParaRPr lang="ru-RU" dirty="0"/>
          </a:p>
        </p:txBody>
      </p:sp>
      <p:pic>
        <p:nvPicPr>
          <p:cNvPr id="25602" name="Picture 2" descr="http://famic.ru/images/pict/uchimsya-s-mamoj-i-papoj/tvorchestvo/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4833971" cy="35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5606" name="Picture 6" descr="http://stat20.privet.ru/lr/0b28e18a10b60c35a39336b17f01d6f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643050"/>
            <a:ext cx="3543326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800972" cy="857256"/>
          </a:xfrm>
        </p:spPr>
        <p:txBody>
          <a:bodyPr/>
          <a:lstStyle/>
          <a:p>
            <a:r>
              <a:rPr lang="ru-RU" dirty="0" smtClean="0"/>
              <a:t>Аппликация  из крупы</a:t>
            </a:r>
            <a:endParaRPr lang="ru-RU" dirty="0"/>
          </a:p>
        </p:txBody>
      </p:sp>
      <p:pic>
        <p:nvPicPr>
          <p:cNvPr id="27650" name="Picture 2" descr="http://stranamasterov.ru/files/imagecache/orig_with_logo/i1001/DSC00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4000528" cy="5334038"/>
          </a:xfrm>
          <a:prstGeom prst="rect">
            <a:avLst/>
          </a:prstGeom>
          <a:noFill/>
        </p:spPr>
      </p:pic>
      <p:pic>
        <p:nvPicPr>
          <p:cNvPr id="9218" name="Picture 2" descr="http://aplikacii.ru/wp-content/uploads/2012/01/%D0%B0%D0%BF%D0%BF%D0%BB%D0%B8%D0%BA%D0%B0%D1%86%D0%B8%D1%8F-%D0%B8%D0%B7-%D0%BA%D1%80%D1%83%D0%BF%D1%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71612"/>
            <a:ext cx="3838575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  из салфеток</a:t>
            </a:r>
            <a:endParaRPr lang="ru-RU" dirty="0"/>
          </a:p>
        </p:txBody>
      </p:sp>
      <p:pic>
        <p:nvPicPr>
          <p:cNvPr id="29698" name="Picture 2" descr="http://www.mam2mam.ru/upload/medialibrary/999/DOMAK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3257550" cy="4829176"/>
          </a:xfrm>
          <a:prstGeom prst="rect">
            <a:avLst/>
          </a:prstGeom>
          <a:noFill/>
        </p:spPr>
      </p:pic>
      <p:pic>
        <p:nvPicPr>
          <p:cNvPr id="29700" name="Picture 4" descr="http://stranamasterov.ru/files/imagecache/orig_with_logo/i1002/Izobrazhenie_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P102589846_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F18B01-1A88-40F1-B872-3260BEF31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TP102589846_template</Template>
  <TotalTime>0</TotalTime>
  <Words>197</Words>
  <Application>Microsoft Office PowerPoint</Application>
  <PresentationFormat>Экран (4:3)</PresentationFormat>
  <Paragraphs>54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TP102589846_template</vt:lpstr>
      <vt:lpstr>УРОК  ТЕХНОЛОГИИ 1 класс</vt:lpstr>
      <vt:lpstr>Отгадайте   загадку</vt:lpstr>
      <vt:lpstr>Слайд 3</vt:lpstr>
      <vt:lpstr>Слайд 4</vt:lpstr>
      <vt:lpstr>Мурманской области 75лет!</vt:lpstr>
      <vt:lpstr>АППЛИКАЦИЯ  (от лат. applicatio - прикладывание) создание художественных изображений наклеиванием на ткань или бумагу разноцветных кусочков какого-либо материала</vt:lpstr>
      <vt:lpstr>Аппликация  из сухих листьев</vt:lpstr>
      <vt:lpstr>Аппликация  из крупы</vt:lpstr>
      <vt:lpstr>Аппликация  из салфеток</vt:lpstr>
      <vt:lpstr>Аппликация  из цветной бумаги</vt:lpstr>
      <vt:lpstr>Нам понадобится:</vt:lpstr>
      <vt:lpstr>Техника безопасности при работе с ножницами.</vt:lpstr>
      <vt:lpstr>Правила работы в группе.</vt:lpstr>
      <vt:lpstr>Технологическая карта</vt:lpstr>
      <vt:lpstr>Оцените свою работу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2013-02-15T19:00:34Z</dcterms:created>
  <dcterms:modified xsi:type="dcterms:W3CDTF">2013-04-09T19:21:54Z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TC025898479991</vt:lpwstr>
  </property>
</Properties>
</file>