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57" r:id="rId3"/>
    <p:sldId id="256" r:id="rId4"/>
    <p:sldId id="259" r:id="rId5"/>
    <p:sldId id="258" r:id="rId6"/>
    <p:sldId id="278" r:id="rId7"/>
    <p:sldId id="266" r:id="rId8"/>
    <p:sldId id="264" r:id="rId9"/>
    <p:sldId id="265" r:id="rId10"/>
    <p:sldId id="261" r:id="rId11"/>
    <p:sldId id="268" r:id="rId12"/>
    <p:sldId id="269" r:id="rId13"/>
    <p:sldId id="263" r:id="rId14"/>
    <p:sldId id="270" r:id="rId15"/>
    <p:sldId id="271" r:id="rId16"/>
    <p:sldId id="272" r:id="rId17"/>
    <p:sldId id="283" r:id="rId18"/>
    <p:sldId id="282" r:id="rId19"/>
    <p:sldId id="277" r:id="rId20"/>
    <p:sldId id="279" r:id="rId21"/>
    <p:sldId id="284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0000CC"/>
    <a:srgbClr val="FF0066"/>
    <a:srgbClr val="0000FF"/>
    <a:srgbClr val="FF3399"/>
    <a:srgbClr val="FF1D78"/>
    <a:srgbClr val="800000"/>
    <a:srgbClr val="BC45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91219" autoAdjust="0"/>
  </p:normalViewPr>
  <p:slideViewPr>
    <p:cSldViewPr>
      <p:cViewPr varScale="1">
        <p:scale>
          <a:sx n="100" d="100"/>
          <a:sy n="100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D99590-AC65-46E7-AEE5-D2A5B82451E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031F62-642D-42B2-BB8D-4C60A0C9F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156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7B6151-F321-4823-ACB4-B9F8341CB0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50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581CD7-395E-497B-AD8C-2CBFB17550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0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11E1-5F5D-4E78-B856-B213DE1603A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3C899-1D0F-4B83-B30B-EBB51C432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C99C-04EA-433A-B471-6D3BEE24C26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F11F-1A8E-414D-9606-DB56234CA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589F-917B-49F1-96F5-6469422241A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73A4-895A-41A6-A05A-0A26E239B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9F81-1D3E-4D62-AC3C-9CA0557DF56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458B-4CB6-40C9-A446-5B7A8A70A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1E6A4-C0A0-44A8-8744-57DDC3DF79A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F5AC-60A4-414A-B045-DA98BDCDF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99128-4E31-44A6-8869-77EE6AEE718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F5DA-0393-42CF-9FAD-51B23CCB9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24A6-DD18-443B-B026-4D571506B3D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E17D-8127-47A5-B087-B8907F8F4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68D7-7D75-4F93-8452-DB9B8196F15F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579D-8E89-4815-9498-10D74F1F7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7897-BE49-44C0-8A67-D319D2C3996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8BF6-7970-4EB5-A83B-D203F27B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DF8B-682D-46F0-9CCC-E620AD6BDF3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812A-37E7-455D-BAE5-5BB151CA0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82E4-82C1-4694-81EE-1909871D83BF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C7D2-7CFE-4B0C-96E7-B0094B689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44C863-13DA-4336-98D5-CABC5DBC0699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26B808-848F-4661-99D1-B0EC85D0D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7.png"/><Relationship Id="rId21" Type="http://schemas.openxmlformats.org/officeDocument/2006/relationships/image" Target="../media/image132.png"/><Relationship Id="rId34" Type="http://schemas.openxmlformats.org/officeDocument/2006/relationships/image" Target="../media/image145.png"/><Relationship Id="rId42" Type="http://schemas.openxmlformats.org/officeDocument/2006/relationships/image" Target="../media/image153.png"/><Relationship Id="rId47" Type="http://schemas.openxmlformats.org/officeDocument/2006/relationships/image" Target="../media/image158.png"/><Relationship Id="rId50" Type="http://schemas.openxmlformats.org/officeDocument/2006/relationships/image" Target="../media/image161.png"/><Relationship Id="rId55" Type="http://schemas.openxmlformats.org/officeDocument/2006/relationships/image" Target="../media/image166.png"/><Relationship Id="rId63" Type="http://schemas.openxmlformats.org/officeDocument/2006/relationships/image" Target="../media/image174.png"/><Relationship Id="rId68" Type="http://schemas.openxmlformats.org/officeDocument/2006/relationships/image" Target="../media/image179.png"/><Relationship Id="rId76" Type="http://schemas.openxmlformats.org/officeDocument/2006/relationships/image" Target="../media/image187.png"/><Relationship Id="rId84" Type="http://schemas.openxmlformats.org/officeDocument/2006/relationships/image" Target="../media/image195.png"/><Relationship Id="rId89" Type="http://schemas.openxmlformats.org/officeDocument/2006/relationships/image" Target="../media/image200.png"/><Relationship Id="rId97" Type="http://schemas.openxmlformats.org/officeDocument/2006/relationships/image" Target="../media/image208.png"/><Relationship Id="rId7" Type="http://schemas.openxmlformats.org/officeDocument/2006/relationships/image" Target="../media/image118.png"/><Relationship Id="rId71" Type="http://schemas.openxmlformats.org/officeDocument/2006/relationships/image" Target="../media/image182.png"/><Relationship Id="rId92" Type="http://schemas.openxmlformats.org/officeDocument/2006/relationships/image" Target="../media/image203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9" Type="http://schemas.openxmlformats.org/officeDocument/2006/relationships/image" Target="../media/image140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37" Type="http://schemas.openxmlformats.org/officeDocument/2006/relationships/image" Target="../media/image148.png"/><Relationship Id="rId40" Type="http://schemas.openxmlformats.org/officeDocument/2006/relationships/image" Target="../media/image151.png"/><Relationship Id="rId45" Type="http://schemas.openxmlformats.org/officeDocument/2006/relationships/image" Target="../media/image156.png"/><Relationship Id="rId53" Type="http://schemas.openxmlformats.org/officeDocument/2006/relationships/image" Target="../media/image164.png"/><Relationship Id="rId58" Type="http://schemas.openxmlformats.org/officeDocument/2006/relationships/image" Target="../media/image169.png"/><Relationship Id="rId66" Type="http://schemas.openxmlformats.org/officeDocument/2006/relationships/image" Target="../media/image177.png"/><Relationship Id="rId74" Type="http://schemas.openxmlformats.org/officeDocument/2006/relationships/image" Target="../media/image185.png"/><Relationship Id="rId79" Type="http://schemas.openxmlformats.org/officeDocument/2006/relationships/image" Target="../media/image190.png"/><Relationship Id="rId87" Type="http://schemas.openxmlformats.org/officeDocument/2006/relationships/image" Target="../media/image198.png"/><Relationship Id="rId5" Type="http://schemas.openxmlformats.org/officeDocument/2006/relationships/image" Target="../media/image116.png"/><Relationship Id="rId61" Type="http://schemas.openxmlformats.org/officeDocument/2006/relationships/image" Target="../media/image172.png"/><Relationship Id="rId82" Type="http://schemas.openxmlformats.org/officeDocument/2006/relationships/image" Target="../media/image193.png"/><Relationship Id="rId90" Type="http://schemas.openxmlformats.org/officeDocument/2006/relationships/image" Target="../media/image201.png"/><Relationship Id="rId95" Type="http://schemas.openxmlformats.org/officeDocument/2006/relationships/image" Target="../media/image206.png"/><Relationship Id="rId19" Type="http://schemas.openxmlformats.org/officeDocument/2006/relationships/image" Target="../media/image13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Relationship Id="rId35" Type="http://schemas.openxmlformats.org/officeDocument/2006/relationships/image" Target="../media/image146.png"/><Relationship Id="rId43" Type="http://schemas.openxmlformats.org/officeDocument/2006/relationships/image" Target="../media/image154.png"/><Relationship Id="rId48" Type="http://schemas.openxmlformats.org/officeDocument/2006/relationships/image" Target="../media/image159.png"/><Relationship Id="rId56" Type="http://schemas.openxmlformats.org/officeDocument/2006/relationships/image" Target="../media/image167.png"/><Relationship Id="rId64" Type="http://schemas.openxmlformats.org/officeDocument/2006/relationships/image" Target="../media/image175.png"/><Relationship Id="rId69" Type="http://schemas.openxmlformats.org/officeDocument/2006/relationships/image" Target="../media/image180.png"/><Relationship Id="rId77" Type="http://schemas.openxmlformats.org/officeDocument/2006/relationships/image" Target="../media/image188.png"/><Relationship Id="rId8" Type="http://schemas.openxmlformats.org/officeDocument/2006/relationships/image" Target="../media/image119.png"/><Relationship Id="rId51" Type="http://schemas.openxmlformats.org/officeDocument/2006/relationships/image" Target="../media/image162.png"/><Relationship Id="rId72" Type="http://schemas.openxmlformats.org/officeDocument/2006/relationships/image" Target="../media/image183.png"/><Relationship Id="rId80" Type="http://schemas.openxmlformats.org/officeDocument/2006/relationships/image" Target="../media/image191.png"/><Relationship Id="rId85" Type="http://schemas.openxmlformats.org/officeDocument/2006/relationships/image" Target="../media/image196.png"/><Relationship Id="rId93" Type="http://schemas.openxmlformats.org/officeDocument/2006/relationships/image" Target="../media/image204.png"/><Relationship Id="rId98" Type="http://schemas.openxmlformats.org/officeDocument/2006/relationships/image" Target="../media/image209.png"/><Relationship Id="rId3" Type="http://schemas.openxmlformats.org/officeDocument/2006/relationships/image" Target="../media/image114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image" Target="../media/image149.png"/><Relationship Id="rId46" Type="http://schemas.openxmlformats.org/officeDocument/2006/relationships/image" Target="../media/image157.png"/><Relationship Id="rId59" Type="http://schemas.openxmlformats.org/officeDocument/2006/relationships/image" Target="../media/image170.png"/><Relationship Id="rId67" Type="http://schemas.openxmlformats.org/officeDocument/2006/relationships/image" Target="../media/image178.png"/><Relationship Id="rId20" Type="http://schemas.openxmlformats.org/officeDocument/2006/relationships/image" Target="../media/image131.png"/><Relationship Id="rId41" Type="http://schemas.openxmlformats.org/officeDocument/2006/relationships/image" Target="../media/image152.png"/><Relationship Id="rId54" Type="http://schemas.openxmlformats.org/officeDocument/2006/relationships/image" Target="../media/image165.png"/><Relationship Id="rId62" Type="http://schemas.openxmlformats.org/officeDocument/2006/relationships/image" Target="../media/image173.png"/><Relationship Id="rId70" Type="http://schemas.openxmlformats.org/officeDocument/2006/relationships/image" Target="../media/image181.png"/><Relationship Id="rId75" Type="http://schemas.openxmlformats.org/officeDocument/2006/relationships/image" Target="../media/image186.png"/><Relationship Id="rId83" Type="http://schemas.openxmlformats.org/officeDocument/2006/relationships/image" Target="../media/image194.png"/><Relationship Id="rId88" Type="http://schemas.openxmlformats.org/officeDocument/2006/relationships/image" Target="../media/image199.png"/><Relationship Id="rId91" Type="http://schemas.openxmlformats.org/officeDocument/2006/relationships/image" Target="../media/image202.png"/><Relationship Id="rId96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36" Type="http://schemas.openxmlformats.org/officeDocument/2006/relationships/image" Target="../media/image147.png"/><Relationship Id="rId49" Type="http://schemas.openxmlformats.org/officeDocument/2006/relationships/image" Target="../media/image160.png"/><Relationship Id="rId57" Type="http://schemas.openxmlformats.org/officeDocument/2006/relationships/image" Target="../media/image168.png"/><Relationship Id="rId10" Type="http://schemas.openxmlformats.org/officeDocument/2006/relationships/image" Target="../media/image121.png"/><Relationship Id="rId31" Type="http://schemas.openxmlformats.org/officeDocument/2006/relationships/image" Target="../media/image142.png"/><Relationship Id="rId44" Type="http://schemas.openxmlformats.org/officeDocument/2006/relationships/image" Target="../media/image155.png"/><Relationship Id="rId52" Type="http://schemas.openxmlformats.org/officeDocument/2006/relationships/image" Target="../media/image163.png"/><Relationship Id="rId60" Type="http://schemas.openxmlformats.org/officeDocument/2006/relationships/image" Target="../media/image171.png"/><Relationship Id="rId65" Type="http://schemas.openxmlformats.org/officeDocument/2006/relationships/image" Target="../media/image176.png"/><Relationship Id="rId73" Type="http://schemas.openxmlformats.org/officeDocument/2006/relationships/image" Target="../media/image184.png"/><Relationship Id="rId78" Type="http://schemas.openxmlformats.org/officeDocument/2006/relationships/image" Target="../media/image189.png"/><Relationship Id="rId81" Type="http://schemas.openxmlformats.org/officeDocument/2006/relationships/image" Target="../media/image192.png"/><Relationship Id="rId86" Type="http://schemas.openxmlformats.org/officeDocument/2006/relationships/image" Target="../media/image197.png"/><Relationship Id="rId94" Type="http://schemas.openxmlformats.org/officeDocument/2006/relationships/image" Target="../media/image205.png"/><Relationship Id="rId99" Type="http://schemas.openxmlformats.org/officeDocument/2006/relationships/slide" Target="slide11.xml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9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jpeg"/><Relationship Id="rId13" Type="http://schemas.openxmlformats.org/officeDocument/2006/relationships/image" Target="../media/image220.png"/><Relationship Id="rId3" Type="http://schemas.openxmlformats.org/officeDocument/2006/relationships/image" Target="../media/image211.jpeg"/><Relationship Id="rId7" Type="http://schemas.openxmlformats.org/officeDocument/2006/relationships/image" Target="../media/image215.jpeg"/><Relationship Id="rId12" Type="http://schemas.openxmlformats.org/officeDocument/2006/relationships/slide" Target="slide12.xml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jpeg"/><Relationship Id="rId11" Type="http://schemas.openxmlformats.org/officeDocument/2006/relationships/image" Target="../media/image219.jpeg"/><Relationship Id="rId5" Type="http://schemas.openxmlformats.org/officeDocument/2006/relationships/image" Target="../media/image213.jpeg"/><Relationship Id="rId15" Type="http://schemas.openxmlformats.org/officeDocument/2006/relationships/image" Target="../media/image221.png"/><Relationship Id="rId10" Type="http://schemas.openxmlformats.org/officeDocument/2006/relationships/image" Target="../media/image218.jpeg"/><Relationship Id="rId4" Type="http://schemas.openxmlformats.org/officeDocument/2006/relationships/image" Target="../media/image212.jpeg"/><Relationship Id="rId9" Type="http://schemas.openxmlformats.org/officeDocument/2006/relationships/image" Target="../media/image217.jpeg"/><Relationship Id="rId1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jpeg"/><Relationship Id="rId3" Type="http://schemas.openxmlformats.org/officeDocument/2006/relationships/image" Target="../media/image211.jpeg"/><Relationship Id="rId7" Type="http://schemas.openxmlformats.org/officeDocument/2006/relationships/image" Target="../media/image215.jpe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jpeg"/><Relationship Id="rId11" Type="http://schemas.openxmlformats.org/officeDocument/2006/relationships/image" Target="../media/image219.jpeg"/><Relationship Id="rId5" Type="http://schemas.openxmlformats.org/officeDocument/2006/relationships/image" Target="../media/image213.jpeg"/><Relationship Id="rId10" Type="http://schemas.openxmlformats.org/officeDocument/2006/relationships/image" Target="../media/image218.jpeg"/><Relationship Id="rId4" Type="http://schemas.openxmlformats.org/officeDocument/2006/relationships/image" Target="../media/image212.jpeg"/><Relationship Id="rId9" Type="http://schemas.openxmlformats.org/officeDocument/2006/relationships/image" Target="../media/image2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jpeg"/><Relationship Id="rId13" Type="http://schemas.openxmlformats.org/officeDocument/2006/relationships/image" Target="../media/image233.jpeg"/><Relationship Id="rId18" Type="http://schemas.openxmlformats.org/officeDocument/2006/relationships/image" Target="../media/image238.jpeg"/><Relationship Id="rId3" Type="http://schemas.openxmlformats.org/officeDocument/2006/relationships/image" Target="../media/image223.png"/><Relationship Id="rId21" Type="http://schemas.openxmlformats.org/officeDocument/2006/relationships/slide" Target="slide14.xml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" Type="http://schemas.openxmlformats.org/officeDocument/2006/relationships/image" Target="../media/image222.png"/><Relationship Id="rId16" Type="http://schemas.openxmlformats.org/officeDocument/2006/relationships/image" Target="../media/image236.jpe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jpeg"/><Relationship Id="rId11" Type="http://schemas.openxmlformats.org/officeDocument/2006/relationships/image" Target="../media/image231.jpe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4" Type="http://schemas.openxmlformats.org/officeDocument/2006/relationships/image" Target="../media/image224.jpeg"/><Relationship Id="rId9" Type="http://schemas.openxmlformats.org/officeDocument/2006/relationships/image" Target="../media/image229.jpeg"/><Relationship Id="rId14" Type="http://schemas.openxmlformats.org/officeDocument/2006/relationships/image" Target="../media/image2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jpeg"/><Relationship Id="rId3" Type="http://schemas.openxmlformats.org/officeDocument/2006/relationships/image" Target="../media/image242.jpeg"/><Relationship Id="rId7" Type="http://schemas.openxmlformats.org/officeDocument/2006/relationships/image" Target="../media/image246.jpeg"/><Relationship Id="rId2" Type="http://schemas.openxmlformats.org/officeDocument/2006/relationships/image" Target="../media/image2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jpeg"/><Relationship Id="rId5" Type="http://schemas.openxmlformats.org/officeDocument/2006/relationships/image" Target="../media/image244.jpeg"/><Relationship Id="rId10" Type="http://schemas.openxmlformats.org/officeDocument/2006/relationships/slide" Target="slide15.xml"/><Relationship Id="rId4" Type="http://schemas.openxmlformats.org/officeDocument/2006/relationships/image" Target="../media/image243.jpeg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49.jpeg"/><Relationship Id="rId7" Type="http://schemas.openxmlformats.org/officeDocument/2006/relationships/image" Target="../media/image252.jpeg"/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jpeg"/><Relationship Id="rId5" Type="http://schemas.openxmlformats.org/officeDocument/2006/relationships/image" Target="../media/image251.jpeg"/><Relationship Id="rId4" Type="http://schemas.openxmlformats.org/officeDocument/2006/relationships/image" Target="../media/image2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slide" Target="slide18.xml"/><Relationship Id="rId3" Type="http://schemas.openxmlformats.org/officeDocument/2006/relationships/slide" Target="slide17.xml"/><Relationship Id="rId7" Type="http://schemas.openxmlformats.org/officeDocument/2006/relationships/image" Target="../media/image110.jpeg"/><Relationship Id="rId12" Type="http://schemas.openxmlformats.org/officeDocument/2006/relationships/image" Target="../media/image2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jpeg"/><Relationship Id="rId11" Type="http://schemas.openxmlformats.org/officeDocument/2006/relationships/image" Target="../media/image259.jpeg"/><Relationship Id="rId5" Type="http://schemas.openxmlformats.org/officeDocument/2006/relationships/image" Target="../media/image254.jpeg"/><Relationship Id="rId10" Type="http://schemas.openxmlformats.org/officeDocument/2006/relationships/image" Target="../media/image258.jpeg"/><Relationship Id="rId4" Type="http://schemas.openxmlformats.org/officeDocument/2006/relationships/image" Target="../media/image253.jpeg"/><Relationship Id="rId9" Type="http://schemas.openxmlformats.org/officeDocument/2006/relationships/image" Target="../media/image25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avepic.org/3998983m.png" TargetMode="External"/><Relationship Id="rId13" Type="http://schemas.openxmlformats.org/officeDocument/2006/relationships/hyperlink" Target="http://s40.radikal.ru/i090/1110/ff/354469c18fc1.png" TargetMode="External"/><Relationship Id="rId18" Type="http://schemas.openxmlformats.org/officeDocument/2006/relationships/hyperlink" Target="http://www.nmgk.ru/files/Sliv_dom_big.png" TargetMode="External"/><Relationship Id="rId3" Type="http://schemas.openxmlformats.org/officeDocument/2006/relationships/hyperlink" Target="http://forumsmile.ru/u/e/8/a/e8a5149db667587b5f15f29f2cecc9f8.gif" TargetMode="External"/><Relationship Id="rId21" Type="http://schemas.openxmlformats.org/officeDocument/2006/relationships/hyperlink" Target="http://i038.radikal.ru/0803/24/f17d332e6666.png" TargetMode="External"/><Relationship Id="rId7" Type="http://schemas.openxmlformats.org/officeDocument/2006/relationships/hyperlink" Target="http://savepic.org/4006151m.png" TargetMode="External"/><Relationship Id="rId12" Type="http://schemas.openxmlformats.org/officeDocument/2006/relationships/hyperlink" Target="http://s12.radikal.ru/i185/1107/c8/92b107e780f6.png" TargetMode="External"/><Relationship Id="rId17" Type="http://schemas.openxmlformats.org/officeDocument/2006/relationships/hyperlink" Target="http://s018.radikal.ru/i523/1205/b2/c8018dcb0ce9.png" TargetMode="External"/><Relationship Id="rId2" Type="http://schemas.openxmlformats.org/officeDocument/2006/relationships/hyperlink" Target="http://forumsmile.ru/u/6/7/1/671a576e3adb2312f86b175577dcc339.gif" TargetMode="External"/><Relationship Id="rId16" Type="http://schemas.openxmlformats.org/officeDocument/2006/relationships/hyperlink" Target="http://lenagold.narod.ru/fon/clipart/j/jajt/jajtsa155.png" TargetMode="External"/><Relationship Id="rId20" Type="http://schemas.openxmlformats.org/officeDocument/2006/relationships/hyperlink" Target="http://i039.radikal.ru/0811/9f/3d833e449e2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vepic.org/4027655m.png" TargetMode="External"/><Relationship Id="rId11" Type="http://schemas.openxmlformats.org/officeDocument/2006/relationships/hyperlink" Target="http://www.st-tatiana.ru/data/2011/11/26/1233266596/1suvorov1.jpg" TargetMode="External"/><Relationship Id="rId5" Type="http://schemas.openxmlformats.org/officeDocument/2006/relationships/hyperlink" Target="http://savepic.org/4035847m.png" TargetMode="External"/><Relationship Id="rId15" Type="http://schemas.openxmlformats.org/officeDocument/2006/relationships/hyperlink" Target="http://i038.radikal.ru/1205/5b/b8694bc5ed74.png" TargetMode="External"/><Relationship Id="rId10" Type="http://schemas.openxmlformats.org/officeDocument/2006/relationships/hyperlink" Target="http://savepic.org/4062470m.png" TargetMode="External"/><Relationship Id="rId19" Type="http://schemas.openxmlformats.org/officeDocument/2006/relationships/hyperlink" Target="http://img-fotki.yandex.ru/get/9219/981986.3f/0_86aa2_d34f6a6c_orig" TargetMode="External"/><Relationship Id="rId4" Type="http://schemas.openxmlformats.org/officeDocument/2006/relationships/hyperlink" Target="http://savepic.org/4031751m.png" TargetMode="External"/><Relationship Id="rId9" Type="http://schemas.openxmlformats.org/officeDocument/2006/relationships/hyperlink" Target="http://savepic.org/4005127m.png" TargetMode="External"/><Relationship Id="rId14" Type="http://schemas.openxmlformats.org/officeDocument/2006/relationships/hyperlink" Target="http://s55.radikal.ru/i147/0901/28/b91301fcb6d7.png" TargetMode="External"/><Relationship Id="rId22" Type="http://schemas.openxmlformats.org/officeDocument/2006/relationships/hyperlink" Target="http://s48.radikal.ru/i120/1010/91/d62980d7f797.png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76" Type="http://schemas.openxmlformats.org/officeDocument/2006/relationships/image" Target="../media/image79.jpe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74" Type="http://schemas.openxmlformats.org/officeDocument/2006/relationships/image" Target="../media/image7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61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73" Type="http://schemas.openxmlformats.org/officeDocument/2006/relationships/image" Target="../media/image7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77" Type="http://schemas.openxmlformats.org/officeDocument/2006/relationships/slide" Target="slide3.xml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.&#1088;&#1072;&#1089;&#1082;&#1088;&#1072;&#1089;&#1082;&#1072;&#1088;&#1072;&#1089;&#1082;&#1088;&#1072;&#1089;&#1082;&#1080;.com/%D0%9E%D1%81%D0%BD%D0%BE%D0%B2%D0%BD%D0%BE%D0%B5-%D0%BE%D0%B1%D0%BE%D1%80%D1%83%D0%B4%D0%BE%D0%B2%D0%B0%D0%BD%D0%B8%D0%B5-%D0%B4%D0%BB%D1%8F_4c3c3470f3dcf-p.gif" TargetMode="External"/><Relationship Id="rId13" Type="http://schemas.openxmlformats.org/officeDocument/2006/relationships/hyperlink" Target="http://i036.radikal.ru/1103/58/7f82295acd62.png" TargetMode="External"/><Relationship Id="rId18" Type="http://schemas.openxmlformats.org/officeDocument/2006/relationships/hyperlink" Target="http://kst-sport.ru/d/73734/d/iout.gif" TargetMode="External"/><Relationship Id="rId3" Type="http://schemas.openxmlformats.org/officeDocument/2006/relationships/hyperlink" Target="http://detochki.su/malishi/30038_550_799.jpg" TargetMode="External"/><Relationship Id="rId7" Type="http://schemas.openxmlformats.org/officeDocument/2006/relationships/hyperlink" Target="http://www.solkids.ru/images/stories/raskraski4/sport-basketball-korzina.jpg" TargetMode="External"/><Relationship Id="rId12" Type="http://schemas.openxmlformats.org/officeDocument/2006/relationships/hyperlink" Target="http://s56.radikal.ru/i152/1103/3a/4cb1e24de502.png" TargetMode="External"/><Relationship Id="rId17" Type="http://schemas.openxmlformats.org/officeDocument/2006/relationships/hyperlink" Target="http://i044.radikal.ru/0811/b6/1c3bab397ffc.png" TargetMode="External"/><Relationship Id="rId2" Type="http://schemas.openxmlformats.org/officeDocument/2006/relationships/hyperlink" Target="http://detochki.su/malishi/30035_550_799.jpg" TargetMode="External"/><Relationship Id="rId16" Type="http://schemas.openxmlformats.org/officeDocument/2006/relationships/hyperlink" Target="http://www.atlant-sport.ru/uploads/main_product_1320240351730278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&#1088;&#1072;&#1089;&#1082;&#1088;&#1072;&#1089;&#1082;&#1072;&#1088;&#1072;&#1089;&#1082;&#1088;&#1072;&#1089;&#1082;&#1080;.com/%D0%A4%D1%83%D1%82%D0%B1%D0%BE%D0%BB%D1%8C%D0%BD%D1%8B%D0%B9-%D0%BC%D1%8F%D1%87_4dc185940ffaf-p.gif" TargetMode="External"/><Relationship Id="rId11" Type="http://schemas.openxmlformats.org/officeDocument/2006/relationships/hyperlink" Target="http://lenagold.narod.ru/fon/clipart/l/liga/sport20.png" TargetMode="External"/><Relationship Id="rId5" Type="http://schemas.openxmlformats.org/officeDocument/2006/relationships/hyperlink" Target="http://img.&#1088;&#1072;&#1089;&#1082;&#1088;&#1072;&#1089;&#1082;&#1072;&#1088;&#1072;&#1089;&#1082;&#1088;&#1072;&#1089;&#1082;&#1080;.com/%D0%91%D0%BE%D1%83%D0%BB%D0%B8%D0%BD%D0%B3-%D0%BA%D0%B5%D0%B3%D0%BB%D0%B8_519c6cbb8ca17-p.gif" TargetMode="External"/><Relationship Id="rId15" Type="http://schemas.openxmlformats.org/officeDocument/2006/relationships/hyperlink" Target="http://www.elitgamak.ru/img/sanki-morozko-so.jpg" TargetMode="External"/><Relationship Id="rId10" Type="http://schemas.openxmlformats.org/officeDocument/2006/relationships/hyperlink" Target="http://img.&#1088;&#1072;&#1089;&#1082;&#1088;&#1072;&#1089;&#1082;&#1072;&#1088;&#1072;&#1089;&#1082;&#1088;&#1072;&#1089;&#1082;&#1080;.com/%D0%94%D0%B0%D0%B9%D0%B2%D0%B8%D0%BD%D0%B3-%D0%BC%D0%B0%D1%81%D0%BA%D0%B8_50f51e629d6a0-p.gif" TargetMode="External"/><Relationship Id="rId19" Type="http://schemas.openxmlformats.org/officeDocument/2006/relationships/hyperlink" Target="http://img0.liveinternet.ru/images/attach/c/1/57/706/57706640_skakalka.jpg" TargetMode="External"/><Relationship Id="rId4" Type="http://schemas.openxmlformats.org/officeDocument/2006/relationships/hyperlink" Target="https://encrypted-tbn3.gstatic.com/images?q=tbn:ANd9GcRUfsUlImOZQ4NocFdHKiTzbQvjwnQzxOpws0lS2cCGMy5KlSc8" TargetMode="External"/><Relationship Id="rId9" Type="http://schemas.openxmlformats.org/officeDocument/2006/relationships/hyperlink" Target="http://img.&#1088;&#1072;&#1089;&#1082;&#1088;&#1072;&#1089;&#1082;&#1072;&#1088;&#1072;&#1089;&#1082;&#1088;&#1072;&#1089;&#1082;&#1080;.com/%D0%94%D0%B0%D0%B9%D0%B2%D0%B8%D0%BD%D0%B3-%D0%BB%D0%B0%D1%81%D1%82%D1%8B_50f520a496eaa-p.gif" TargetMode="External"/><Relationship Id="rId14" Type="http://schemas.openxmlformats.org/officeDocument/2006/relationships/hyperlink" Target="http://img-fotki.yandex.ru/get/9230/981986.4a/0_87ef8_1fd7e845_ori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sdental.ru/wp-content/uploads/2012/08/floss.jpg" TargetMode="External"/><Relationship Id="rId13" Type="http://schemas.openxmlformats.org/officeDocument/2006/relationships/hyperlink" Target="http://img-fotki.yandex.ru/get/9219/981986.3f/0_86aa2_d34f6a6c_orig" TargetMode="External"/><Relationship Id="rId18" Type="http://schemas.openxmlformats.org/officeDocument/2006/relationships/hyperlink" Target="http://i022.radikal.ru/0804/30/960294df14c2.png" TargetMode="External"/><Relationship Id="rId3" Type="http://schemas.openxmlformats.org/officeDocument/2006/relationships/hyperlink" Target="http://magia-stroinosti.ru/wp-content/uploads/2012/07/112.jpg" TargetMode="External"/><Relationship Id="rId7" Type="http://schemas.openxmlformats.org/officeDocument/2006/relationships/hyperlink" Target="http://s49.radikal.ru/i125/0809/6b/b4bf5e2fe454.png" TargetMode="External"/><Relationship Id="rId12" Type="http://schemas.openxmlformats.org/officeDocument/2006/relationships/hyperlink" Target="http://www.healthyeating.org/RecipeImages/8b55245f-fa69-46f9-8e65-d78c074b78df.jpg" TargetMode="External"/><Relationship Id="rId17" Type="http://schemas.openxmlformats.org/officeDocument/2006/relationships/hyperlink" Target="http://aquatic-world.ru/published/publicdata/U7691AQUA/attachments/SC/products_pictures/Rybii_zhir.jpg" TargetMode="External"/><Relationship Id="rId2" Type="http://schemas.openxmlformats.org/officeDocument/2006/relationships/hyperlink" Target="http://i072.radikal.ru/0809/7b/ac1a1fa3ff5c.png" TargetMode="External"/><Relationship Id="rId16" Type="http://schemas.openxmlformats.org/officeDocument/2006/relationships/hyperlink" Target="http://img-fotki.yandex.ru/get/9116/981986.45/0_877dd_e7307b21_orig" TargetMode="External"/><Relationship Id="rId20" Type="http://schemas.openxmlformats.org/officeDocument/2006/relationships/hyperlink" Target="http://s61.radikal.ru/i173/0810/f1/366e5746886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tokanal.com/images/90/honey-with-spoon.jpg" TargetMode="External"/><Relationship Id="rId11" Type="http://schemas.openxmlformats.org/officeDocument/2006/relationships/hyperlink" Target="http://s2.goodfon.ru/image/403583-4970x3470.jpg" TargetMode="External"/><Relationship Id="rId5" Type="http://schemas.openxmlformats.org/officeDocument/2006/relationships/hyperlink" Target="http://cutlife.ru/wp-content/uploads/2010/11/kak-vybrat-zubnuyu-shhetku.jpg" TargetMode="External"/><Relationship Id="rId15" Type="http://schemas.openxmlformats.org/officeDocument/2006/relationships/hyperlink" Target="https://encrypted-tbn1.gstatic.com/images?q=tbn:ANd9GcT4-PXD6WrrB5SK9zb3wnR3Fve5vI487iYHXM6FGdthpFF10wKnaw" TargetMode="External"/><Relationship Id="rId10" Type="http://schemas.openxmlformats.org/officeDocument/2006/relationships/hyperlink" Target="http://www.tema.ru/jjj/bon-minerale.jpg" TargetMode="External"/><Relationship Id="rId19" Type="http://schemas.openxmlformats.org/officeDocument/2006/relationships/hyperlink" Target="http://www.snt-np.ru/Jagoda/0000000_1206872135_028_202.jpg" TargetMode="External"/><Relationship Id="rId4" Type="http://schemas.openxmlformats.org/officeDocument/2006/relationships/hyperlink" Target="http://www.onovamnadom.ru/dbpics/12342.JPG?PHPSESSID=vs36mn5je4ejukuju1v3kjuce1" TargetMode="External"/><Relationship Id="rId9" Type="http://schemas.openxmlformats.org/officeDocument/2006/relationships/hyperlink" Target="http://good.kz/files/Packs_big/Samiy_sok2.jpg" TargetMode="External"/><Relationship Id="rId14" Type="http://schemas.openxmlformats.org/officeDocument/2006/relationships/hyperlink" Target="http://www.sportoboz.ru/uploads/posts/2011-10/1318694936_3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ic-snail.ru/Muravei_okt_2012.rar" TargetMode="External"/><Relationship Id="rId2" Type="http://schemas.openxmlformats.org/officeDocument/2006/relationships/hyperlink" Target="https://www.google.ru/url?sa=t&amp;rct=j&amp;q=&amp;esrc=s&amp;source=web&amp;cd=6&amp;cad=rja&amp;ved=0CFYQFjAF&amp;url=http://www.it-n.ru/communities.aspx?cat_no=13748&amp;d_no=222265&amp;ext=attachment.aspx?id=97001&amp;ei=8VDgUanYHuav4QSM0oGQBQ&amp;usg=AFQjCNF7C4oBS0wS_BmQJD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estival.1september.ru/articles/60154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8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eg"/><Relationship Id="rId9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slide" Target="slide5.xml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94.pn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png"/><Relationship Id="rId1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9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slide" Target="slide9.xml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12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11" Type="http://schemas.openxmlformats.org/officeDocument/2006/relationships/image" Target="../media/image110.jpeg"/><Relationship Id="rId5" Type="http://schemas.openxmlformats.org/officeDocument/2006/relationships/image" Target="../media/image104.jpeg"/><Relationship Id="rId15" Type="http://schemas.openxmlformats.org/officeDocument/2006/relationships/slide" Target="slide10.xml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Relationship Id="rId14" Type="http://schemas.openxmlformats.org/officeDocument/2006/relationships/image" Target="../media/image1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109.jpeg"/><Relationship Id="rId7" Type="http://schemas.openxmlformats.org/officeDocument/2006/relationships/image" Target="../media/image106.jpeg"/><Relationship Id="rId12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11" Type="http://schemas.openxmlformats.org/officeDocument/2006/relationships/image" Target="../media/image110.jpeg"/><Relationship Id="rId5" Type="http://schemas.openxmlformats.org/officeDocument/2006/relationships/image" Target="../media/image111.jpeg"/><Relationship Id="rId10" Type="http://schemas.openxmlformats.org/officeDocument/2006/relationships/image" Target="../media/image104.jpeg"/><Relationship Id="rId4" Type="http://schemas.openxmlformats.org/officeDocument/2006/relationships/image" Target="../media/image101.jpeg"/><Relationship Id="rId9" Type="http://schemas.openxmlformats.org/officeDocument/2006/relationships/image" Target="../media/image10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0000FF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9900FF"/>
              </a:solidFill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683568" y="717550"/>
            <a:ext cx="806489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00FF"/>
                </a:solidFill>
                <a:latin typeface="Comic Sans MS" pitchFamily="66" charset="0"/>
              </a:rPr>
              <a:t>«Береги здоровье!»</a:t>
            </a:r>
          </a:p>
          <a:p>
            <a:endParaRPr lang="ru-RU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Comic Sans MS" pitchFamily="66" charset="0"/>
              </a:rPr>
              <a:t>внеклассное мероприятие</a:t>
            </a:r>
            <a:endParaRPr lang="ru-RU" sz="2400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4341" name="Picture 4" descr="C:\Users\Евгения\Desktop\безопасность и здоровье\копаты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12976"/>
            <a:ext cx="2519511" cy="2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Евгения\Desktop\безопасность и здоровье\2e8731cba7384a268f25f4bd927a9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212976"/>
            <a:ext cx="19442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Евгения\Desktop\безопасность и здоровье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140968"/>
            <a:ext cx="2376338" cy="22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Стрелка вправо 12"/>
          <p:cNvGrpSpPr>
            <a:grpSpLocks/>
          </p:cNvGrpSpPr>
          <p:nvPr/>
        </p:nvGrpSpPr>
        <p:grpSpPr bwMode="auto">
          <a:xfrm>
            <a:off x="8613775" y="6345238"/>
            <a:ext cx="474663" cy="409575"/>
            <a:chOff x="5426" y="3997"/>
            <a:chExt cx="299" cy="258"/>
          </a:xfrm>
        </p:grpSpPr>
        <p:pic>
          <p:nvPicPr>
            <p:cNvPr id="14344" name="Стрелка вправо 12">
              <a:hlinkClick r:id="rId5" action="ppaction://hlinksldjump"/>
            </p:cNvPr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26" y="3997"/>
              <a:ext cx="299" cy="258"/>
            </a:xfrm>
            <a:prstGeom prst="rect">
              <a:avLst/>
            </a:prstGeom>
            <a:noFill/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5465" y="4065"/>
              <a:ext cx="18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Крест 131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854075"/>
            <a:ext cx="938212" cy="803275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854075"/>
            <a:ext cx="957263" cy="80327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4300" y="854075"/>
            <a:ext cx="1011238" cy="803275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4850" y="854075"/>
            <a:ext cx="976313" cy="80327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854075"/>
            <a:ext cx="939800" cy="803275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4838" y="854075"/>
            <a:ext cx="939800" cy="80327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4275" y="854075"/>
            <a:ext cx="939800" cy="803275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2763" y="854075"/>
            <a:ext cx="882650" cy="803275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0" y="854075"/>
            <a:ext cx="976313" cy="803275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88" y="1431925"/>
            <a:ext cx="957262" cy="798513"/>
          </a:xfrm>
          <a:prstGeom prst="rect">
            <a:avLst/>
          </a:prstGeom>
          <a:noFill/>
        </p:spPr>
      </p:pic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1375" y="1431925"/>
            <a:ext cx="931863" cy="798513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90650" y="1431925"/>
            <a:ext cx="998538" cy="798513"/>
          </a:xfrm>
          <a:prstGeom prst="rect">
            <a:avLst/>
          </a:prstGeom>
          <a:noFill/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1431925"/>
            <a:ext cx="957263" cy="798513"/>
          </a:xfrm>
          <a:prstGeom prst="rect">
            <a:avLst/>
          </a:prstGeom>
          <a:noFill/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35238" y="1431925"/>
            <a:ext cx="1012825" cy="798513"/>
          </a:xfrm>
          <a:prstGeom prst="rect">
            <a:avLst/>
          </a:prstGeom>
          <a:noFill/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33725" y="1431925"/>
            <a:ext cx="957263" cy="798513"/>
          </a:xfrm>
          <a:prstGeom prst="rect">
            <a:avLst/>
          </a:prstGeom>
          <a:noFill/>
        </p:spPr>
      </p:pic>
      <p:pic>
        <p:nvPicPr>
          <p:cNvPr id="22" name="Прямоугольник 21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00463" y="1431925"/>
            <a:ext cx="981075" cy="798513"/>
          </a:xfrm>
          <a:prstGeom prst="rect">
            <a:avLst/>
          </a:prstGeom>
          <a:noFill/>
        </p:spPr>
      </p:pic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87825" y="1431925"/>
            <a:ext cx="1165225" cy="798513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46638" y="1431925"/>
            <a:ext cx="1000125" cy="798513"/>
          </a:xfrm>
          <a:prstGeom prst="rect">
            <a:avLst/>
          </a:prstGeom>
          <a:noFill/>
        </p:spPr>
      </p:pic>
      <p:pic>
        <p:nvPicPr>
          <p:cNvPr id="25" name="Прямоугольник 24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8288" y="2005013"/>
            <a:ext cx="931862" cy="804862"/>
          </a:xfrm>
          <a:prstGeom prst="rect">
            <a:avLst/>
          </a:prstGeom>
          <a:noFill/>
        </p:spPr>
      </p:pic>
      <p:pic>
        <p:nvPicPr>
          <p:cNvPr id="26" name="Прямоугольник 25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5813" y="2005013"/>
            <a:ext cx="1049337" cy="804862"/>
          </a:xfrm>
          <a:prstGeom prst="rect">
            <a:avLst/>
          </a:prstGeom>
          <a:noFill/>
        </p:spPr>
      </p:pic>
      <p:pic>
        <p:nvPicPr>
          <p:cNvPr id="27" name="Прямоугольник 26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58900" y="2005013"/>
            <a:ext cx="1060450" cy="804862"/>
          </a:xfrm>
          <a:prstGeom prst="rect">
            <a:avLst/>
          </a:prstGeom>
          <a:noFill/>
        </p:spPr>
      </p:pic>
      <p:pic>
        <p:nvPicPr>
          <p:cNvPr id="28" name="Прямоугольник 27"/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17713" y="2005013"/>
            <a:ext cx="884237" cy="804862"/>
          </a:xfrm>
          <a:prstGeom prst="rect">
            <a:avLst/>
          </a:prstGeom>
          <a:noFill/>
        </p:spPr>
      </p:pic>
      <p:pic>
        <p:nvPicPr>
          <p:cNvPr id="29" name="Прямоугольник 28"/>
          <p:cNvPicPr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47938" y="2005013"/>
            <a:ext cx="987425" cy="804862"/>
          </a:xfrm>
          <a:prstGeom prst="rect">
            <a:avLst/>
          </a:prstGeom>
          <a:noFill/>
        </p:spPr>
      </p:pic>
      <p:pic>
        <p:nvPicPr>
          <p:cNvPr id="30" name="Прямоугольник 29"/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144838" y="2005013"/>
            <a:ext cx="933450" cy="804862"/>
          </a:xfrm>
          <a:prstGeom prst="rect">
            <a:avLst/>
          </a:prstGeom>
          <a:noFill/>
        </p:spPr>
      </p:pic>
      <p:pic>
        <p:nvPicPr>
          <p:cNvPr id="31" name="Прямоугольник 30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13163" y="2005013"/>
            <a:ext cx="955675" cy="804862"/>
          </a:xfrm>
          <a:prstGeom prst="rect">
            <a:avLst/>
          </a:prstGeom>
          <a:noFill/>
        </p:spPr>
      </p:pic>
      <p:pic>
        <p:nvPicPr>
          <p:cNvPr id="32" name="Прямоугольник 31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297363" y="2005013"/>
            <a:ext cx="933450" cy="804862"/>
          </a:xfrm>
          <a:prstGeom prst="rect">
            <a:avLst/>
          </a:prstGeom>
          <a:noFill/>
        </p:spPr>
      </p:pic>
      <p:pic>
        <p:nvPicPr>
          <p:cNvPr id="33" name="Прямоугольник 32"/>
          <p:cNvPicPr>
            <a:picLocks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46638" y="2005013"/>
            <a:ext cx="1000125" cy="80486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5891213" y="765175"/>
            <a:ext cx="576262" cy="5762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Ч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67475" y="765175"/>
            <a:ext cx="574675" cy="5762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042150" y="765175"/>
            <a:ext cx="576263" cy="5762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18413" y="765175"/>
            <a:ext cx="576262" cy="5762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З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183563" y="765175"/>
            <a:ext cx="576262" cy="5762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891213" y="1341438"/>
            <a:ext cx="576262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467475" y="1341438"/>
            <a:ext cx="574675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042150" y="1341438"/>
            <a:ext cx="576263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618413" y="1341438"/>
            <a:ext cx="576262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Д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183563" y="1341438"/>
            <a:ext cx="576262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891213" y="1928813"/>
            <a:ext cx="576262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467475" y="1928813"/>
            <a:ext cx="574675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042150" y="1928813"/>
            <a:ext cx="576263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618413" y="1928813"/>
            <a:ext cx="576262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194675" y="1928813"/>
            <a:ext cx="576263" cy="5746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Ь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891213" y="2503488"/>
            <a:ext cx="576262" cy="5762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467475" y="2503488"/>
            <a:ext cx="574675" cy="5762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З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042150" y="2503488"/>
            <a:ext cx="576263" cy="5762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Г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618413" y="2503488"/>
            <a:ext cx="576262" cy="5762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Р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194675" y="2503488"/>
            <a:ext cx="576263" cy="5762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Comic Sans MS" pitchFamily="66" charset="0"/>
              </a:rPr>
              <a:t>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9900FF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5A9E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835150" y="404813"/>
            <a:ext cx="135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Подсказка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49263" y="1000125"/>
            <a:ext cx="5183187" cy="1727200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Comic Sans MS" pitchFamily="66" charset="0"/>
              </a:rPr>
              <a:t>Читаем строчками, деля на слова.</a:t>
            </a:r>
          </a:p>
        </p:txBody>
      </p:sp>
      <p:pic>
        <p:nvPicPr>
          <p:cNvPr id="59" name="Прямоугольник 58"/>
          <p:cNvPicPr>
            <a:picLocks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12725" y="908050"/>
            <a:ext cx="939800" cy="798513"/>
          </a:xfrm>
          <a:prstGeom prst="rect">
            <a:avLst/>
          </a:prstGeom>
          <a:noFill/>
        </p:spPr>
      </p:pic>
      <p:pic>
        <p:nvPicPr>
          <p:cNvPr id="60" name="Прямоугольник 59"/>
          <p:cNvPicPr>
            <a:picLocks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4700" y="908050"/>
            <a:ext cx="957263" cy="798513"/>
          </a:xfrm>
          <a:prstGeom prst="rect">
            <a:avLst/>
          </a:prstGeom>
          <a:noFill/>
        </p:spPr>
      </p:pic>
      <p:pic>
        <p:nvPicPr>
          <p:cNvPr id="61" name="Прямоугольник 60"/>
          <p:cNvPicPr>
            <a:picLocks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328738" y="908050"/>
            <a:ext cx="1012825" cy="798513"/>
          </a:xfrm>
          <a:prstGeom prst="rect">
            <a:avLst/>
          </a:prstGeom>
          <a:noFill/>
        </p:spPr>
      </p:pic>
      <p:pic>
        <p:nvPicPr>
          <p:cNvPr id="62" name="Прямоугольник 61"/>
          <p:cNvPicPr>
            <a:picLocks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920875" y="908050"/>
            <a:ext cx="974725" cy="798513"/>
          </a:xfrm>
          <a:prstGeom prst="rect">
            <a:avLst/>
          </a:prstGeom>
          <a:noFill/>
        </p:spPr>
      </p:pic>
      <p:pic>
        <p:nvPicPr>
          <p:cNvPr id="63" name="Прямоугольник 62"/>
          <p:cNvPicPr>
            <a:picLocks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517775" y="908050"/>
            <a:ext cx="938213" cy="798513"/>
          </a:xfrm>
          <a:prstGeom prst="rect">
            <a:avLst/>
          </a:prstGeom>
          <a:noFill/>
        </p:spPr>
      </p:pic>
      <p:pic>
        <p:nvPicPr>
          <p:cNvPr id="64" name="Прямоугольник 63"/>
          <p:cNvPicPr>
            <a:picLocks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090863" y="908050"/>
            <a:ext cx="938212" cy="798513"/>
          </a:xfrm>
          <a:prstGeom prst="rect">
            <a:avLst/>
          </a:prstGeom>
          <a:noFill/>
        </p:spPr>
      </p:pic>
      <p:pic>
        <p:nvPicPr>
          <p:cNvPr id="65" name="Прямоугольник 64"/>
          <p:cNvPicPr>
            <a:picLocks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670300" y="908050"/>
            <a:ext cx="938213" cy="798513"/>
          </a:xfrm>
          <a:prstGeom prst="rect">
            <a:avLst/>
          </a:prstGeom>
          <a:noFill/>
        </p:spPr>
      </p:pic>
      <p:pic>
        <p:nvPicPr>
          <p:cNvPr id="66" name="Прямоугольник 65"/>
          <p:cNvPicPr>
            <a:picLocks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267200" y="908050"/>
            <a:ext cx="884238" cy="798513"/>
          </a:xfrm>
          <a:prstGeom prst="rect">
            <a:avLst/>
          </a:prstGeom>
          <a:noFill/>
        </p:spPr>
      </p:pic>
      <p:pic>
        <p:nvPicPr>
          <p:cNvPr id="67" name="Прямоугольник 66"/>
          <p:cNvPicPr>
            <a:picLocks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803775" y="908050"/>
            <a:ext cx="974725" cy="798513"/>
          </a:xfrm>
          <a:prstGeom prst="rect">
            <a:avLst/>
          </a:prstGeom>
          <a:noFill/>
        </p:spPr>
      </p:pic>
      <p:pic>
        <p:nvPicPr>
          <p:cNvPr id="68" name="Прямоугольник 67"/>
          <p:cNvPicPr>
            <a:picLocks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01613" y="1481138"/>
            <a:ext cx="957262" cy="804862"/>
          </a:xfrm>
          <a:prstGeom prst="rect">
            <a:avLst/>
          </a:prstGeom>
          <a:noFill/>
        </p:spPr>
      </p:pic>
      <p:pic>
        <p:nvPicPr>
          <p:cNvPr id="69" name="Прямоугольник 68"/>
          <p:cNvPicPr>
            <a:picLocks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85813" y="1481138"/>
            <a:ext cx="933450" cy="804862"/>
          </a:xfrm>
          <a:prstGeom prst="rect">
            <a:avLst/>
          </a:prstGeom>
          <a:noFill/>
        </p:spPr>
      </p:pic>
      <p:pic>
        <p:nvPicPr>
          <p:cNvPr id="70" name="Прямоугольник 69"/>
          <p:cNvPicPr>
            <a:picLocks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335088" y="1481138"/>
            <a:ext cx="1000125" cy="804862"/>
          </a:xfrm>
          <a:prstGeom prst="rect">
            <a:avLst/>
          </a:prstGeom>
          <a:noFill/>
        </p:spPr>
      </p:pic>
      <p:pic>
        <p:nvPicPr>
          <p:cNvPr id="71" name="Прямоугольник 70"/>
          <p:cNvPicPr>
            <a:picLocks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925638" y="1481138"/>
            <a:ext cx="957262" cy="804862"/>
          </a:xfrm>
          <a:prstGeom prst="rect">
            <a:avLst/>
          </a:prstGeom>
          <a:noFill/>
        </p:spPr>
      </p:pic>
      <p:pic>
        <p:nvPicPr>
          <p:cNvPr id="72" name="Прямоугольник 71"/>
          <p:cNvPicPr>
            <a:picLocks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481263" y="1481138"/>
            <a:ext cx="1011237" cy="804862"/>
          </a:xfrm>
          <a:prstGeom prst="rect">
            <a:avLst/>
          </a:prstGeom>
          <a:noFill/>
        </p:spPr>
      </p:pic>
      <p:pic>
        <p:nvPicPr>
          <p:cNvPr id="73" name="Прямоугольник 72"/>
          <p:cNvPicPr>
            <a:picLocks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078163" y="1481138"/>
            <a:ext cx="957262" cy="804862"/>
          </a:xfrm>
          <a:prstGeom prst="rect">
            <a:avLst/>
          </a:prstGeom>
          <a:noFill/>
        </p:spPr>
      </p:pic>
      <p:pic>
        <p:nvPicPr>
          <p:cNvPr id="74" name="Прямоугольник 73"/>
          <p:cNvPicPr>
            <a:picLocks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644900" y="1481138"/>
            <a:ext cx="982663" cy="804862"/>
          </a:xfrm>
          <a:prstGeom prst="rect">
            <a:avLst/>
          </a:prstGeom>
          <a:noFill/>
        </p:spPr>
      </p:pic>
      <p:pic>
        <p:nvPicPr>
          <p:cNvPr id="75" name="Прямоугольник 74"/>
          <p:cNvPicPr>
            <a:picLocks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133850" y="1481138"/>
            <a:ext cx="1163638" cy="804862"/>
          </a:xfrm>
          <a:prstGeom prst="rect">
            <a:avLst/>
          </a:prstGeom>
          <a:noFill/>
        </p:spPr>
      </p:pic>
      <p:pic>
        <p:nvPicPr>
          <p:cNvPr id="76" name="Прямоугольник 75"/>
          <p:cNvPicPr>
            <a:picLocks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791075" y="1481138"/>
            <a:ext cx="1000125" cy="804862"/>
          </a:xfrm>
          <a:prstGeom prst="rect">
            <a:avLst/>
          </a:prstGeom>
          <a:noFill/>
        </p:spPr>
      </p:pic>
      <p:pic>
        <p:nvPicPr>
          <p:cNvPr id="77" name="Прямоугольник 76"/>
          <p:cNvPicPr>
            <a:picLocks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212725" y="2060575"/>
            <a:ext cx="933450" cy="798513"/>
          </a:xfrm>
          <a:prstGeom prst="rect">
            <a:avLst/>
          </a:prstGeom>
          <a:noFill/>
        </p:spPr>
      </p:pic>
      <p:pic>
        <p:nvPicPr>
          <p:cNvPr id="78" name="Прямоугольник 77"/>
          <p:cNvPicPr>
            <a:picLocks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738188" y="2060575"/>
            <a:ext cx="1047750" cy="798513"/>
          </a:xfrm>
          <a:prstGeom prst="rect">
            <a:avLst/>
          </a:prstGeom>
          <a:noFill/>
        </p:spPr>
      </p:pic>
      <p:pic>
        <p:nvPicPr>
          <p:cNvPr id="79" name="Прямоугольник 78"/>
          <p:cNvPicPr>
            <a:picLocks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1304925" y="2060575"/>
            <a:ext cx="1060450" cy="798513"/>
          </a:xfrm>
          <a:prstGeom prst="rect">
            <a:avLst/>
          </a:prstGeom>
          <a:noFill/>
        </p:spPr>
      </p:pic>
      <p:pic>
        <p:nvPicPr>
          <p:cNvPr id="80" name="Прямоугольник 79"/>
          <p:cNvPicPr>
            <a:picLocks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1962150" y="2060575"/>
            <a:ext cx="884238" cy="798513"/>
          </a:xfrm>
          <a:prstGeom prst="rect">
            <a:avLst/>
          </a:prstGeom>
          <a:noFill/>
        </p:spPr>
      </p:pic>
      <p:pic>
        <p:nvPicPr>
          <p:cNvPr id="81" name="Прямоугольник 80"/>
          <p:cNvPicPr>
            <a:picLocks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493963" y="2060575"/>
            <a:ext cx="987425" cy="798513"/>
          </a:xfrm>
          <a:prstGeom prst="rect">
            <a:avLst/>
          </a:prstGeom>
          <a:noFill/>
        </p:spPr>
      </p:pic>
      <p:pic>
        <p:nvPicPr>
          <p:cNvPr id="82" name="Прямоугольник 81"/>
          <p:cNvPicPr>
            <a:picLocks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3090863" y="2060575"/>
            <a:ext cx="931862" cy="798513"/>
          </a:xfrm>
          <a:prstGeom prst="rect">
            <a:avLst/>
          </a:prstGeom>
          <a:noFill/>
        </p:spPr>
      </p:pic>
      <p:pic>
        <p:nvPicPr>
          <p:cNvPr id="83" name="Прямоугольник 82"/>
          <p:cNvPicPr>
            <a:picLocks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3657600" y="2060575"/>
            <a:ext cx="957263" cy="798513"/>
          </a:xfrm>
          <a:prstGeom prst="rect">
            <a:avLst/>
          </a:prstGeom>
          <a:noFill/>
        </p:spPr>
      </p:pic>
      <p:pic>
        <p:nvPicPr>
          <p:cNvPr id="84" name="Прямоугольник 83"/>
          <p:cNvPicPr>
            <a:picLocks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243388" y="2060575"/>
            <a:ext cx="931862" cy="798513"/>
          </a:xfrm>
          <a:prstGeom prst="rect">
            <a:avLst/>
          </a:prstGeom>
          <a:noFill/>
        </p:spPr>
      </p:pic>
      <p:pic>
        <p:nvPicPr>
          <p:cNvPr id="85" name="Прямоугольник 84"/>
          <p:cNvPicPr>
            <a:picLocks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4784725" y="2060575"/>
            <a:ext cx="1000125" cy="798513"/>
          </a:xfrm>
          <a:prstGeom prst="rect">
            <a:avLst/>
          </a:prstGeom>
          <a:noFill/>
        </p:spPr>
      </p:pic>
      <p:sp>
        <p:nvSpPr>
          <p:cNvPr id="86" name="Прямоугольник 85"/>
          <p:cNvSpPr/>
          <p:nvPr/>
        </p:nvSpPr>
        <p:spPr>
          <a:xfrm>
            <a:off x="5891213" y="776288"/>
            <a:ext cx="2879725" cy="2303462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Comic Sans MS" pitchFamily="66" charset="0"/>
              </a:rPr>
              <a:t>Читаем столбцами, деля на слова.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732588" y="333375"/>
            <a:ext cx="1350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Подсказка</a:t>
            </a:r>
          </a:p>
        </p:txBody>
      </p:sp>
      <p:pic>
        <p:nvPicPr>
          <p:cNvPr id="88" name="Прямоугольник 87"/>
          <p:cNvPicPr>
            <a:picLocks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741988" y="646113"/>
            <a:ext cx="927100" cy="798512"/>
          </a:xfrm>
          <a:prstGeom prst="rect">
            <a:avLst/>
          </a:prstGeom>
          <a:noFill/>
        </p:spPr>
      </p:pic>
      <p:pic>
        <p:nvPicPr>
          <p:cNvPr id="89" name="Прямоугольник 88"/>
          <p:cNvPicPr>
            <a:picLocks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6272213" y="646113"/>
            <a:ext cx="1012825" cy="798512"/>
          </a:xfrm>
          <a:prstGeom prst="rect">
            <a:avLst/>
          </a:prstGeom>
          <a:noFill/>
        </p:spPr>
      </p:pic>
      <p:pic>
        <p:nvPicPr>
          <p:cNvPr id="90" name="Прямоугольник 89"/>
          <p:cNvPicPr>
            <a:picLocks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870700" y="646113"/>
            <a:ext cx="974725" cy="798512"/>
          </a:xfrm>
          <a:prstGeom prst="rect">
            <a:avLst/>
          </a:prstGeom>
          <a:noFill/>
        </p:spPr>
      </p:pic>
      <p:pic>
        <p:nvPicPr>
          <p:cNvPr id="91" name="Прямоугольник 90"/>
          <p:cNvPicPr>
            <a:picLocks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7467600" y="646113"/>
            <a:ext cx="920750" cy="798512"/>
          </a:xfrm>
          <a:prstGeom prst="rect">
            <a:avLst/>
          </a:prstGeom>
          <a:noFill/>
        </p:spPr>
      </p:pic>
      <p:pic>
        <p:nvPicPr>
          <p:cNvPr id="92" name="Прямоугольник 91"/>
          <p:cNvPicPr>
            <a:picLocks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8021638" y="669925"/>
            <a:ext cx="1012825" cy="798513"/>
          </a:xfrm>
          <a:prstGeom prst="rect">
            <a:avLst/>
          </a:prstGeom>
          <a:noFill/>
        </p:spPr>
      </p:pic>
      <p:pic>
        <p:nvPicPr>
          <p:cNvPr id="93" name="Прямоугольник 92"/>
          <p:cNvPicPr>
            <a:picLocks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5711825" y="1219200"/>
            <a:ext cx="987425" cy="804863"/>
          </a:xfrm>
          <a:prstGeom prst="rect">
            <a:avLst/>
          </a:prstGeom>
          <a:noFill/>
        </p:spPr>
      </p:pic>
      <p:pic>
        <p:nvPicPr>
          <p:cNvPr id="94" name="Прямоугольник 93"/>
          <p:cNvPicPr>
            <a:picLocks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6297613" y="1219200"/>
            <a:ext cx="957262" cy="804863"/>
          </a:xfrm>
          <a:prstGeom prst="rect">
            <a:avLst/>
          </a:prstGeom>
          <a:noFill/>
        </p:spPr>
      </p:pic>
      <p:pic>
        <p:nvPicPr>
          <p:cNvPr id="95" name="Прямоугольник 94"/>
          <p:cNvPicPr>
            <a:picLocks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6864350" y="1219200"/>
            <a:ext cx="981075" cy="804863"/>
          </a:xfrm>
          <a:prstGeom prst="rect">
            <a:avLst/>
          </a:prstGeom>
          <a:noFill/>
        </p:spPr>
      </p:pic>
      <p:pic>
        <p:nvPicPr>
          <p:cNvPr id="96" name="Прямоугольник 95"/>
          <p:cNvPicPr>
            <a:picLocks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431088" y="1219200"/>
            <a:ext cx="1000125" cy="804863"/>
          </a:xfrm>
          <a:prstGeom prst="rect">
            <a:avLst/>
          </a:prstGeom>
          <a:noFill/>
        </p:spPr>
      </p:pic>
      <p:pic>
        <p:nvPicPr>
          <p:cNvPr id="97" name="Прямоугольник 96"/>
          <p:cNvPicPr>
            <a:picLocks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8040688" y="1243013"/>
            <a:ext cx="931862" cy="804862"/>
          </a:xfrm>
          <a:prstGeom prst="rect">
            <a:avLst/>
          </a:prstGeom>
          <a:noFill/>
        </p:spPr>
      </p:pic>
      <p:pic>
        <p:nvPicPr>
          <p:cNvPr id="98" name="Прямоугольник 97"/>
          <p:cNvPicPr>
            <a:picLocks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5741988" y="1809750"/>
            <a:ext cx="920750" cy="800100"/>
          </a:xfrm>
          <a:prstGeom prst="rect">
            <a:avLst/>
          </a:prstGeom>
          <a:noFill/>
        </p:spPr>
      </p:pic>
      <p:pic>
        <p:nvPicPr>
          <p:cNvPr id="99" name="Прямоугольник 98"/>
          <p:cNvPicPr>
            <a:picLocks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6291263" y="1809750"/>
            <a:ext cx="974725" cy="800100"/>
          </a:xfrm>
          <a:prstGeom prst="rect">
            <a:avLst/>
          </a:prstGeom>
          <a:noFill/>
        </p:spPr>
      </p:pic>
      <p:pic>
        <p:nvPicPr>
          <p:cNvPr id="100" name="Прямоугольник 99"/>
          <p:cNvPicPr>
            <a:picLocks noChangeArrowheads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6851650" y="1809750"/>
            <a:ext cx="1012825" cy="800100"/>
          </a:xfrm>
          <a:prstGeom prst="rect">
            <a:avLst/>
          </a:prstGeom>
          <a:noFill/>
        </p:spPr>
      </p:pic>
      <p:pic>
        <p:nvPicPr>
          <p:cNvPr id="101" name="Прямоугольник 100"/>
          <p:cNvPicPr>
            <a:picLocks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7424738" y="1809750"/>
            <a:ext cx="1012825" cy="800100"/>
          </a:xfrm>
          <a:prstGeom prst="rect">
            <a:avLst/>
          </a:prstGeom>
          <a:noFill/>
        </p:spPr>
      </p:pic>
      <p:pic>
        <p:nvPicPr>
          <p:cNvPr id="102" name="Прямоугольник 101"/>
          <p:cNvPicPr>
            <a:picLocks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8047038" y="1809750"/>
            <a:ext cx="920750" cy="800100"/>
          </a:xfrm>
          <a:prstGeom prst="rect">
            <a:avLst/>
          </a:prstGeom>
          <a:noFill/>
        </p:spPr>
      </p:pic>
      <p:pic>
        <p:nvPicPr>
          <p:cNvPr id="103" name="Прямоугольник 102"/>
          <p:cNvPicPr>
            <a:picLocks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5718175" y="2382838"/>
            <a:ext cx="957263" cy="804862"/>
          </a:xfrm>
          <a:prstGeom prst="rect">
            <a:avLst/>
          </a:prstGeom>
          <a:noFill/>
        </p:spPr>
      </p:pic>
      <p:pic>
        <p:nvPicPr>
          <p:cNvPr id="104" name="Прямоугольник 103"/>
          <p:cNvPicPr>
            <a:picLocks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6315075" y="2382838"/>
            <a:ext cx="920750" cy="804862"/>
          </a:xfrm>
          <a:prstGeom prst="rect">
            <a:avLst/>
          </a:prstGeom>
          <a:noFill/>
        </p:spPr>
      </p:pic>
      <p:pic>
        <p:nvPicPr>
          <p:cNvPr id="105" name="Прямоугольник 104"/>
          <p:cNvPicPr>
            <a:picLocks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6894513" y="2382838"/>
            <a:ext cx="927100" cy="804862"/>
          </a:xfrm>
          <a:prstGeom prst="rect">
            <a:avLst/>
          </a:prstGeom>
          <a:noFill/>
        </p:spPr>
      </p:pic>
      <p:pic>
        <p:nvPicPr>
          <p:cNvPr id="106" name="Прямоугольник 105"/>
          <p:cNvPicPr>
            <a:picLocks noChangeArrowheads="1"/>
          </p:cNvPicPr>
          <p:nvPr/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7486650" y="2382838"/>
            <a:ext cx="882650" cy="804862"/>
          </a:xfrm>
          <a:prstGeom prst="rect">
            <a:avLst/>
          </a:prstGeom>
          <a:noFill/>
        </p:spPr>
      </p:pic>
      <p:pic>
        <p:nvPicPr>
          <p:cNvPr id="107" name="Прямоугольник 106"/>
          <p:cNvPicPr>
            <a:picLocks noChangeArrowheads="1"/>
          </p:cNvPicPr>
          <p:nvPr/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8040688" y="2382838"/>
            <a:ext cx="931862" cy="804862"/>
          </a:xfrm>
          <a:prstGeom prst="rect">
            <a:avLst/>
          </a:prstGeom>
          <a:noFill/>
        </p:spPr>
      </p:pic>
      <p:pic>
        <p:nvPicPr>
          <p:cNvPr id="108" name="Прямоугольник 107"/>
          <p:cNvPicPr>
            <a:picLocks noChangeArrowheads="1"/>
          </p:cNvPicPr>
          <p:nvPr/>
        </p:nvPicPr>
        <p:blipFill>
          <a:blip r:embed="rId76" cstate="print"/>
          <a:srcRect/>
          <a:stretch>
            <a:fillRect/>
          </a:stretch>
        </p:blipFill>
        <p:spPr bwMode="auto">
          <a:xfrm>
            <a:off x="1243013" y="3676650"/>
            <a:ext cx="957262" cy="779463"/>
          </a:xfrm>
          <a:prstGeom prst="rect">
            <a:avLst/>
          </a:prstGeom>
          <a:noFill/>
        </p:spPr>
      </p:pic>
      <p:pic>
        <p:nvPicPr>
          <p:cNvPr id="109" name="Прямоугольник 108"/>
          <p:cNvPicPr>
            <a:picLocks noChangeArrowheads="1"/>
          </p:cNvPicPr>
          <p:nvPr/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1809750" y="3676650"/>
            <a:ext cx="1012825" cy="779463"/>
          </a:xfrm>
          <a:prstGeom prst="rect">
            <a:avLst/>
          </a:prstGeom>
          <a:noFill/>
        </p:spPr>
      </p:pic>
      <p:pic>
        <p:nvPicPr>
          <p:cNvPr id="110" name="Прямоугольник 109"/>
          <p:cNvPicPr>
            <a:picLocks noChangeArrowheads="1"/>
          </p:cNvPicPr>
          <p:nvPr/>
        </p:nvPicPr>
        <p:blipFill>
          <a:blip r:embed="rId78" cstate="print"/>
          <a:srcRect/>
          <a:stretch>
            <a:fillRect/>
          </a:stretch>
        </p:blipFill>
        <p:spPr bwMode="auto">
          <a:xfrm>
            <a:off x="2425700" y="3676650"/>
            <a:ext cx="927100" cy="779463"/>
          </a:xfrm>
          <a:prstGeom prst="rect">
            <a:avLst/>
          </a:prstGeom>
          <a:noFill/>
        </p:spPr>
      </p:pic>
      <p:pic>
        <p:nvPicPr>
          <p:cNvPr id="111" name="Прямоугольник 110"/>
          <p:cNvPicPr>
            <a:picLocks noChangeArrowheads="1"/>
          </p:cNvPicPr>
          <p:nvPr/>
        </p:nvPicPr>
        <p:blipFill>
          <a:blip r:embed="rId79" cstate="print"/>
          <a:srcRect/>
          <a:stretch>
            <a:fillRect/>
          </a:stretch>
        </p:blipFill>
        <p:spPr bwMode="auto">
          <a:xfrm>
            <a:off x="2955925" y="3676650"/>
            <a:ext cx="987425" cy="779463"/>
          </a:xfrm>
          <a:prstGeom prst="rect">
            <a:avLst/>
          </a:prstGeom>
          <a:noFill/>
        </p:spPr>
      </p:pic>
      <p:pic>
        <p:nvPicPr>
          <p:cNvPr id="112" name="Прямоугольник 111"/>
          <p:cNvPicPr>
            <a:picLocks noChangeArrowheads="1"/>
          </p:cNvPicPr>
          <p:nvPr/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3565525" y="3676650"/>
            <a:ext cx="920750" cy="779463"/>
          </a:xfrm>
          <a:prstGeom prst="rect">
            <a:avLst/>
          </a:prstGeom>
          <a:noFill/>
        </p:spPr>
      </p:pic>
      <p:pic>
        <p:nvPicPr>
          <p:cNvPr id="113" name="Прямоугольник 112"/>
          <p:cNvPicPr>
            <a:picLocks noChangeArrowheads="1"/>
          </p:cNvPicPr>
          <p:nvPr/>
        </p:nvPicPr>
        <p:blipFill>
          <a:blip r:embed="rId81" cstate="print"/>
          <a:srcRect/>
          <a:stretch>
            <a:fillRect/>
          </a:stretch>
        </p:blipFill>
        <p:spPr bwMode="auto">
          <a:xfrm>
            <a:off x="4627563" y="3676650"/>
            <a:ext cx="1035050" cy="779463"/>
          </a:xfrm>
          <a:prstGeom prst="rect">
            <a:avLst/>
          </a:prstGeom>
          <a:noFill/>
        </p:spPr>
      </p:pic>
      <p:pic>
        <p:nvPicPr>
          <p:cNvPr id="114" name="Прямоугольник 113"/>
          <p:cNvPicPr>
            <a:picLocks noChangeArrowheads="1"/>
          </p:cNvPicPr>
          <p:nvPr/>
        </p:nvPicPr>
        <p:blipFill>
          <a:blip r:embed="rId82" cstate="print"/>
          <a:srcRect/>
          <a:stretch>
            <a:fillRect/>
          </a:stretch>
        </p:blipFill>
        <p:spPr bwMode="auto">
          <a:xfrm>
            <a:off x="5224463" y="3676650"/>
            <a:ext cx="987425" cy="779463"/>
          </a:xfrm>
          <a:prstGeom prst="rect">
            <a:avLst/>
          </a:prstGeom>
          <a:noFill/>
        </p:spPr>
      </p:pic>
      <p:pic>
        <p:nvPicPr>
          <p:cNvPr id="115" name="Прямоугольник 114"/>
          <p:cNvPicPr>
            <a:picLocks noChangeArrowheads="1"/>
          </p:cNvPicPr>
          <p:nvPr/>
        </p:nvPicPr>
        <p:blipFill>
          <a:blip r:embed="rId83" cstate="print"/>
          <a:srcRect/>
          <a:stretch>
            <a:fillRect/>
          </a:stretch>
        </p:blipFill>
        <p:spPr bwMode="auto">
          <a:xfrm>
            <a:off x="5815013" y="3676650"/>
            <a:ext cx="957262" cy="779463"/>
          </a:xfrm>
          <a:prstGeom prst="rect">
            <a:avLst/>
          </a:prstGeom>
          <a:noFill/>
        </p:spPr>
      </p:pic>
      <p:pic>
        <p:nvPicPr>
          <p:cNvPr id="116" name="Прямоугольник 115"/>
          <p:cNvPicPr>
            <a:picLocks noChangeArrowheads="1"/>
          </p:cNvPicPr>
          <p:nvPr/>
        </p:nvPicPr>
        <p:blipFill>
          <a:blip r:embed="rId84" cstate="print"/>
          <a:srcRect/>
          <a:stretch>
            <a:fillRect/>
          </a:stretch>
        </p:blipFill>
        <p:spPr bwMode="auto">
          <a:xfrm>
            <a:off x="6419850" y="3676650"/>
            <a:ext cx="919163" cy="779463"/>
          </a:xfrm>
          <a:prstGeom prst="rect">
            <a:avLst/>
          </a:prstGeom>
          <a:noFill/>
        </p:spPr>
      </p:pic>
      <p:pic>
        <p:nvPicPr>
          <p:cNvPr id="117" name="Прямоугольник 116"/>
          <p:cNvPicPr>
            <a:picLocks noChangeArrowheads="1"/>
          </p:cNvPicPr>
          <p:nvPr/>
        </p:nvPicPr>
        <p:blipFill>
          <a:blip r:embed="rId85" cstate="print"/>
          <a:srcRect/>
          <a:stretch>
            <a:fillRect/>
          </a:stretch>
        </p:blipFill>
        <p:spPr bwMode="auto">
          <a:xfrm>
            <a:off x="1268413" y="4681538"/>
            <a:ext cx="931862" cy="781050"/>
          </a:xfrm>
          <a:prstGeom prst="rect">
            <a:avLst/>
          </a:prstGeom>
          <a:noFill/>
        </p:spPr>
      </p:pic>
      <p:pic>
        <p:nvPicPr>
          <p:cNvPr id="118" name="Прямоугольник 117"/>
          <p:cNvPicPr>
            <a:picLocks noChangeArrowheads="1"/>
          </p:cNvPicPr>
          <p:nvPr/>
        </p:nvPicPr>
        <p:blipFill>
          <a:blip r:embed="rId86" cstate="print"/>
          <a:srcRect/>
          <a:stretch>
            <a:fillRect/>
          </a:stretch>
        </p:blipFill>
        <p:spPr bwMode="auto">
          <a:xfrm>
            <a:off x="1755775" y="4681538"/>
            <a:ext cx="1139825" cy="781050"/>
          </a:xfrm>
          <a:prstGeom prst="rect">
            <a:avLst/>
          </a:prstGeom>
          <a:noFill/>
        </p:spPr>
      </p:pic>
      <p:pic>
        <p:nvPicPr>
          <p:cNvPr id="119" name="Прямоугольник 118"/>
          <p:cNvPicPr>
            <a:picLocks noChangeArrowheads="1"/>
          </p:cNvPicPr>
          <p:nvPr/>
        </p:nvPicPr>
        <p:blipFill>
          <a:blip r:embed="rId87" cstate="print"/>
          <a:srcRect/>
          <a:stretch>
            <a:fillRect/>
          </a:stretch>
        </p:blipFill>
        <p:spPr bwMode="auto">
          <a:xfrm>
            <a:off x="2382838" y="4681538"/>
            <a:ext cx="1049337" cy="781050"/>
          </a:xfrm>
          <a:prstGeom prst="rect">
            <a:avLst/>
          </a:prstGeom>
          <a:noFill/>
        </p:spPr>
      </p:pic>
      <p:pic>
        <p:nvPicPr>
          <p:cNvPr id="120" name="Прямоугольник 119"/>
          <p:cNvPicPr>
            <a:picLocks noChangeArrowheads="1"/>
          </p:cNvPicPr>
          <p:nvPr/>
        </p:nvPicPr>
        <p:blipFill>
          <a:blip r:embed="rId88" cstate="print"/>
          <a:srcRect/>
          <a:stretch>
            <a:fillRect/>
          </a:stretch>
        </p:blipFill>
        <p:spPr bwMode="auto">
          <a:xfrm>
            <a:off x="3048000" y="4681538"/>
            <a:ext cx="884238" cy="781050"/>
          </a:xfrm>
          <a:prstGeom prst="rect">
            <a:avLst/>
          </a:prstGeom>
          <a:noFill/>
        </p:spPr>
      </p:pic>
      <p:pic>
        <p:nvPicPr>
          <p:cNvPr id="121" name="Прямоугольник 120"/>
          <p:cNvPicPr>
            <a:picLocks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3560763" y="4681538"/>
            <a:ext cx="1011237" cy="781050"/>
          </a:xfrm>
          <a:prstGeom prst="rect">
            <a:avLst/>
          </a:prstGeom>
          <a:noFill/>
        </p:spPr>
      </p:pic>
      <p:pic>
        <p:nvPicPr>
          <p:cNvPr id="122" name="Прямоугольник 121"/>
          <p:cNvPicPr>
            <a:picLocks noChangeArrowheads="1"/>
          </p:cNvPicPr>
          <p:nvPr/>
        </p:nvPicPr>
        <p:blipFill>
          <a:blip r:embed="rId90" cstate="print"/>
          <a:srcRect/>
          <a:stretch>
            <a:fillRect/>
          </a:stretch>
        </p:blipFill>
        <p:spPr bwMode="auto">
          <a:xfrm>
            <a:off x="4181475" y="4681538"/>
            <a:ext cx="920750" cy="781050"/>
          </a:xfrm>
          <a:prstGeom prst="rect">
            <a:avLst/>
          </a:prstGeom>
          <a:noFill/>
        </p:spPr>
      </p:pic>
      <p:pic>
        <p:nvPicPr>
          <p:cNvPr id="123" name="Прямоугольник 122"/>
          <p:cNvPicPr>
            <a:picLocks noChangeArrowheads="1"/>
          </p:cNvPicPr>
          <p:nvPr/>
        </p:nvPicPr>
        <p:blipFill>
          <a:blip r:embed="rId91" cstate="print"/>
          <a:srcRect/>
          <a:stretch>
            <a:fillRect/>
          </a:stretch>
        </p:blipFill>
        <p:spPr bwMode="auto">
          <a:xfrm>
            <a:off x="7632700" y="3676650"/>
            <a:ext cx="841375" cy="779463"/>
          </a:xfrm>
          <a:prstGeom prst="rect">
            <a:avLst/>
          </a:prstGeom>
          <a:noFill/>
        </p:spPr>
      </p:pic>
      <p:pic>
        <p:nvPicPr>
          <p:cNvPr id="124" name="Прямоугольник 123"/>
          <p:cNvPicPr>
            <a:picLocks noChangeArrowheads="1"/>
          </p:cNvPicPr>
          <p:nvPr/>
        </p:nvPicPr>
        <p:blipFill>
          <a:blip r:embed="rId92" cstate="print"/>
          <a:srcRect/>
          <a:stretch>
            <a:fillRect/>
          </a:stretch>
        </p:blipFill>
        <p:spPr bwMode="auto">
          <a:xfrm>
            <a:off x="6364288" y="4668838"/>
            <a:ext cx="920750" cy="781050"/>
          </a:xfrm>
          <a:prstGeom prst="rect">
            <a:avLst/>
          </a:prstGeom>
          <a:noFill/>
        </p:spPr>
      </p:pic>
      <p:pic>
        <p:nvPicPr>
          <p:cNvPr id="125" name="Прямоугольник 124"/>
          <p:cNvPicPr>
            <a:picLocks noChangeArrowheads="1"/>
          </p:cNvPicPr>
          <p:nvPr/>
        </p:nvPicPr>
        <p:blipFill>
          <a:blip r:embed="rId93" cstate="print"/>
          <a:srcRect/>
          <a:stretch>
            <a:fillRect/>
          </a:stretch>
        </p:blipFill>
        <p:spPr bwMode="auto">
          <a:xfrm>
            <a:off x="4718050" y="4681538"/>
            <a:ext cx="1000125" cy="781050"/>
          </a:xfrm>
          <a:prstGeom prst="rect">
            <a:avLst/>
          </a:prstGeom>
          <a:noFill/>
        </p:spPr>
      </p:pic>
      <p:pic>
        <p:nvPicPr>
          <p:cNvPr id="126" name="Прямоугольник 125"/>
          <p:cNvPicPr>
            <a:picLocks noChangeArrowheads="1"/>
          </p:cNvPicPr>
          <p:nvPr/>
        </p:nvPicPr>
        <p:blipFill>
          <a:blip r:embed="rId94" cstate="print"/>
          <a:srcRect/>
          <a:stretch>
            <a:fillRect/>
          </a:stretch>
        </p:blipFill>
        <p:spPr bwMode="auto">
          <a:xfrm>
            <a:off x="5291138" y="4681538"/>
            <a:ext cx="1012825" cy="781050"/>
          </a:xfrm>
          <a:prstGeom prst="rect">
            <a:avLst/>
          </a:prstGeom>
          <a:noFill/>
        </p:spPr>
      </p:pic>
      <p:pic>
        <p:nvPicPr>
          <p:cNvPr id="127" name="Прямоугольник 126"/>
          <p:cNvPicPr>
            <a:picLocks noChangeArrowheads="1"/>
          </p:cNvPicPr>
          <p:nvPr/>
        </p:nvPicPr>
        <p:blipFill>
          <a:blip r:embed="rId95" cstate="print"/>
          <a:srcRect/>
          <a:stretch>
            <a:fillRect/>
          </a:stretch>
        </p:blipFill>
        <p:spPr bwMode="auto">
          <a:xfrm>
            <a:off x="7510463" y="4675188"/>
            <a:ext cx="957262" cy="781050"/>
          </a:xfrm>
          <a:prstGeom prst="rect">
            <a:avLst/>
          </a:prstGeom>
          <a:noFill/>
        </p:spPr>
      </p:pic>
      <p:pic>
        <p:nvPicPr>
          <p:cNvPr id="128" name="Прямоугольник 127"/>
          <p:cNvPicPr>
            <a:picLocks noChangeArrowheads="1"/>
          </p:cNvPicPr>
          <p:nvPr/>
        </p:nvPicPr>
        <p:blipFill>
          <a:blip r:embed="rId96" cstate="print"/>
          <a:srcRect/>
          <a:stretch>
            <a:fillRect/>
          </a:stretch>
        </p:blipFill>
        <p:spPr bwMode="auto">
          <a:xfrm>
            <a:off x="8113713" y="4675188"/>
            <a:ext cx="920750" cy="781050"/>
          </a:xfrm>
          <a:prstGeom prst="rect">
            <a:avLst/>
          </a:prstGeom>
          <a:noFill/>
        </p:spPr>
      </p:pic>
      <p:pic>
        <p:nvPicPr>
          <p:cNvPr id="129" name="Прямоугольник 128"/>
          <p:cNvPicPr>
            <a:picLocks noChangeArrowheads="1"/>
          </p:cNvPicPr>
          <p:nvPr/>
        </p:nvPicPr>
        <p:blipFill>
          <a:blip r:embed="rId97" cstate="print"/>
          <a:srcRect/>
          <a:stretch>
            <a:fillRect/>
          </a:stretch>
        </p:blipFill>
        <p:spPr bwMode="auto">
          <a:xfrm>
            <a:off x="6838950" y="4675188"/>
            <a:ext cx="1141413" cy="781050"/>
          </a:xfrm>
          <a:prstGeom prst="rect">
            <a:avLst/>
          </a:prstGeom>
          <a:noFill/>
        </p:spPr>
      </p:pic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1779588" y="3141663"/>
            <a:ext cx="1352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Подсказка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1187450" y="3789363"/>
            <a:ext cx="7705725" cy="1584325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Comic Sans MS" pitchFamily="66" charset="0"/>
              </a:rPr>
              <a:t>Читаем слова по слогам, начиная с выделенного.</a:t>
            </a:r>
          </a:p>
        </p:txBody>
      </p:sp>
      <p:sp>
        <p:nvSpPr>
          <p:cNvPr id="198" name="Прямоугольник 197"/>
          <p:cNvSpPr/>
          <p:nvPr/>
        </p:nvSpPr>
        <p:spPr>
          <a:xfrm>
            <a:off x="304800" y="404813"/>
            <a:ext cx="8640763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C:\Users\Евгения\Desktop\безопасность и здоровье\Ежик 10.png"/>
          <p:cNvPicPr>
            <a:picLocks noChangeAspect="1" noChangeArrowheads="1"/>
          </p:cNvPicPr>
          <p:nvPr/>
        </p:nvPicPr>
        <p:blipFill>
          <a:blip r:embed="rId98" cstate="print"/>
          <a:srcRect/>
          <a:stretch>
            <a:fillRect/>
          </a:stretch>
        </p:blipFill>
        <p:spPr bwMode="auto">
          <a:xfrm>
            <a:off x="80963" y="5084763"/>
            <a:ext cx="20097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Скругленная прямоугольная выноска 54"/>
          <p:cNvSpPr/>
          <p:nvPr/>
        </p:nvSpPr>
        <p:spPr>
          <a:xfrm>
            <a:off x="1476375" y="1196975"/>
            <a:ext cx="5616575" cy="3311525"/>
          </a:xfrm>
          <a:prstGeom prst="wedgeRoundRectCallout">
            <a:avLst>
              <a:gd name="adj1" fmla="val -46944"/>
              <a:gd name="adj2" fmla="val 8237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BC4542"/>
                </a:solidFill>
                <a:latin typeface="Comic Sans MS" pitchFamily="66" charset="0"/>
              </a:rPr>
              <a:t>Расшифруйте пословицы, объясните их смысл.</a:t>
            </a:r>
          </a:p>
        </p:txBody>
      </p:sp>
      <p:sp>
        <p:nvSpPr>
          <p:cNvPr id="133" name="Стрелка вправо 132">
            <a:hlinkClick r:id="rId99" action="ppaction://hlinksldjump"/>
          </p:cNvPr>
          <p:cNvSpPr/>
          <p:nvPr/>
        </p:nvSpPr>
        <p:spPr>
          <a:xfrm>
            <a:off x="8676456" y="6381328"/>
            <a:ext cx="360040" cy="288032"/>
          </a:xfrm>
          <a:prstGeom prst="rightArrow">
            <a:avLst/>
          </a:prstGeom>
          <a:solidFill>
            <a:srgbClr val="99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1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4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3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600"/>
                            </p:stCondLst>
                            <p:childTnLst>
                              <p:par>
                                <p:cTn id="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90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20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800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200"/>
                            </p:stCondLst>
                            <p:childTnLst>
                              <p:par>
                                <p:cTn id="1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800"/>
                            </p:stCondLst>
                            <p:childTnLst>
                              <p:par>
                                <p:cTn id="1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100"/>
                            </p:stCondLst>
                            <p:childTnLst>
                              <p:par>
                                <p:cTn id="1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700"/>
                            </p:stCondLst>
                            <p:childTnLst>
                              <p:par>
                                <p:cTn id="1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30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600"/>
                            </p:stCondLst>
                            <p:childTnLst>
                              <p:par>
                                <p:cTn id="1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900"/>
                            </p:stCondLst>
                            <p:childTnLst>
                              <p:par>
                                <p:cTn id="1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200"/>
                            </p:stCondLst>
                            <p:childTnLst>
                              <p:par>
                                <p:cTn id="1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800"/>
                            </p:stCondLst>
                            <p:childTnLst>
                              <p:par>
                                <p:cTn id="1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100"/>
                            </p:stCondLst>
                            <p:childTnLst>
                              <p:par>
                                <p:cTn id="1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400"/>
                            </p:stCondLst>
                            <p:childTnLst>
                              <p:par>
                                <p:cTn id="1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700"/>
                            </p:stCondLst>
                            <p:childTnLst>
                              <p:par>
                                <p:cTn id="1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86" grpId="0" animBg="1"/>
      <p:bldP spid="86" grpId="1" animBg="1"/>
      <p:bldP spid="131" grpId="0" animBg="1"/>
      <p:bldP spid="131" grpId="1" animBg="1"/>
      <p:bldP spid="198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рест 18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FF01BC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5603" name="Группа 12"/>
          <p:cNvGrpSpPr>
            <a:grpSpLocks/>
          </p:cNvGrpSpPr>
          <p:nvPr/>
        </p:nvGrpSpPr>
        <p:grpSpPr bwMode="auto">
          <a:xfrm>
            <a:off x="2051050" y="620713"/>
            <a:ext cx="5224463" cy="5006975"/>
            <a:chOff x="2051720" y="620688"/>
            <a:chExt cx="5223098" cy="5006529"/>
          </a:xfrm>
        </p:grpSpPr>
        <p:pic>
          <p:nvPicPr>
            <p:cNvPr id="25611" name="Picture 2" descr="C:\Users\Евгения\Desktop\безопасность и здоровье\картинки\задание 8\расчёска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79591">
              <a:off x="2051720" y="620688"/>
              <a:ext cx="1476211" cy="384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3" descr="C:\Users\Евгения\Desktop\безопасность и здоровье\картинки\задание 8\теннисная ракетка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9544717">
              <a:off x="2145716" y="2697903"/>
              <a:ext cx="2092367" cy="2929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4" descr="C:\Users\Евгения\Desktop\безопасность и здоровье\картинки\задание 8\баскетбол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61384">
              <a:off x="4076607" y="1712352"/>
              <a:ext cx="3133690" cy="338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5" descr="C:\Users\Евгения\Desktop\безопасность и здоровье\картинки\задание 8\воланчик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2852936"/>
              <a:ext cx="96202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6" descr="C:\Users\Евгения\Desktop\безопасность и здоровье\картинки\задание 8\зубная щётка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53402">
              <a:off x="3714078" y="2767689"/>
              <a:ext cx="1854910" cy="2832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7" descr="C:\Users\Евгения\Desktop\безопасность и здоровье\картинки\задание 8\кегли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637835">
              <a:off x="5125777" y="1489350"/>
              <a:ext cx="1354684" cy="2962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8" descr="C:\Users\Евгения\Desktop\безопасность и здоровье\картинки\задание 8\ласты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1207" y="3212976"/>
              <a:ext cx="2484276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8" name="Picture 9" descr="C:\Users\Евгения\Desktop\безопасность и здоровье\картинки\задание 8\мыло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19491">
              <a:off x="2249429" y="1534518"/>
              <a:ext cx="2987824" cy="1878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9" name="Picture 10" descr="C:\Users\Евгения\Desktop\безопасность и здоровье\картинки\задание 8\мяч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908720"/>
              <a:ext cx="2667000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0" name="Picture 11" descr="C:\Users\Евгения\Desktop\безопасность и здоровье\картинки\задание 8\очки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3212976"/>
              <a:ext cx="299085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TextBox 1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5661025"/>
            <a:ext cx="1624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Правильный</a:t>
            </a:r>
          </a:p>
          <a:p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ответ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333375"/>
            <a:ext cx="8424863" cy="619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619250" y="1268413"/>
            <a:ext cx="6048375" cy="2881312"/>
          </a:xfrm>
          <a:prstGeom prst="wedgeRoundRectCallout">
            <a:avLst>
              <a:gd name="adj1" fmla="val 37712"/>
              <a:gd name="adj2" fmla="val 75771"/>
              <a:gd name="adj3" fmla="val 16667"/>
            </a:avLst>
          </a:prstGeom>
          <a:solidFill>
            <a:schemeClr val="bg1"/>
          </a:solidFill>
          <a:ln w="3810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6600"/>
                </a:solidFill>
                <a:latin typeface="Comic Sans MS" pitchFamily="66" charset="0"/>
              </a:rPr>
              <a:t>	</a:t>
            </a:r>
            <a:r>
              <a:rPr lang="ru-RU" sz="3600" dirty="0">
                <a:solidFill>
                  <a:srgbClr val="FF6600"/>
                </a:solidFill>
                <a:latin typeface="Comic Sans MS" pitchFamily="66" charset="0"/>
              </a:rPr>
              <a:t>Найди все предметы на рисунке.</a:t>
            </a:r>
          </a:p>
        </p:txBody>
      </p:sp>
      <p:pic>
        <p:nvPicPr>
          <p:cNvPr id="16" name="Picture 2" descr="C:\Users\Евгения\Desktop\безопасность и здоровье\86f7b016737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588" y="4149725"/>
            <a:ext cx="25098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Стрелка вправо 19"/>
          <p:cNvGrpSpPr>
            <a:grpSpLocks/>
          </p:cNvGrpSpPr>
          <p:nvPr/>
        </p:nvGrpSpPr>
        <p:grpSpPr bwMode="auto">
          <a:xfrm>
            <a:off x="8613775" y="6345238"/>
            <a:ext cx="474663" cy="409575"/>
            <a:chOff x="5426" y="3997"/>
            <a:chExt cx="299" cy="258"/>
          </a:xfrm>
        </p:grpSpPr>
        <p:pic>
          <p:nvPicPr>
            <p:cNvPr id="25608" name="Стрелка вправо 19">
              <a:hlinkClick r:id="rId14" action="ppaction://hlinksldjump"/>
            </p:cNvPr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26" y="3997"/>
              <a:ext cx="299" cy="258"/>
            </a:xfrm>
            <a:prstGeom prst="rect">
              <a:avLst/>
            </a:prstGeom>
            <a:noFill/>
          </p:spPr>
        </p:pic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5465" y="4065"/>
              <a:ext cx="18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FF01BC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Picture 2" descr="C:\Users\Евгения\Desktop\безопасность и здоровье\картинки\задание 8\расчёс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9591">
            <a:off x="741363" y="1755775"/>
            <a:ext cx="147637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Евгения\Desktop\безопасность и здоровье\картинки\задание 8\теннисная ракет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68059">
            <a:off x="506413" y="255588"/>
            <a:ext cx="159861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Евгения\Desktop\безопасность и здоровье\картинки\задание 8\баскетбо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55588"/>
            <a:ext cx="313372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Евгения\Desktop\безопасность и здоровье\картинки\задание 8\воланчи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852738"/>
            <a:ext cx="9620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Users\Евгения\Desktop\безопасность и здоровье\картинки\задание 8\зубная щётк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3789363"/>
            <a:ext cx="1854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Users\Евгения\Desktop\безопасность и здоровье\картинки\задание 8\кегли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6468">
            <a:off x="7607300" y="328613"/>
            <a:ext cx="13557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:\Users\Евгения\Desktop\безопасность и здоровье\картинки\задание 8\ласты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4868863"/>
            <a:ext cx="22685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Users\Евгения\Desktop\безопасность и здоровье\картинки\задание 8\мыло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9491">
            <a:off x="1601788" y="625475"/>
            <a:ext cx="29876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C:\Users\Евгения\Desktop\безопасность и здоровье\картинки\задание 8\мяч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141663"/>
            <a:ext cx="2667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:\Users\Евгения\Desktop\безопасность и здоровье\картинки\задание 8\очки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005263"/>
            <a:ext cx="2990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8532813" y="6308725"/>
            <a:ext cx="431800" cy="360363"/>
          </a:xfrm>
          <a:prstGeom prst="actionButtonBackPrevious">
            <a:avLst/>
          </a:prstGeom>
          <a:solidFill>
            <a:srgbClr val="FF33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Крест 14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смешарики\карыч\0_5456e_812ce187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470400"/>
            <a:ext cx="2043113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FF01BC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27763" y="5672138"/>
            <a:ext cx="2581275" cy="6477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33CC"/>
                </a:solidFill>
                <a:latin typeface="Comic Sans MS" pitchFamily="66" charset="0"/>
              </a:rPr>
              <a:t>ШАХМАТЫ</a:t>
            </a:r>
          </a:p>
        </p:txBody>
      </p:sp>
      <p:pic>
        <p:nvPicPr>
          <p:cNvPr id="42" name="Скругленный прямоугольник 4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3" y="5602288"/>
            <a:ext cx="2786062" cy="779462"/>
          </a:xfrm>
          <a:prstGeom prst="rect">
            <a:avLst/>
          </a:prstGeom>
          <a:noFill/>
        </p:spPr>
      </p:pic>
      <p:sp>
        <p:nvSpPr>
          <p:cNvPr id="43" name="Скругленный прямоугольник 42"/>
          <p:cNvSpPr/>
          <p:nvPr/>
        </p:nvSpPr>
        <p:spPr>
          <a:xfrm>
            <a:off x="6227763" y="5661025"/>
            <a:ext cx="2581275" cy="6477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1033" name="Picture 9" descr="C:\Users\Евгения\Desktop\безопасность и здоровье\картинки\задание 7\шахма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1052513"/>
            <a:ext cx="36671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Скругленный прямоугольник 44"/>
          <p:cNvSpPr/>
          <p:nvPr/>
        </p:nvSpPr>
        <p:spPr>
          <a:xfrm>
            <a:off x="6156325" y="5013325"/>
            <a:ext cx="2581275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33CC"/>
                </a:solidFill>
                <a:latin typeface="Comic Sans MS" pitchFamily="66" charset="0"/>
              </a:rPr>
              <a:t>СКАКАЛКА</a:t>
            </a:r>
          </a:p>
        </p:txBody>
      </p:sp>
      <p:pic>
        <p:nvPicPr>
          <p:cNvPr id="46" name="Скругленный прямоугольник 4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949825"/>
            <a:ext cx="2693988" cy="785813"/>
          </a:xfrm>
          <a:prstGeom prst="rect">
            <a:avLst/>
          </a:prstGeom>
          <a:noFill/>
        </p:spPr>
      </p:pic>
      <p:sp>
        <p:nvSpPr>
          <p:cNvPr id="47" name="Скругленный прямоугольник 46"/>
          <p:cNvSpPr/>
          <p:nvPr/>
        </p:nvSpPr>
        <p:spPr>
          <a:xfrm>
            <a:off x="6227763" y="5013325"/>
            <a:ext cx="2581275" cy="6477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1034" name="Picture 10" descr="C:\Users\Евгения\Desktop\безопасность и здоровье\картинки\задание 7\скакал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9738" y="1052513"/>
            <a:ext cx="38068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Скругленный прямоугольник 48"/>
          <p:cNvSpPr/>
          <p:nvPr/>
        </p:nvSpPr>
        <p:spPr>
          <a:xfrm>
            <a:off x="5957888" y="4365625"/>
            <a:ext cx="2581275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33CC"/>
                </a:solidFill>
                <a:latin typeface="Comic Sans MS" pitchFamily="66" charset="0"/>
              </a:rPr>
              <a:t>КОНЬКИ</a:t>
            </a:r>
          </a:p>
        </p:txBody>
      </p:sp>
      <p:pic>
        <p:nvPicPr>
          <p:cNvPr id="50" name="Скругленный прямоугольник 4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6925" y="4303713"/>
            <a:ext cx="2700338" cy="781050"/>
          </a:xfrm>
          <a:prstGeom prst="rect">
            <a:avLst/>
          </a:prstGeom>
          <a:noFill/>
        </p:spPr>
      </p:pic>
      <p:sp>
        <p:nvSpPr>
          <p:cNvPr id="51" name="Скругленный прямоугольник 50"/>
          <p:cNvSpPr/>
          <p:nvPr/>
        </p:nvSpPr>
        <p:spPr>
          <a:xfrm>
            <a:off x="6173788" y="4365625"/>
            <a:ext cx="2581275" cy="6477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1035" name="Picture 11" descr="C:\Users\Евгения\Desktop\безопасность и здоровье\картинки\задание 7\конь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5275" y="476250"/>
            <a:ext cx="360045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Евгения\Desktop\безопасность и здоровье\картинки\задание 7\лыж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1052513"/>
            <a:ext cx="4633913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Скругленный прямоугольник 53"/>
          <p:cNvSpPr/>
          <p:nvPr/>
        </p:nvSpPr>
        <p:spPr>
          <a:xfrm>
            <a:off x="5799138" y="3732213"/>
            <a:ext cx="2581275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33CC"/>
                </a:solidFill>
                <a:latin typeface="Comic Sans MS" pitchFamily="66" charset="0"/>
              </a:rPr>
              <a:t>ЛЫЖИ</a:t>
            </a:r>
          </a:p>
        </p:txBody>
      </p:sp>
      <p:pic>
        <p:nvPicPr>
          <p:cNvPr id="55" name="Скругленный прямоугольник 54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5638" y="3670300"/>
            <a:ext cx="2695575" cy="779463"/>
          </a:xfrm>
          <a:prstGeom prst="rect">
            <a:avLst/>
          </a:prstGeom>
          <a:noFill/>
        </p:spPr>
      </p:pic>
      <p:sp>
        <p:nvSpPr>
          <p:cNvPr id="56" name="Скругленный прямоугольник 55"/>
          <p:cNvSpPr/>
          <p:nvPr/>
        </p:nvSpPr>
        <p:spPr>
          <a:xfrm>
            <a:off x="5886450" y="3716338"/>
            <a:ext cx="2581275" cy="64928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1037" name="Picture 13" descr="C:\Users\Евгения\Desktop\безопасность и здоровье\картинки\задание 7\велосипед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7575" y="1196975"/>
            <a:ext cx="49085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Скругленный прямоугольник 57"/>
          <p:cNvSpPr/>
          <p:nvPr/>
        </p:nvSpPr>
        <p:spPr>
          <a:xfrm>
            <a:off x="6238875" y="3068638"/>
            <a:ext cx="2581275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33CC"/>
                </a:solidFill>
                <a:latin typeface="Comic Sans MS" pitchFamily="66" charset="0"/>
              </a:rPr>
              <a:t>ВЕЛОСИПЕД</a:t>
            </a:r>
          </a:p>
        </p:txBody>
      </p:sp>
      <p:pic>
        <p:nvPicPr>
          <p:cNvPr id="59" name="Скругленный прямоугольник 58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050" y="3028950"/>
            <a:ext cx="2816225" cy="762000"/>
          </a:xfrm>
          <a:prstGeom prst="rect">
            <a:avLst/>
          </a:prstGeom>
          <a:noFill/>
        </p:spPr>
      </p:pic>
      <p:sp>
        <p:nvSpPr>
          <p:cNvPr id="60" name="Скругленный прямоугольник 59"/>
          <p:cNvSpPr/>
          <p:nvPr/>
        </p:nvSpPr>
        <p:spPr>
          <a:xfrm>
            <a:off x="6227763" y="3068638"/>
            <a:ext cx="2581275" cy="6477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1038" name="Picture 14" descr="C:\Users\Евгения\Desktop\безопасность и здоровье\картинки\задание 7\мяч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38" y="1341438"/>
            <a:ext cx="25923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Скругленный прямоугольник 61"/>
          <p:cNvSpPr/>
          <p:nvPr/>
        </p:nvSpPr>
        <p:spPr>
          <a:xfrm>
            <a:off x="5940425" y="2420938"/>
            <a:ext cx="1789113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33CC"/>
                </a:solidFill>
                <a:latin typeface="Comic Sans MS" pitchFamily="66" charset="0"/>
              </a:rPr>
              <a:t>МЯЧ</a:t>
            </a:r>
          </a:p>
        </p:txBody>
      </p:sp>
      <p:pic>
        <p:nvPicPr>
          <p:cNvPr id="63" name="Скругленный прямоугольник 6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35638" y="2359025"/>
            <a:ext cx="2060575" cy="781050"/>
          </a:xfrm>
          <a:prstGeom prst="rect">
            <a:avLst/>
          </a:prstGeom>
          <a:noFill/>
        </p:spPr>
      </p:pic>
      <p:sp>
        <p:nvSpPr>
          <p:cNvPr id="64" name="Скругленный прямоугольник 63"/>
          <p:cNvSpPr/>
          <p:nvPr/>
        </p:nvSpPr>
        <p:spPr>
          <a:xfrm>
            <a:off x="5807075" y="2349500"/>
            <a:ext cx="1860550" cy="6477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940425" y="1773238"/>
            <a:ext cx="2149475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33CC"/>
                </a:solidFill>
                <a:latin typeface="Comic Sans MS" pitchFamily="66" charset="0"/>
              </a:rPr>
              <a:t>САНКИ</a:t>
            </a:r>
          </a:p>
        </p:txBody>
      </p:sp>
      <p:pic>
        <p:nvPicPr>
          <p:cNvPr id="66" name="Скругленный прямоугольник 65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76925" y="1712913"/>
            <a:ext cx="2266950" cy="781050"/>
          </a:xfrm>
          <a:prstGeom prst="rect">
            <a:avLst/>
          </a:prstGeom>
          <a:noFill/>
        </p:spPr>
      </p:pic>
      <p:sp>
        <p:nvSpPr>
          <p:cNvPr id="67" name="Скругленный прямоугольник 66"/>
          <p:cNvSpPr/>
          <p:nvPr/>
        </p:nvSpPr>
        <p:spPr>
          <a:xfrm>
            <a:off x="6094413" y="1700213"/>
            <a:ext cx="2149475" cy="64928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1039" name="Picture 15" descr="C:\Users\Евгения\Desktop\безопасность и здоровье\картинки\задание 7\санки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93838" y="1052513"/>
            <a:ext cx="44465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Скругленный прямоугольник 68"/>
          <p:cNvSpPr/>
          <p:nvPr/>
        </p:nvSpPr>
        <p:spPr>
          <a:xfrm>
            <a:off x="6011863" y="1125538"/>
            <a:ext cx="2581275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33CC"/>
                </a:solidFill>
                <a:latin typeface="Comic Sans MS" pitchFamily="66" charset="0"/>
              </a:rPr>
              <a:t>КЛЮШКА</a:t>
            </a:r>
          </a:p>
        </p:txBody>
      </p:sp>
      <p:pic>
        <p:nvPicPr>
          <p:cNvPr id="70" name="Скругленный прямоугольник 69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9950" y="1060450"/>
            <a:ext cx="2700338" cy="787400"/>
          </a:xfrm>
          <a:prstGeom prst="rect">
            <a:avLst/>
          </a:prstGeom>
          <a:noFill/>
        </p:spPr>
      </p:pic>
      <p:sp>
        <p:nvSpPr>
          <p:cNvPr id="71" name="Скругленный прямоугольник 70"/>
          <p:cNvSpPr/>
          <p:nvPr/>
        </p:nvSpPr>
        <p:spPr>
          <a:xfrm>
            <a:off x="5951538" y="1125538"/>
            <a:ext cx="2581275" cy="6477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1040" name="Picture 16" descr="C:\Users\Евгения\Desktop\безопасность и здоровье\картинки\задание 7\клюшка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4700" y="476250"/>
            <a:ext cx="4302125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Скругленный прямоугольник 72"/>
          <p:cNvSpPr/>
          <p:nvPr/>
        </p:nvSpPr>
        <p:spPr>
          <a:xfrm>
            <a:off x="6011863" y="549275"/>
            <a:ext cx="2581275" cy="647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FF33CC"/>
                </a:solidFill>
                <a:latin typeface="Comic Sans MS" pitchFamily="66" charset="0"/>
              </a:rPr>
              <a:t>ГАНТЕЛИ</a:t>
            </a:r>
          </a:p>
        </p:txBody>
      </p:sp>
      <p:pic>
        <p:nvPicPr>
          <p:cNvPr id="74" name="Скругленный прямоугольник 73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76925" y="487363"/>
            <a:ext cx="2700338" cy="781050"/>
          </a:xfrm>
          <a:prstGeom prst="rect">
            <a:avLst/>
          </a:prstGeom>
          <a:noFill/>
        </p:spPr>
      </p:pic>
      <p:sp>
        <p:nvSpPr>
          <p:cNvPr id="75" name="Скругленный прямоугольник 74"/>
          <p:cNvSpPr/>
          <p:nvPr/>
        </p:nvSpPr>
        <p:spPr>
          <a:xfrm>
            <a:off x="6156325" y="506413"/>
            <a:ext cx="2581275" cy="6477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1041" name="Picture 17" descr="C:\Users\Евгения\Desktop\безопасность и здоровье\картинки\задание 7\гантели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17575" y="981075"/>
            <a:ext cx="4735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кругленная прямоугольная выноска 43"/>
          <p:cNvSpPr/>
          <p:nvPr/>
        </p:nvSpPr>
        <p:spPr>
          <a:xfrm>
            <a:off x="323850" y="1052513"/>
            <a:ext cx="5761038" cy="3313112"/>
          </a:xfrm>
          <a:prstGeom prst="wedgeRoundRectCallout">
            <a:avLst>
              <a:gd name="adj1" fmla="val -24666"/>
              <a:gd name="adj2" fmla="val 63002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CC"/>
                </a:solidFill>
                <a:latin typeface="Comic Sans MS" pitchFamily="66" charset="0"/>
              </a:rPr>
              <a:t>Из «рассыпанных» букв соберите слова на тему «спортивный снаряд»?</a:t>
            </a:r>
          </a:p>
        </p:txBody>
      </p:sp>
      <p:sp>
        <p:nvSpPr>
          <p:cNvPr id="48" name="Крест 47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право 51">
            <a:hlinkClick r:id="rId21" action="ppaction://hlinksldjump"/>
          </p:cNvPr>
          <p:cNvSpPr/>
          <p:nvPr/>
        </p:nvSpPr>
        <p:spPr>
          <a:xfrm>
            <a:off x="8676456" y="6381328"/>
            <a:ext cx="360040" cy="288032"/>
          </a:xfrm>
          <a:prstGeom prst="rightArrow">
            <a:avLst/>
          </a:prstGeom>
          <a:solidFill>
            <a:srgbClr val="FF1D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xit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0070C0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7" name="Picture 5" descr="C:\Users\Евгения\Desktop\безопасность и здоровье\картинки\задание 9\торт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781300"/>
            <a:ext cx="16557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Евгения\Desktop\безопасность и здоровье\картинки\задание 9\зубная ни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052513"/>
            <a:ext cx="20939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Евгения\Desktop\безопасность и здоровье\картинки\задание 9\ледене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8154">
            <a:off x="1246188" y="3921125"/>
            <a:ext cx="17922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Евгения\Desktop\безопасность и здоровье\картинки\задание 9\ко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908050"/>
            <a:ext cx="863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Евгения\Desktop\безопасность и здоровье\картинки\задание 9\молок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3068638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Users\Евгения\Desktop\безопасность и здоровье\картинки\задание 9\зубная щёт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48183">
            <a:off x="5097463" y="4410075"/>
            <a:ext cx="215741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:\Users\Евгения\Desktop\безопасность и здоровье\картинки\задание 9\банка мёд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969963"/>
            <a:ext cx="18653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0825" y="333375"/>
            <a:ext cx="8642350" cy="619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476375" y="836613"/>
            <a:ext cx="6480175" cy="3744912"/>
          </a:xfrm>
          <a:prstGeom prst="wedgeRoundRectCallout">
            <a:avLst>
              <a:gd name="adj1" fmla="val 41006"/>
              <a:gd name="adj2" fmla="val 6609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BC4542"/>
                </a:solidFill>
                <a:latin typeface="Comic Sans MS" pitchFamily="66" charset="0"/>
              </a:rPr>
              <a:t>Рассмотри рисунки и отметьте, что полезно для зубов?  </a:t>
            </a:r>
          </a:p>
        </p:txBody>
      </p:sp>
      <p:sp>
        <p:nvSpPr>
          <p:cNvPr id="13" name="Крест 12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3850" y="860425"/>
            <a:ext cx="8532813" cy="5016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Мёд полезен для всего организма,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и для зубов тоже. В нём содержится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очень много витаминов, микроэлементов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и биологически активных веществ. Они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помогают укреплять не только сами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зубы, но и окружающие их ткани. Кроме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того, натуральный мёд сам по себе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обладает сильным антибактериальным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действием.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825" y="2159000"/>
            <a:ext cx="8689975" cy="2062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itchFamily="66" charset="0"/>
              </a:rPr>
              <a:t>Флоссы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 (зубные нити)  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предназначены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для тщательного удаления зубного налёта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и остатков пищи из труднодоступных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для щётки межзубных промежутков.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288" y="1125538"/>
            <a:ext cx="8424862" cy="4030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Продукты с высоким содержанием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сахара,  особенно вредны карамель,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ириски и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 леденцы. 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Дело все в том, что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находящиеся  в нашей слюне бактерии,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потребляя сахар, который остался после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приема пищи на  зубах, выделяют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разрушающие зубную  эмаль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органические кислоты.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850" y="1412875"/>
            <a:ext cx="8604250" cy="3324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Кто регулярно употребляют молоко и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молочные продукты, в два раза реже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страдают от болезней десен и зубов.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В молоке содержится огромной комплекс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витаминов, которые защищают зубную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эмаль и способствуют укреплению зубов.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3850" y="1773238"/>
            <a:ext cx="8483600" cy="30464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Кола или любая другая содовая сладкая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вода может губительно сказаться на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здоровье зубов. По словам </a:t>
            </a:r>
            <a:r>
              <a:rPr lang="ru-RU" sz="3200" dirty="0" err="1">
                <a:solidFill>
                  <a:srgbClr val="002060"/>
                </a:solidFill>
                <a:latin typeface="Comic Sans MS" pitchFamily="66" charset="0"/>
              </a:rPr>
              <a:t>исследовате</a:t>
            </a: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лей, фосфорная и лимонная кислота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воздействуют на зубы очень быстро, что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 приводит к их разрушению.</a:t>
            </a:r>
          </a:p>
        </p:txBody>
      </p:sp>
      <p:pic>
        <p:nvPicPr>
          <p:cNvPr id="8193" name="Picture 1" descr="C:\Users\Евгения\Desktop\безопасность и здоровье\2e8731cba7384a268f25f4bd927a928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01"/>
          <a:stretch>
            <a:fillRect/>
          </a:stretch>
        </p:blipFill>
        <p:spPr bwMode="auto">
          <a:xfrm>
            <a:off x="7386638" y="4465638"/>
            <a:ext cx="1577975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10" action="ppaction://hlinksldjump"/>
          </p:cNvPr>
          <p:cNvSpPr/>
          <p:nvPr/>
        </p:nvSpPr>
        <p:spPr>
          <a:xfrm>
            <a:off x="8676456" y="6381328"/>
            <a:ext cx="360040" cy="28803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1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FF0066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C:\Users\Евгения\Desktop\безопасность и здоровье\картинки\задание 9\с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975"/>
            <a:ext cx="10683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Евгения\Desktop\безопасность и здоровье\картинки\задание 9\коктей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168433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Евгения\Desktop\безопасность и здоровье\картинки\задание 9\чай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341438"/>
            <a:ext cx="2768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Евгения\Desktop\безопасность и здоровье\картинки\задание 9\вод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99" r="12251"/>
          <a:stretch>
            <a:fillRect/>
          </a:stretch>
        </p:blipFill>
        <p:spPr bwMode="auto">
          <a:xfrm>
            <a:off x="2124075" y="3541713"/>
            <a:ext cx="10191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Евгения\Desktop\безопасность и здоровье\картинки\задание 9\ко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312863"/>
            <a:ext cx="936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825" y="260350"/>
            <a:ext cx="8642350" cy="619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1619250" y="765175"/>
            <a:ext cx="6481763" cy="3743325"/>
          </a:xfrm>
          <a:prstGeom prst="wedgeRoundRectCallout">
            <a:avLst>
              <a:gd name="adj1" fmla="val 37681"/>
              <a:gd name="adj2" fmla="val 60347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BC4542"/>
                </a:solidFill>
                <a:latin typeface="Comic Sans MS" pitchFamily="66" charset="0"/>
              </a:rPr>
              <a:t>Какие напитки лучше всего утолят жажду в жаркий летний день?  </a:t>
            </a:r>
          </a:p>
        </p:txBody>
      </p:sp>
      <p:pic>
        <p:nvPicPr>
          <p:cNvPr id="7169" name="Picture 1" descr="C:\Users\Евгения\Desktop\безопасность и здоровье\Ежик 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724400"/>
            <a:ext cx="155098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>
            <a:off x="8676456" y="6381328"/>
            <a:ext cx="360040" cy="288032"/>
          </a:xfrm>
          <a:prstGeom prst="rightArrow">
            <a:avLst/>
          </a:prstGeom>
          <a:solidFill>
            <a:srgbClr val="FF1D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4787900" y="5949950"/>
            <a:ext cx="187166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CC"/>
                </a:solidFill>
                <a:latin typeface="Comic Sans MS" pitchFamily="66" charset="0"/>
              </a:rPr>
              <a:t>А знаете ли вы?</a:t>
            </a:r>
          </a:p>
        </p:txBody>
      </p:sp>
      <p:pic>
        <p:nvPicPr>
          <p:cNvPr id="4" name="Picture 7" descr="C:\Users\Евгения\Desktop\безопасность и здоровье\картинки\задание 9\тарелка каш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221163"/>
            <a:ext cx="25368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Евгения\Desktop\безопасность и здоровье\картинки\задание 9\кефир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14557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Евгения\Desktop\безопасность и здоровье\картинки\задание 9\лимоны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492375"/>
            <a:ext cx="7921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Евгения\Desktop\безопасность и здоровье\картинки\задание 5\хлеб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1628775"/>
            <a:ext cx="13430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Евгения\Desktop\безопасность и здоровье\картинки\задание 9\смороди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300" y="3786188"/>
            <a:ext cx="1768475" cy="1590675"/>
          </a:xfrm>
          <a:prstGeom prst="rect">
            <a:avLst/>
          </a:prstGeom>
          <a:noFill/>
        </p:spPr>
      </p:pic>
      <p:pic>
        <p:nvPicPr>
          <p:cNvPr id="5125" name="Picture 5" descr="C:\Users\Евгения\Desktop\безопасность и здоровье\картинки\задание 9\рыбий жир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765175"/>
            <a:ext cx="1011237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Евгения\Desktop\безопасность и здоровье\картинки\задание 9\яйца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916113"/>
            <a:ext cx="20589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Евгения\Desktop\безопасность и здоровье\картинки\задание 9\шиповник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852738"/>
            <a:ext cx="203835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FF01BC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404813"/>
            <a:ext cx="8424863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403350" y="476250"/>
            <a:ext cx="6481763" cy="3744913"/>
          </a:xfrm>
          <a:prstGeom prst="wedgeRoundRectCallout">
            <a:avLst>
              <a:gd name="adj1" fmla="val 41006"/>
              <a:gd name="adj2" fmla="val 6609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BC4542"/>
                </a:solidFill>
                <a:latin typeface="Comic Sans MS" pitchFamily="66" charset="0"/>
              </a:rPr>
              <a:t>В каких продуктах, нарисованных ниже, содержится витамин С, повышающий иммунитет человека? </a:t>
            </a:r>
            <a:r>
              <a:rPr lang="ru-RU" sz="3200" dirty="0">
                <a:solidFill>
                  <a:srgbClr val="BC4542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145" name="Picture 1" descr="C:\Users\Евгения\Desktop\безопасность и здоровье\f9a01c471fc6e233fea97c9f7a423ca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724400"/>
            <a:ext cx="17843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Крест 13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>
            <a:hlinkClick r:id="rId13" action="ppaction://hlinksldjump"/>
          </p:cNvPr>
          <p:cNvSpPr/>
          <p:nvPr/>
        </p:nvSpPr>
        <p:spPr>
          <a:xfrm>
            <a:off x="8676456" y="6381328"/>
            <a:ext cx="360040" cy="288032"/>
          </a:xfrm>
          <a:prstGeom prst="rightArrow">
            <a:avLst/>
          </a:prstGeom>
          <a:solidFill>
            <a:srgbClr val="99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88" y="404813"/>
            <a:ext cx="8208962" cy="5694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  Витамин С повышает устойчивость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организма к внешним воздействиям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инфекциям. Витамин С должен поступать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ежедневно, его запасы в организме малы, а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расход для жизнедеятельности беспрерывен.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Максимальное количество витамина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содержится в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 шиповнике, сладком перце,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 черной смородине, петрушке, капусте,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 щавеле, цитрусовых, рябине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   Недостаток витамина С приводит 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снижению сопротивляемости различным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инфекциям, а его отсутствие — к развитию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 цинги. 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532813" y="6308725"/>
            <a:ext cx="431800" cy="360363"/>
          </a:xfrm>
          <a:prstGeom prst="actionButtonBackPrevious">
            <a:avLst/>
          </a:prstGeom>
          <a:solidFill>
            <a:srgbClr val="0033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0000CC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BC4542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C:\Users\Евгения\Desktop\безопасность и здоровье\0_54573_6f825aee_X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4221163"/>
            <a:ext cx="23383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Евгения\Desktop\безопасность и здоровье\2e8731cba7384a268f25f4bd927a92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292600"/>
            <a:ext cx="15779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рест 6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258888" y="549275"/>
            <a:ext cx="665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BC4542"/>
                </a:solidFill>
                <a:latin typeface="Comic Sans MS" pitchFamily="66" charset="0"/>
              </a:rPr>
              <a:t>«Продолжите, пожалуйста,</a:t>
            </a:r>
          </a:p>
          <a:p>
            <a:pPr algn="ctr"/>
            <a:r>
              <a:rPr lang="ru-RU" sz="3600" b="1">
                <a:solidFill>
                  <a:srgbClr val="BC4542"/>
                </a:solidFill>
                <a:latin typeface="Comic Sans MS" pitchFamily="66" charset="0"/>
              </a:rPr>
              <a:t> фразу...»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2627313" y="2060575"/>
            <a:ext cx="3744912" cy="2663825"/>
          </a:xfrm>
          <a:prstGeom prst="wedgeEllipseCallout">
            <a:avLst>
              <a:gd name="adj1" fmla="val -58511"/>
              <a:gd name="adj2" fmla="val 5318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99"/>
                </a:solidFill>
                <a:latin typeface="Comic Sans MS" pitchFamily="66" charset="0"/>
              </a:rPr>
              <a:t>Сегодня я узнал…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2627313" y="2060575"/>
            <a:ext cx="3744912" cy="2663825"/>
          </a:xfrm>
          <a:prstGeom prst="wedgeEllipseCallout">
            <a:avLst>
              <a:gd name="adj1" fmla="val 59405"/>
              <a:gd name="adj2" fmla="val 54655"/>
            </a:avLst>
          </a:prstGeom>
          <a:solidFill>
            <a:schemeClr val="bg1"/>
          </a:solidFill>
          <a:ln w="38100">
            <a:solidFill>
              <a:srgbClr val="BC4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800000"/>
                </a:solidFill>
                <a:latin typeface="Comic Sans MS" pitchFamily="66" charset="0"/>
              </a:rPr>
              <a:t>Сегодня я понял…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2555875" y="188913"/>
            <a:ext cx="5626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6600"/>
                </a:solidFill>
                <a:latin typeface="Comic Sans MS" pitchFamily="66" charset="0"/>
              </a:rPr>
              <a:t>Ссылки на графические источники информации</a:t>
            </a:r>
          </a:p>
        </p:txBody>
      </p:sp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23850" y="747713"/>
            <a:ext cx="813593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3 слайд</a:t>
            </a:r>
            <a:endParaRPr lang="ru-RU" sz="12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20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http://forumsmile.ru/u/6/7/1/671a576e3adb2312f86b175577dcc339.gif</a:t>
            </a:r>
            <a:r>
              <a:rPr 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  смайлик 1</a:t>
            </a:r>
            <a:endParaRPr lang="ru-RU" sz="1200">
              <a:cs typeface="Arial" charset="0"/>
            </a:endParaRPr>
          </a:p>
          <a:p>
            <a:pPr eaLnBrk="0" hangingPunct="0"/>
            <a:r>
              <a:rPr lang="ru-RU" sz="1200">
                <a:latin typeface="Calibri" pitchFamily="34" charset="0"/>
                <a:hlinkClick r:id="rId3"/>
              </a:rPr>
              <a:t>http://forumsmile.ru/u/e/8/a/e8a5149db667587b5f15f29f2cecc9f8.gif</a:t>
            </a:r>
            <a:r>
              <a:rPr lang="ru-RU" sz="1200">
                <a:latin typeface="Calibri" pitchFamily="34" charset="0"/>
              </a:rPr>
              <a:t>  смайлик 2</a:t>
            </a:r>
            <a:endParaRPr lang="ru-RU" sz="1200">
              <a:cs typeface="Arial" charset="0"/>
            </a:endParaRPr>
          </a:p>
          <a:p>
            <a:r>
              <a:rPr lang="ru-RU" sz="1200">
                <a:latin typeface="Calibri" pitchFamily="34" charset="0"/>
              </a:rPr>
              <a:t>4 слайд</a:t>
            </a:r>
          </a:p>
          <a:p>
            <a:r>
              <a:rPr lang="ru-RU" sz="1200" u="sng">
                <a:latin typeface="Calibri" pitchFamily="34" charset="0"/>
                <a:hlinkClick r:id="rId4"/>
              </a:rPr>
              <a:t>http://savepic.org/4031751m.png</a:t>
            </a:r>
            <a:r>
              <a:rPr lang="ru-RU" sz="1200">
                <a:latin typeface="Calibri" pitchFamily="34" charset="0"/>
              </a:rPr>
              <a:t> </a:t>
            </a:r>
          </a:p>
          <a:p>
            <a:r>
              <a:rPr lang="ru-RU" sz="1200" u="sng">
                <a:latin typeface="Calibri" pitchFamily="34" charset="0"/>
                <a:hlinkClick r:id="rId5"/>
              </a:rPr>
              <a:t>http://savepic.org/4035847m.png</a:t>
            </a:r>
            <a:r>
              <a:rPr lang="ru-RU" sz="1200">
                <a:latin typeface="Calibri" pitchFamily="34" charset="0"/>
              </a:rPr>
              <a:t> </a:t>
            </a:r>
          </a:p>
          <a:p>
            <a:r>
              <a:rPr lang="ru-RU" sz="1200" u="sng">
                <a:latin typeface="Calibri" pitchFamily="34" charset="0"/>
                <a:hlinkClick r:id="rId6"/>
              </a:rPr>
              <a:t>http://savepic.org/4027655m.png</a:t>
            </a:r>
            <a:r>
              <a:rPr lang="ru-RU" sz="1200">
                <a:latin typeface="Calibri" pitchFamily="34" charset="0"/>
              </a:rPr>
              <a:t> </a:t>
            </a:r>
          </a:p>
          <a:p>
            <a:r>
              <a:rPr lang="ru-RU" sz="1200" u="sng">
                <a:latin typeface="Calibri" pitchFamily="34" charset="0"/>
                <a:hlinkClick r:id="rId7"/>
              </a:rPr>
              <a:t>http://savepic.org/4006151m.png</a:t>
            </a:r>
            <a:r>
              <a:rPr lang="ru-RU" sz="1200">
                <a:latin typeface="Calibri" pitchFamily="34" charset="0"/>
              </a:rPr>
              <a:t> </a:t>
            </a:r>
          </a:p>
          <a:p>
            <a:r>
              <a:rPr lang="ru-RU" sz="1200" u="sng">
                <a:latin typeface="Calibri" pitchFamily="34" charset="0"/>
                <a:hlinkClick r:id="rId8"/>
              </a:rPr>
              <a:t>http://savepic.org/3998983m.png</a:t>
            </a:r>
            <a:r>
              <a:rPr lang="ru-RU" sz="1200">
                <a:latin typeface="Calibri" pitchFamily="34" charset="0"/>
              </a:rPr>
              <a:t> </a:t>
            </a:r>
          </a:p>
          <a:p>
            <a:r>
              <a:rPr lang="ru-RU" sz="1200" u="sng">
                <a:latin typeface="Calibri" pitchFamily="34" charset="0"/>
                <a:hlinkClick r:id="rId9"/>
              </a:rPr>
              <a:t>http://savepic.org/4005127m.png</a:t>
            </a:r>
            <a:r>
              <a:rPr lang="ru-RU" sz="1200">
                <a:latin typeface="Calibri" pitchFamily="34" charset="0"/>
              </a:rPr>
              <a:t> </a:t>
            </a:r>
          </a:p>
          <a:p>
            <a:r>
              <a:rPr lang="ru-RU" sz="1200" u="sng">
                <a:latin typeface="Calibri" pitchFamily="34" charset="0"/>
                <a:hlinkClick r:id="rId10"/>
              </a:rPr>
              <a:t>http://savepic.org/4062470m.png</a:t>
            </a:r>
            <a:r>
              <a:rPr lang="ru-RU" sz="1200">
                <a:latin typeface="Calibri" pitchFamily="34" charset="0"/>
              </a:rPr>
              <a:t> </a:t>
            </a:r>
          </a:p>
          <a:p>
            <a:r>
              <a:rPr lang="ru-RU" sz="1200">
                <a:latin typeface="Calibri" pitchFamily="34" charset="0"/>
              </a:rPr>
              <a:t>6 слайд </a:t>
            </a:r>
          </a:p>
          <a:p>
            <a:r>
              <a:rPr lang="ru-RU" sz="1200" u="sng">
                <a:latin typeface="Calibri" pitchFamily="34" charset="0"/>
                <a:hlinkClick r:id="rId11"/>
              </a:rPr>
              <a:t>http://www.st-tatiana.ru/data/2011/11/26/1233266596/1suvorov1.jpg</a:t>
            </a:r>
            <a:r>
              <a:rPr lang="ru-RU" sz="1200">
                <a:latin typeface="Calibri" pitchFamily="34" charset="0"/>
              </a:rPr>
              <a:t> суворов </a:t>
            </a:r>
          </a:p>
          <a:p>
            <a:r>
              <a:rPr lang="ru-RU" sz="1200">
                <a:latin typeface="Calibri" pitchFamily="34" charset="0"/>
              </a:rPr>
              <a:t>8 - 9 слайд </a:t>
            </a:r>
          </a:p>
          <a:p>
            <a:r>
              <a:rPr lang="ru-RU" sz="1200" u="sng">
                <a:latin typeface="Calibri" pitchFamily="34" charset="0"/>
                <a:hlinkClick r:id="rId12"/>
              </a:rPr>
              <a:t>http://s12.radikal.ru/i185/1107/c8/92b107e780f6.png</a:t>
            </a:r>
            <a:r>
              <a:rPr lang="ru-RU" sz="1200">
                <a:latin typeface="Calibri" pitchFamily="34" charset="0"/>
              </a:rPr>
              <a:t> рыба </a:t>
            </a:r>
          </a:p>
          <a:p>
            <a:r>
              <a:rPr lang="ru-RU" sz="1200" u="sng">
                <a:latin typeface="Calibri" pitchFamily="34" charset="0"/>
                <a:hlinkClick r:id="rId13"/>
              </a:rPr>
              <a:t>http://s40.radikal.ru/i090/1110/ff/354469c18fc1.png</a:t>
            </a:r>
            <a:r>
              <a:rPr lang="ru-RU" sz="1200">
                <a:latin typeface="Calibri" pitchFamily="34" charset="0"/>
              </a:rPr>
              <a:t> мясо </a:t>
            </a:r>
          </a:p>
          <a:p>
            <a:r>
              <a:rPr lang="ru-RU" sz="1200" u="sng">
                <a:latin typeface="Calibri" pitchFamily="34" charset="0"/>
                <a:hlinkClick r:id="rId14"/>
              </a:rPr>
              <a:t>http://s55.radikal.ru/i147/0901/28/b91301fcb6d7.png</a:t>
            </a:r>
            <a:r>
              <a:rPr lang="ru-RU" sz="1200">
                <a:latin typeface="Calibri" pitchFamily="34" charset="0"/>
              </a:rPr>
              <a:t> сыр </a:t>
            </a:r>
          </a:p>
          <a:p>
            <a:r>
              <a:rPr lang="ru-RU" sz="1200" u="sng">
                <a:latin typeface="Calibri" pitchFamily="34" charset="0"/>
                <a:hlinkClick r:id="rId15"/>
              </a:rPr>
              <a:t>http://i038.radikal.ru/1205/5b/b8694bc5ed74.png</a:t>
            </a:r>
            <a:r>
              <a:rPr lang="ru-RU" sz="1200">
                <a:latin typeface="Calibri" pitchFamily="34" charset="0"/>
              </a:rPr>
              <a:t> горох </a:t>
            </a:r>
          </a:p>
          <a:p>
            <a:r>
              <a:rPr lang="ru-RU" sz="1200" u="sng">
                <a:latin typeface="Calibri" pitchFamily="34" charset="0"/>
                <a:hlinkClick r:id="rId16"/>
              </a:rPr>
              <a:t>http://lenagold.narod.ru/fon/clipart/j/jajt/jajtsa155.png</a:t>
            </a:r>
            <a:r>
              <a:rPr lang="ru-RU" sz="1200">
                <a:latin typeface="Calibri" pitchFamily="34" charset="0"/>
              </a:rPr>
              <a:t> яйца </a:t>
            </a:r>
          </a:p>
          <a:p>
            <a:r>
              <a:rPr lang="ru-RU" sz="1200" u="sng">
                <a:latin typeface="Calibri" pitchFamily="34" charset="0"/>
                <a:hlinkClick r:id="rId17"/>
              </a:rPr>
              <a:t>http://s018.radikal.ru/i523/1205/b2/c8018dcb0ce9.png</a:t>
            </a:r>
            <a:r>
              <a:rPr lang="ru-RU" sz="1200">
                <a:latin typeface="Calibri" pitchFamily="34" charset="0"/>
              </a:rPr>
              <a:t> масло </a:t>
            </a:r>
          </a:p>
          <a:p>
            <a:r>
              <a:rPr lang="ru-RU" sz="1200" u="sng">
                <a:latin typeface="Calibri" pitchFamily="34" charset="0"/>
                <a:hlinkClick r:id="rId18"/>
              </a:rPr>
              <a:t>http://www.nmgk.ru/files/Sliv_dom_big.png</a:t>
            </a:r>
            <a:r>
              <a:rPr lang="ru-RU" sz="1200">
                <a:latin typeface="Calibri" pitchFamily="34" charset="0"/>
              </a:rPr>
              <a:t> маргарин </a:t>
            </a:r>
          </a:p>
          <a:p>
            <a:r>
              <a:rPr lang="ru-RU" sz="1200" u="sng">
                <a:latin typeface="Calibri" pitchFamily="34" charset="0"/>
                <a:hlinkClick r:id="rId19"/>
              </a:rPr>
              <a:t>http://img-fotki.yandex.ru/get/9219/981986.3f/0_86aa2_d34f6a6c_orig</a:t>
            </a:r>
            <a:r>
              <a:rPr lang="ru-RU" sz="1200">
                <a:latin typeface="Calibri" pitchFamily="34" charset="0"/>
              </a:rPr>
              <a:t> хлеб </a:t>
            </a:r>
          </a:p>
          <a:p>
            <a:r>
              <a:rPr lang="ru-RU" sz="1200" u="sng">
                <a:latin typeface="Calibri" pitchFamily="34" charset="0"/>
                <a:hlinkClick r:id="rId20"/>
              </a:rPr>
              <a:t>http://i039.radikal.ru/0811/9f/3d833e449e23.png</a:t>
            </a:r>
            <a:r>
              <a:rPr lang="ru-RU" sz="1200">
                <a:latin typeface="Calibri" pitchFamily="34" charset="0"/>
              </a:rPr>
              <a:t> капуста </a:t>
            </a:r>
          </a:p>
          <a:p>
            <a:r>
              <a:rPr lang="ru-RU" sz="1200" u="sng">
                <a:latin typeface="Calibri" pitchFamily="34" charset="0"/>
                <a:hlinkClick r:id="rId21"/>
              </a:rPr>
              <a:t>http://i038.radikal.ru/0803/24/f17d332e6666.png</a:t>
            </a:r>
            <a:r>
              <a:rPr lang="ru-RU" sz="1200">
                <a:latin typeface="Calibri" pitchFamily="34" charset="0"/>
              </a:rPr>
              <a:t> конфеты </a:t>
            </a:r>
          </a:p>
          <a:p>
            <a:r>
              <a:rPr lang="ru-RU" sz="1200" u="sng">
                <a:latin typeface="Calibri" pitchFamily="34" charset="0"/>
                <a:hlinkClick r:id="rId22"/>
              </a:rPr>
              <a:t>http://s48.radikal.ru/i120/1010/91/d62980d7f797.png</a:t>
            </a:r>
            <a:r>
              <a:rPr lang="ru-RU" sz="1200">
                <a:latin typeface="Calibri" pitchFamily="34" charset="0"/>
              </a:rPr>
              <a:t> картофель </a:t>
            </a:r>
          </a:p>
          <a:p>
            <a:pPr eaLnBrk="0" hangingPunct="0"/>
            <a:endParaRPr lang="ru-RU" sz="1200">
              <a:cs typeface="Arial" charset="0"/>
            </a:endParaRPr>
          </a:p>
        </p:txBody>
      </p:sp>
      <p:sp>
        <p:nvSpPr>
          <p:cNvPr id="5" name="Крест 4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90550"/>
            <a:ext cx="1176337" cy="1104900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590550"/>
            <a:ext cx="1225550" cy="1104900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25" y="590550"/>
            <a:ext cx="1304925" cy="1104900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2150" y="590550"/>
            <a:ext cx="1274763" cy="1104900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3963" y="590550"/>
            <a:ext cx="1223962" cy="110490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8625" y="590550"/>
            <a:ext cx="1274763" cy="1104900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5988" y="590550"/>
            <a:ext cx="1304925" cy="1104900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48125" y="590550"/>
            <a:ext cx="1139825" cy="1104900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68813" y="590550"/>
            <a:ext cx="1303337" cy="1104900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0150" y="590550"/>
            <a:ext cx="1231900" cy="110490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73700" y="590550"/>
            <a:ext cx="1304925" cy="1104900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29325" y="590550"/>
            <a:ext cx="1206500" cy="1104900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50013" y="603250"/>
            <a:ext cx="1303337" cy="1103313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3725" y="590550"/>
            <a:ext cx="1273175" cy="1104900"/>
          </a:xfrm>
          <a:prstGeom prst="rect">
            <a:avLst/>
          </a:prstGeom>
          <a:noFill/>
        </p:spPr>
      </p:pic>
      <p:pic>
        <p:nvPicPr>
          <p:cNvPr id="16" name="Прямоугольник 15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91413" y="590550"/>
            <a:ext cx="1238250" cy="1104900"/>
          </a:xfrm>
          <a:prstGeom prst="rect">
            <a:avLst/>
          </a:prstGeom>
          <a:noFill/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50975" y="1311275"/>
            <a:ext cx="1292225" cy="1103313"/>
          </a:xfrm>
          <a:prstGeom prst="rect">
            <a:avLst/>
          </a:prstGeom>
          <a:noFill/>
        </p:spPr>
      </p:pic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57388" y="1311275"/>
            <a:ext cx="1292225" cy="1103313"/>
          </a:xfrm>
          <a:prstGeom prst="rect">
            <a:avLst/>
          </a:prstGeom>
          <a:noFill/>
        </p:spPr>
      </p:pic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98725" y="1311275"/>
            <a:ext cx="1208088" cy="1103313"/>
          </a:xfrm>
          <a:prstGeom prst="rect">
            <a:avLst/>
          </a:prstGeom>
          <a:noFill/>
        </p:spPr>
      </p:pic>
      <p:pic>
        <p:nvPicPr>
          <p:cNvPr id="22" name="Прямоугольник 21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92438" y="1311275"/>
            <a:ext cx="1231900" cy="1103313"/>
          </a:xfrm>
          <a:prstGeom prst="rect">
            <a:avLst/>
          </a:prstGeom>
          <a:noFill/>
        </p:spPr>
      </p:pic>
      <p:pic>
        <p:nvPicPr>
          <p:cNvPr id="23" name="Прямоугольник 22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81388" y="1311275"/>
            <a:ext cx="1255712" cy="1103313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11613" y="1311275"/>
            <a:ext cx="1206500" cy="1103313"/>
          </a:xfrm>
          <a:prstGeom prst="rect">
            <a:avLst/>
          </a:prstGeom>
          <a:noFill/>
        </p:spPr>
      </p:pic>
      <p:pic>
        <p:nvPicPr>
          <p:cNvPr id="25" name="Прямоугольник 24"/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529138" y="1311275"/>
            <a:ext cx="1182687" cy="1103313"/>
          </a:xfrm>
          <a:prstGeom prst="rect">
            <a:avLst/>
          </a:prstGeom>
          <a:noFill/>
        </p:spPr>
      </p:pic>
      <p:pic>
        <p:nvPicPr>
          <p:cNvPr id="26" name="Прямоугольник 25"/>
          <p:cNvPicPr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986338" y="1311275"/>
            <a:ext cx="1274762" cy="1103313"/>
          </a:xfrm>
          <a:prstGeom prst="rect">
            <a:avLst/>
          </a:prstGeom>
          <a:noFill/>
        </p:spPr>
      </p:pic>
      <p:pic>
        <p:nvPicPr>
          <p:cNvPr id="27" name="Прямоугольник 26"/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80050" y="1311275"/>
            <a:ext cx="1292225" cy="1103313"/>
          </a:xfrm>
          <a:prstGeom prst="rect">
            <a:avLst/>
          </a:prstGeom>
          <a:noFill/>
        </p:spPr>
      </p:pic>
      <p:pic>
        <p:nvPicPr>
          <p:cNvPr id="28" name="Прямоугольник 27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6625" y="1311275"/>
            <a:ext cx="1225550" cy="1103313"/>
          </a:xfrm>
          <a:prstGeom prst="rect">
            <a:avLst/>
          </a:prstGeom>
          <a:noFill/>
        </p:spPr>
      </p:pic>
      <p:pic>
        <p:nvPicPr>
          <p:cNvPr id="29" name="Прямоугольник 28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510338" y="1322388"/>
            <a:ext cx="1176337" cy="1103312"/>
          </a:xfrm>
          <a:prstGeom prst="rect">
            <a:avLst/>
          </a:prstGeom>
          <a:noFill/>
        </p:spPr>
      </p:pic>
      <p:pic>
        <p:nvPicPr>
          <p:cNvPr id="36" name="Прямоугольник 35"/>
          <p:cNvPicPr>
            <a:picLocks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451100" y="2103438"/>
            <a:ext cx="1303338" cy="1103312"/>
          </a:xfrm>
          <a:prstGeom prst="rect">
            <a:avLst/>
          </a:prstGeom>
          <a:noFill/>
        </p:spPr>
      </p:pic>
      <p:pic>
        <p:nvPicPr>
          <p:cNvPr id="37" name="Прямоугольник 36"/>
          <p:cNvPicPr>
            <a:picLocks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992438" y="2103438"/>
            <a:ext cx="1225550" cy="1103312"/>
          </a:xfrm>
          <a:prstGeom prst="rect">
            <a:avLst/>
          </a:prstGeom>
          <a:noFill/>
        </p:spPr>
      </p:pic>
      <p:pic>
        <p:nvPicPr>
          <p:cNvPr id="38" name="Прямоугольник 37"/>
          <p:cNvPicPr>
            <a:picLocks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413125" y="2103438"/>
            <a:ext cx="1390650" cy="1103312"/>
          </a:xfrm>
          <a:prstGeom prst="rect">
            <a:avLst/>
          </a:prstGeom>
          <a:noFill/>
        </p:spPr>
      </p:pic>
      <p:pic>
        <p:nvPicPr>
          <p:cNvPr id="39" name="Прямоугольник 38"/>
          <p:cNvPicPr>
            <a:picLocks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968750" y="2103438"/>
            <a:ext cx="1292225" cy="1103312"/>
          </a:xfrm>
          <a:prstGeom prst="rect">
            <a:avLst/>
          </a:prstGeom>
          <a:noFill/>
        </p:spPr>
      </p:pic>
      <p:pic>
        <p:nvPicPr>
          <p:cNvPr id="40" name="Прямоугольник 39"/>
          <p:cNvPicPr>
            <a:picLocks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479925" y="2103438"/>
            <a:ext cx="1274763" cy="1103312"/>
          </a:xfrm>
          <a:prstGeom prst="rect">
            <a:avLst/>
          </a:prstGeom>
          <a:noFill/>
        </p:spPr>
      </p:pic>
      <p:pic>
        <p:nvPicPr>
          <p:cNvPr id="41" name="Прямоугольник 40"/>
          <p:cNvPicPr>
            <a:picLocks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979988" y="2103438"/>
            <a:ext cx="1292225" cy="1103312"/>
          </a:xfrm>
          <a:prstGeom prst="rect">
            <a:avLst/>
          </a:prstGeom>
          <a:noFill/>
        </p:spPr>
      </p:pic>
      <p:pic>
        <p:nvPicPr>
          <p:cNvPr id="42" name="Прямоугольник 41"/>
          <p:cNvPicPr>
            <a:picLocks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389563" y="2103438"/>
            <a:ext cx="1481137" cy="1103312"/>
          </a:xfrm>
          <a:prstGeom prst="rect">
            <a:avLst/>
          </a:prstGeom>
          <a:noFill/>
        </p:spPr>
      </p:pic>
      <p:pic>
        <p:nvPicPr>
          <p:cNvPr id="53" name="Прямоугольник 52"/>
          <p:cNvPicPr>
            <a:picLocks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455988" y="2895600"/>
            <a:ext cx="1304925" cy="1103313"/>
          </a:xfrm>
          <a:prstGeom prst="rect">
            <a:avLst/>
          </a:prstGeom>
          <a:noFill/>
        </p:spPr>
      </p:pic>
      <p:pic>
        <p:nvPicPr>
          <p:cNvPr id="54" name="Прямоугольник 53"/>
          <p:cNvPicPr>
            <a:picLocks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962400" y="2895600"/>
            <a:ext cx="1304925" cy="1103313"/>
          </a:xfrm>
          <a:prstGeom prst="rect">
            <a:avLst/>
          </a:prstGeom>
          <a:noFill/>
        </p:spPr>
      </p:pic>
      <p:pic>
        <p:nvPicPr>
          <p:cNvPr id="55" name="Прямоугольник 54"/>
          <p:cNvPicPr>
            <a:picLocks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516438" y="2895600"/>
            <a:ext cx="1208087" cy="1103313"/>
          </a:xfrm>
          <a:prstGeom prst="rect">
            <a:avLst/>
          </a:prstGeom>
          <a:noFill/>
        </p:spPr>
      </p:pic>
      <p:pic>
        <p:nvPicPr>
          <p:cNvPr id="62" name="Прямоугольник 61"/>
          <p:cNvPicPr>
            <a:picLocks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017963" y="3627438"/>
            <a:ext cx="1169987" cy="1103312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CC0000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7" name="Прямоугольник 46"/>
          <p:cNvPicPr>
            <a:picLocks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00063" y="590550"/>
            <a:ext cx="1200150" cy="1774825"/>
          </a:xfrm>
          <a:prstGeom prst="rect">
            <a:avLst/>
          </a:prstGeom>
          <a:noFill/>
        </p:spPr>
      </p:pic>
      <p:pic>
        <p:nvPicPr>
          <p:cNvPr id="48" name="Прямоугольник 47"/>
          <p:cNvPicPr>
            <a:picLocks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993775" y="590550"/>
            <a:ext cx="1225550" cy="1104900"/>
          </a:xfrm>
          <a:prstGeom prst="rect">
            <a:avLst/>
          </a:prstGeom>
          <a:noFill/>
        </p:spPr>
      </p:pic>
      <p:pic>
        <p:nvPicPr>
          <p:cNvPr id="49" name="Прямоугольник 48"/>
          <p:cNvPicPr>
            <a:picLocks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457325" y="590550"/>
            <a:ext cx="1304925" cy="1104900"/>
          </a:xfrm>
          <a:prstGeom prst="rect">
            <a:avLst/>
          </a:prstGeom>
          <a:noFill/>
        </p:spPr>
      </p:pic>
      <p:pic>
        <p:nvPicPr>
          <p:cNvPr id="50" name="Прямоугольник 49"/>
          <p:cNvPicPr>
            <a:picLocks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981200" y="590550"/>
            <a:ext cx="1274763" cy="1104900"/>
          </a:xfrm>
          <a:prstGeom prst="rect">
            <a:avLst/>
          </a:prstGeom>
          <a:noFill/>
        </p:spPr>
      </p:pic>
      <p:pic>
        <p:nvPicPr>
          <p:cNvPr id="51" name="Прямоугольник 50"/>
          <p:cNvPicPr>
            <a:picLocks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511425" y="590550"/>
            <a:ext cx="1225550" cy="1104900"/>
          </a:xfrm>
          <a:prstGeom prst="rect">
            <a:avLst/>
          </a:prstGeom>
          <a:noFill/>
        </p:spPr>
      </p:pic>
      <p:pic>
        <p:nvPicPr>
          <p:cNvPr id="52" name="Прямоугольник 51"/>
          <p:cNvPicPr>
            <a:picLocks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987675" y="590550"/>
            <a:ext cx="1273175" cy="1104900"/>
          </a:xfrm>
          <a:prstGeom prst="rect">
            <a:avLst/>
          </a:prstGeom>
          <a:noFill/>
        </p:spPr>
      </p:pic>
      <p:pic>
        <p:nvPicPr>
          <p:cNvPr id="56" name="Прямоугольник 55"/>
          <p:cNvPicPr>
            <a:picLocks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475038" y="590550"/>
            <a:ext cx="1304925" cy="1104900"/>
          </a:xfrm>
          <a:prstGeom prst="rect">
            <a:avLst/>
          </a:prstGeom>
          <a:noFill/>
        </p:spPr>
      </p:pic>
      <p:pic>
        <p:nvPicPr>
          <p:cNvPr id="57" name="Прямоугольник 56"/>
          <p:cNvPicPr>
            <a:picLocks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059238" y="590550"/>
            <a:ext cx="1141412" cy="1104900"/>
          </a:xfrm>
          <a:prstGeom prst="rect">
            <a:avLst/>
          </a:prstGeom>
          <a:noFill/>
        </p:spPr>
      </p:pic>
      <p:pic>
        <p:nvPicPr>
          <p:cNvPr id="58" name="Прямоугольник 57"/>
          <p:cNvPicPr>
            <a:picLocks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479925" y="590550"/>
            <a:ext cx="1304925" cy="1104900"/>
          </a:xfrm>
          <a:prstGeom prst="rect">
            <a:avLst/>
          </a:prstGeom>
          <a:noFill/>
        </p:spPr>
      </p:pic>
      <p:pic>
        <p:nvPicPr>
          <p:cNvPr id="59" name="Прямоугольник 58"/>
          <p:cNvPicPr>
            <a:picLocks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010150" y="590550"/>
            <a:ext cx="1257300" cy="1774825"/>
          </a:xfrm>
          <a:prstGeom prst="rect">
            <a:avLst/>
          </a:prstGeom>
          <a:noFill/>
        </p:spPr>
      </p:pic>
      <p:pic>
        <p:nvPicPr>
          <p:cNvPr id="60" name="Прямоугольник 59"/>
          <p:cNvPicPr>
            <a:picLocks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480050" y="590550"/>
            <a:ext cx="1328738" cy="1774825"/>
          </a:xfrm>
          <a:prstGeom prst="rect">
            <a:avLst/>
          </a:prstGeom>
          <a:noFill/>
        </p:spPr>
      </p:pic>
      <p:pic>
        <p:nvPicPr>
          <p:cNvPr id="61" name="Прямоугольник 60"/>
          <p:cNvPicPr>
            <a:picLocks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029325" y="590550"/>
            <a:ext cx="1230313" cy="1774825"/>
          </a:xfrm>
          <a:prstGeom prst="rect">
            <a:avLst/>
          </a:prstGeom>
          <a:noFill/>
        </p:spPr>
      </p:pic>
      <p:pic>
        <p:nvPicPr>
          <p:cNvPr id="63" name="Прямоугольник 62"/>
          <p:cNvPicPr>
            <a:picLocks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450013" y="603250"/>
            <a:ext cx="1328737" cy="1779588"/>
          </a:xfrm>
          <a:prstGeom prst="rect">
            <a:avLst/>
          </a:prstGeom>
          <a:noFill/>
        </p:spPr>
      </p:pic>
      <p:pic>
        <p:nvPicPr>
          <p:cNvPr id="64" name="Прямоугольник 63"/>
          <p:cNvPicPr>
            <a:picLocks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6950075" y="590550"/>
            <a:ext cx="1298575" cy="1774825"/>
          </a:xfrm>
          <a:prstGeom prst="rect">
            <a:avLst/>
          </a:prstGeom>
          <a:noFill/>
        </p:spPr>
      </p:pic>
      <p:pic>
        <p:nvPicPr>
          <p:cNvPr id="65" name="Прямоугольник 64"/>
          <p:cNvPicPr>
            <a:picLocks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497763" y="590550"/>
            <a:ext cx="1262062" cy="1774825"/>
          </a:xfrm>
          <a:prstGeom prst="rect">
            <a:avLst/>
          </a:prstGeom>
          <a:noFill/>
        </p:spPr>
      </p:pic>
      <p:pic>
        <p:nvPicPr>
          <p:cNvPr id="66" name="Прямоугольник 65"/>
          <p:cNvPicPr>
            <a:picLocks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1468438" y="1311275"/>
            <a:ext cx="1293812" cy="1103313"/>
          </a:xfrm>
          <a:prstGeom prst="rect">
            <a:avLst/>
          </a:prstGeom>
          <a:noFill/>
        </p:spPr>
      </p:pic>
      <p:pic>
        <p:nvPicPr>
          <p:cNvPr id="67" name="Прямоугольник 66"/>
          <p:cNvPicPr>
            <a:picLocks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1968500" y="1311275"/>
            <a:ext cx="1292225" cy="1103313"/>
          </a:xfrm>
          <a:prstGeom prst="rect">
            <a:avLst/>
          </a:prstGeom>
          <a:noFill/>
        </p:spPr>
      </p:pic>
      <p:pic>
        <p:nvPicPr>
          <p:cNvPr id="68" name="Прямоугольник 67"/>
          <p:cNvPicPr>
            <a:picLocks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505075" y="1311275"/>
            <a:ext cx="1231900" cy="1779588"/>
          </a:xfrm>
          <a:prstGeom prst="rect">
            <a:avLst/>
          </a:prstGeom>
          <a:noFill/>
        </p:spPr>
      </p:pic>
      <p:pic>
        <p:nvPicPr>
          <p:cNvPr id="69" name="Прямоугольник 68"/>
          <p:cNvPicPr>
            <a:picLocks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2992438" y="1311275"/>
            <a:ext cx="1255712" cy="1779588"/>
          </a:xfrm>
          <a:prstGeom prst="rect">
            <a:avLst/>
          </a:prstGeom>
          <a:noFill/>
        </p:spPr>
      </p:pic>
      <p:pic>
        <p:nvPicPr>
          <p:cNvPr id="70" name="Прямоугольник 69"/>
          <p:cNvPicPr>
            <a:picLocks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3486150" y="1311275"/>
            <a:ext cx="1281113" cy="1779588"/>
          </a:xfrm>
          <a:prstGeom prst="rect">
            <a:avLst/>
          </a:prstGeom>
          <a:noFill/>
        </p:spPr>
      </p:pic>
      <p:pic>
        <p:nvPicPr>
          <p:cNvPr id="71" name="Прямоугольник 70"/>
          <p:cNvPicPr>
            <a:picLocks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4017963" y="1311275"/>
            <a:ext cx="1230312" cy="1779588"/>
          </a:xfrm>
          <a:prstGeom prst="rect">
            <a:avLst/>
          </a:prstGeom>
          <a:noFill/>
        </p:spPr>
      </p:pic>
      <p:pic>
        <p:nvPicPr>
          <p:cNvPr id="72" name="Прямоугольник 71"/>
          <p:cNvPicPr>
            <a:picLocks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4529138" y="1311275"/>
            <a:ext cx="1206500" cy="1779588"/>
          </a:xfrm>
          <a:prstGeom prst="rect">
            <a:avLst/>
          </a:prstGeom>
          <a:noFill/>
        </p:spPr>
      </p:pic>
      <p:pic>
        <p:nvPicPr>
          <p:cNvPr id="73" name="Прямоугольник 72"/>
          <p:cNvPicPr>
            <a:picLocks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4992688" y="1311275"/>
            <a:ext cx="1298575" cy="1779588"/>
          </a:xfrm>
          <a:prstGeom prst="rect">
            <a:avLst/>
          </a:prstGeom>
          <a:noFill/>
        </p:spPr>
      </p:pic>
      <p:pic>
        <p:nvPicPr>
          <p:cNvPr id="74" name="Прямоугольник 73"/>
          <p:cNvPicPr>
            <a:picLocks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5486400" y="1311275"/>
            <a:ext cx="1316038" cy="1779588"/>
          </a:xfrm>
          <a:prstGeom prst="rect">
            <a:avLst/>
          </a:prstGeom>
          <a:noFill/>
        </p:spPr>
      </p:pic>
      <p:pic>
        <p:nvPicPr>
          <p:cNvPr id="75" name="Прямоугольник 74"/>
          <p:cNvPicPr>
            <a:picLocks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6022975" y="1311275"/>
            <a:ext cx="1249363" cy="1779588"/>
          </a:xfrm>
          <a:prstGeom prst="rect">
            <a:avLst/>
          </a:prstGeom>
          <a:noFill/>
        </p:spPr>
      </p:pic>
      <p:pic>
        <p:nvPicPr>
          <p:cNvPr id="76" name="Прямоугольник 75"/>
          <p:cNvPicPr>
            <a:picLocks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6516688" y="1322388"/>
            <a:ext cx="1200150" cy="1781175"/>
          </a:xfrm>
          <a:prstGeom prst="rect">
            <a:avLst/>
          </a:prstGeom>
          <a:noFill/>
        </p:spPr>
      </p:pic>
      <p:pic>
        <p:nvPicPr>
          <p:cNvPr id="77" name="Прямоугольник 76"/>
          <p:cNvPicPr>
            <a:picLocks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2457450" y="2103438"/>
            <a:ext cx="1328738" cy="1779587"/>
          </a:xfrm>
          <a:prstGeom prst="rect">
            <a:avLst/>
          </a:prstGeom>
          <a:noFill/>
        </p:spPr>
      </p:pic>
      <p:pic>
        <p:nvPicPr>
          <p:cNvPr id="78" name="Прямоугольник 77"/>
          <p:cNvPicPr>
            <a:picLocks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2998788" y="2103438"/>
            <a:ext cx="1249362" cy="1779587"/>
          </a:xfrm>
          <a:prstGeom prst="rect">
            <a:avLst/>
          </a:prstGeom>
          <a:noFill/>
        </p:spPr>
      </p:pic>
      <p:pic>
        <p:nvPicPr>
          <p:cNvPr id="79" name="Прямоугольник 78"/>
          <p:cNvPicPr>
            <a:picLocks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3419475" y="2103438"/>
            <a:ext cx="1414463" cy="1779587"/>
          </a:xfrm>
          <a:prstGeom prst="rect">
            <a:avLst/>
          </a:prstGeom>
          <a:noFill/>
        </p:spPr>
      </p:pic>
      <p:pic>
        <p:nvPicPr>
          <p:cNvPr id="80" name="Прямоугольник 79"/>
          <p:cNvPicPr>
            <a:picLocks noChangeArrowheads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3975100" y="2103438"/>
            <a:ext cx="1316038" cy="1779587"/>
          </a:xfrm>
          <a:prstGeom prst="rect">
            <a:avLst/>
          </a:prstGeom>
          <a:noFill/>
        </p:spPr>
      </p:pic>
      <p:pic>
        <p:nvPicPr>
          <p:cNvPr id="81" name="Прямоугольник 80"/>
          <p:cNvPicPr>
            <a:picLocks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4498975" y="2103438"/>
            <a:ext cx="1273175" cy="1103312"/>
          </a:xfrm>
          <a:prstGeom prst="rect">
            <a:avLst/>
          </a:prstGeom>
          <a:noFill/>
        </p:spPr>
      </p:pic>
      <p:pic>
        <p:nvPicPr>
          <p:cNvPr id="82" name="Прямоугольник 81"/>
          <p:cNvPicPr>
            <a:picLocks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4992688" y="2103438"/>
            <a:ext cx="1292225" cy="1103312"/>
          </a:xfrm>
          <a:prstGeom prst="rect">
            <a:avLst/>
          </a:prstGeom>
          <a:noFill/>
        </p:spPr>
      </p:pic>
      <p:pic>
        <p:nvPicPr>
          <p:cNvPr id="83" name="Прямоугольник 82"/>
          <p:cNvPicPr>
            <a:picLocks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5400675" y="2103438"/>
            <a:ext cx="1481138" cy="1103312"/>
          </a:xfrm>
          <a:prstGeom prst="rect">
            <a:avLst/>
          </a:prstGeom>
          <a:noFill/>
        </p:spPr>
      </p:pic>
      <p:pic>
        <p:nvPicPr>
          <p:cNvPr id="84" name="Прямоугольник 83"/>
          <p:cNvPicPr>
            <a:picLocks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3462338" y="2895600"/>
            <a:ext cx="1328737" cy="1773238"/>
          </a:xfrm>
          <a:prstGeom prst="rect">
            <a:avLst/>
          </a:prstGeom>
          <a:noFill/>
        </p:spPr>
      </p:pic>
      <p:pic>
        <p:nvPicPr>
          <p:cNvPr id="85" name="Прямоугольник 84"/>
          <p:cNvPicPr>
            <a:picLocks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3968750" y="2895600"/>
            <a:ext cx="1328738" cy="1773238"/>
          </a:xfrm>
          <a:prstGeom prst="rect">
            <a:avLst/>
          </a:prstGeom>
          <a:noFill/>
        </p:spPr>
      </p:pic>
      <p:pic>
        <p:nvPicPr>
          <p:cNvPr id="86" name="Прямоугольник 85"/>
          <p:cNvPicPr>
            <a:picLocks noChangeArrowheads="1"/>
          </p:cNvPicPr>
          <p:nvPr/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4516438" y="2895600"/>
            <a:ext cx="1231900" cy="1773238"/>
          </a:xfrm>
          <a:prstGeom prst="rect">
            <a:avLst/>
          </a:prstGeom>
          <a:noFill/>
        </p:spPr>
      </p:pic>
      <p:pic>
        <p:nvPicPr>
          <p:cNvPr id="87" name="Прямоугольник 86"/>
          <p:cNvPicPr>
            <a:picLocks noChangeArrowheads="1"/>
          </p:cNvPicPr>
          <p:nvPr/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022725" y="3627438"/>
            <a:ext cx="1195388" cy="1779587"/>
          </a:xfrm>
          <a:prstGeom prst="rect">
            <a:avLst/>
          </a:prstGeom>
          <a:noFill/>
        </p:spPr>
      </p:pic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164388" y="4652963"/>
            <a:ext cx="1350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Подсказка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900113" y="765175"/>
            <a:ext cx="7416800" cy="3743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9900FF"/>
                </a:solidFill>
                <a:latin typeface="Comic Sans MS" pitchFamily="66" charset="0"/>
              </a:rPr>
              <a:t>Читаем строчками снизу вверх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95288" y="404813"/>
            <a:ext cx="8424862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900113" y="549275"/>
            <a:ext cx="7416800" cy="3455988"/>
          </a:xfrm>
          <a:prstGeom prst="wedgeRoundRectCallout">
            <a:avLst>
              <a:gd name="adj1" fmla="val -35759"/>
              <a:gd name="adj2" fmla="val 65685"/>
              <a:gd name="adj3" fmla="val 16667"/>
            </a:avLst>
          </a:prstGeom>
          <a:solidFill>
            <a:schemeClr val="bg1"/>
          </a:solidFill>
          <a:ln w="3810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9900FF"/>
                </a:solidFill>
                <a:latin typeface="Comic Sans MS" pitchFamily="66" charset="0"/>
              </a:rPr>
              <a:t>Расшифруйте фразу,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9900FF"/>
                </a:solidFill>
                <a:latin typeface="Comic Sans MS" pitchFamily="66" charset="0"/>
              </a:rPr>
              <a:t> ставшую пословицей.</a:t>
            </a:r>
          </a:p>
        </p:txBody>
      </p:sp>
      <p:pic>
        <p:nvPicPr>
          <p:cNvPr id="1026" name="Picture 2" descr="C:\Users\Евгения\Desktop\безопасность и здоровье\d911e88c02f5826ea26aff71cbbcbf51.jpg"/>
          <p:cNvPicPr>
            <a:picLocks noChangeAspect="1" noChangeArrowheads="1"/>
          </p:cNvPicPr>
          <p:nvPr/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Крест 89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Стрелка вправо 93">
            <a:hlinkClick r:id="rId77" action="ppaction://hlinksldjump"/>
          </p:cNvPr>
          <p:cNvSpPr/>
          <p:nvPr/>
        </p:nvSpPr>
        <p:spPr>
          <a:xfrm>
            <a:off x="8676456" y="6381328"/>
            <a:ext cx="360040" cy="288032"/>
          </a:xfrm>
          <a:prstGeom prst="rightArrow">
            <a:avLst/>
          </a:prstGeom>
          <a:solidFill>
            <a:srgbClr val="99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"/>
                            </p:stCondLst>
                            <p:childTnLst>
                              <p:par>
                                <p:cTn id="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800"/>
                            </p:stCondLst>
                            <p:childTnLst>
                              <p:par>
                                <p:cTn id="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00"/>
                            </p:stCondLst>
                            <p:childTnLst>
                              <p:par>
                                <p:cTn id="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600"/>
                            </p:stCondLst>
                            <p:childTnLst>
                              <p:par>
                                <p:cTn id="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40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800"/>
                            </p:stCondLst>
                            <p:childTnLst>
                              <p:par>
                                <p:cTn id="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200"/>
                            </p:stCondLst>
                            <p:childTnLst>
                              <p:par>
                                <p:cTn id="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600"/>
                            </p:stCondLst>
                            <p:childTnLst>
                              <p:par>
                                <p:cTn id="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40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800"/>
                            </p:stCondLst>
                            <p:childTnLst>
                              <p:par>
                                <p:cTn id="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200"/>
                            </p:stCondLst>
                            <p:childTnLst>
                              <p:par>
                                <p:cTn id="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60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400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200"/>
                            </p:stCondLst>
                            <p:childTnLst>
                              <p:par>
                                <p:cTn id="1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400"/>
                            </p:stCondLst>
                            <p:childTnLst>
                              <p:par>
                                <p:cTn id="1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600"/>
                            </p:stCondLst>
                            <p:childTnLst>
                              <p:par>
                                <p:cTn id="1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400"/>
                            </p:stCondLst>
                            <p:childTnLst>
                              <p:par>
                                <p:cTn id="1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46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388" y="112713"/>
            <a:ext cx="8964612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11 - 12слайд </a:t>
            </a:r>
            <a:endParaRPr lang="ru-RU" sz="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http://detochki.su/malishi/30035_550_799.jpg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мыло </a:t>
            </a:r>
            <a:endParaRPr lang="ru-RU" sz="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http://detochki.su/malishi/30038_550_799.jpg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полотенце расчёска </a:t>
            </a:r>
            <a:endParaRPr lang="ru-RU" sz="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https://encrypted-tbn3.gstatic.com/images?q=tbn:ANd9GcRUfsUlImOZQ4NocFdHKiTzbQvjwnQzxOpws0lS2cCGMy5KlSc8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теннисная ракетка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5"/>
              </a:rPr>
              <a:t>http://img.раскраскараскраски.com/%D0%91%D0%BE%D1%83%D0%BB%D0%B8%D0%BD%D0%B3-%D0%BA%D0%B5%D0%B3%D0%BB%D0%B8_519c6cbb8ca17-p.gif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кегли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6"/>
              </a:rPr>
              <a:t>http://img.раскраскараскраски.com/%D0%A4%D1%83%D1%82%D0%B1%D0%BE%D0%BB%D1%8C%D0%BD%D1%8B%D0%B9-%D0%BC%D1%8F%D1%87_4dc185940ffaf-p.gif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мяч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7"/>
              </a:rPr>
              <a:t>http://www.solkids.ru/images/stories/raskraski4/sport-basketball-korzina.jpg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баскетбольная корзина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8"/>
              </a:rPr>
              <a:t>http://img.раскраскараскраски.com/%D0%9E%D1%81%D0%BD%D0%BE%D0%B2%D0%BD%D0%BE%D0%B5-%D0%BE%D0%B1%D0%BE%D1%80%D1%83%D0%B4%D0%BE%D0%B2%D0%B0%D0%BD%D0%B8%D0%B5-%D0%B4%D0%BB%D1%8F_4c3c3470f3dcf-p.gif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воланчик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9"/>
              </a:rPr>
              <a:t>http://img.раскраскараскраски.com/%D0%94%D0%B0%D0%B9%D0%B2%D0%B8%D0%BD%D0%B3-%D0%BB%D0%B0%D1%81%D1%82%D1%8B_50f520a496eaa-p.gif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ласты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0"/>
              </a:rPr>
              <a:t>http://img.раскраскараскраски.com/%D0%94%D0%B0%D0%B9%D0%B2%D0%B8%D0%BD%D0%B3-%D0%BC%D0%B0%D1%81%D0%BA%D0%B8_50f51e629d6a0-p.gif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очки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13 слайд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1"/>
              </a:rPr>
              <a:t>http://lenagold.narod.ru/fon/clipart/l/liga/sport20.png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лыжи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2"/>
              </a:rPr>
              <a:t>http://s56.radikal.ru/i152/1103/3a/4cb1e24de502.png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коньки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3"/>
              </a:rPr>
              <a:t>http://i036.radikal.ru/1103/58/7f82295acd62.png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шахматы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4"/>
              </a:rPr>
              <a:t>http://img-fotki.yandex.ru/get/9230/981986.4a/0_87ef8_1fd7e845_orig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мяч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5"/>
              </a:rPr>
              <a:t>http://www.elitgamak.ru/img/sanki-morozko-so.jpg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санки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6"/>
              </a:rPr>
              <a:t>http://www.atlant-sport.ru/uploads/main_product_132024035173027800.jpg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клюшка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7"/>
              </a:rPr>
              <a:t>http://i044.radikal.ru/0811/b6/1c3bab397ffc.png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велосипед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8"/>
              </a:rPr>
              <a:t>http://kst-sport.ru/d/73734/d/iout.gif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гантели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9"/>
              </a:rPr>
              <a:t>http://img0.liveinternet.ru/images/attach/c/1//57/706/57706640_skakalka.jpg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скакалка 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388" y="203200"/>
            <a:ext cx="8713787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слайд </a:t>
            </a:r>
            <a:endParaRPr lang="ru-RU" sz="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http://i072.radikal.ru/0809/7b/ac1a1fa3ff5c.png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тортик </a:t>
            </a:r>
            <a:endParaRPr lang="ru-RU" sz="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http://magia-stroinosti.ru/wp-content/uploads/2012/07/112.jpg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кола </a:t>
            </a:r>
            <a:endParaRPr lang="ru-RU" sz="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http://www.onovamnadom.ru/dbpics/12342.JPG?PHPSESSID=vs36mn5je4ejukuju1v3kjuce1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молоко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5"/>
              </a:rPr>
              <a:t>http://cutlife.ru/wp-content/uploads/2010/11/kak-vybrat-zubnuyu-shhetku.jpg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зубная щётка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6"/>
              </a:rPr>
              <a:t>http://www.fotokanal.com/images/90/honey-with-spoon.jpg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мёд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7"/>
              </a:rPr>
              <a:t>http://s49.radikal.ru/i125/0809/6b/b4bf5e2fe454.png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леденец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8"/>
              </a:rPr>
              <a:t>http://www.rusdental.ru/wp-content/uploads/2012/08/floss.jpg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зубная нить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15 слайд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http://magia-stroinosti.ru/wp-content/uploads/2012/07/112.jpg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кола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9"/>
              </a:rPr>
              <a:t>http://good.kz/files/Packs_big/Samiy_sok2.jpg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сок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0"/>
              </a:rPr>
              <a:t>http://www.tema.ru/jjj/bon-minerale.jpg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вода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1"/>
              </a:rPr>
              <a:t>http://s2.goodfon.ru/image/403583-4970x3470.jpg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чайник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2"/>
              </a:rPr>
              <a:t>http://www.healthyeating.org/RecipeImages/8b55245f-fa69-46f9-8e65-d78c074b78df.jpg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коктейль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16 слайд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3"/>
              </a:rPr>
              <a:t>http://img-fotki.yandex.ru/get/9219/981986.3f/0_86aa2_d34f6a6c_orig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хлеб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4"/>
              </a:rPr>
              <a:t>http://www.sportoboz.ru/uploads/posts/2011-10/1318694936_3.jpg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тарелка каши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5"/>
              </a:rPr>
              <a:t>https://encrypted-tbn1.gstatic.com/images?q=tbn:ANd9GcT4-PXD6WrrB5SK9zb3wnR3Fve5vI487iYHXM6FGdthpFF10wKnaw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кефир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6"/>
              </a:rPr>
              <a:t>http://img-fotki.yandex.ru/get/9116/981986.45/0_877dd_e7307b21_orig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лимоны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7"/>
              </a:rPr>
              <a:t>http://aquatic-world.ru/published/publicdata/U7691AQUA/attachments/SC/products_pictures/Rybii_zhir.jpg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рыбий жир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8"/>
              </a:rPr>
              <a:t>http://i022.radikal.ru/0804/30/960294df14c2.png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смородина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19"/>
              </a:rPr>
              <a:t>http://www.snt-np.ru/Jagoda/0000000_1206872135_028_202.jpg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шиповник </a:t>
            </a:r>
            <a:endParaRPr lang="ru-RU" sz="800">
              <a:cs typeface="Arial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hlinkClick r:id="rId20"/>
              </a:rPr>
              <a:t>http://s61.radikal.ru/i173/0810/f1/366e57468862.png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 яйца </a:t>
            </a:r>
            <a:endParaRPr lang="ru-RU" sz="8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4"/>
          <p:cNvSpPr txBox="1">
            <a:spLocks noChangeArrowheads="1"/>
          </p:cNvSpPr>
          <p:nvPr/>
        </p:nvSpPr>
        <p:spPr bwMode="auto">
          <a:xfrm>
            <a:off x="2771775" y="260350"/>
            <a:ext cx="290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6600"/>
                </a:solidFill>
                <a:latin typeface="Comic Sans MS" pitchFamily="66" charset="0"/>
              </a:rPr>
              <a:t>Источники информации</a:t>
            </a:r>
          </a:p>
        </p:txBody>
      </p:sp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179388" y="1125538"/>
            <a:ext cx="8728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Calibri" pitchFamily="34" charset="0"/>
              </a:rPr>
              <a:t>Л.В. Мишенкова «36 занятий для будущих отличников 3 класс». РПС Рабочая </a:t>
            </a:r>
          </a:p>
          <a:p>
            <a:pPr marL="342900" indent="-342900"/>
            <a:r>
              <a:rPr lang="ru-RU">
                <a:latin typeface="Calibri" pitchFamily="34" charset="0"/>
              </a:rPr>
              <a:t>      тетрадь</a:t>
            </a:r>
          </a:p>
          <a:p>
            <a:pPr marL="342900" indent="-342900">
              <a:buFontTx/>
              <a:buAutoNum type="arabicPeriod" startAt="2"/>
            </a:pPr>
            <a:r>
              <a:rPr lang="ru-RU">
                <a:latin typeface="Calibri" pitchFamily="34" charset="0"/>
              </a:rPr>
              <a:t>Л.В. Мишенкова «36 занятий для будущих отличников 3 класс». РПС Методическое</a:t>
            </a:r>
          </a:p>
          <a:p>
            <a:pPr marL="342900" indent="-342900"/>
            <a:r>
              <a:rPr lang="ru-RU">
                <a:latin typeface="Calibri" pitchFamily="34" charset="0"/>
              </a:rPr>
              <a:t>      пособие</a:t>
            </a:r>
          </a:p>
          <a:p>
            <a:pPr marL="342900" indent="-342900">
              <a:buFontTx/>
              <a:buAutoNum type="arabicPeriod" startAt="3"/>
            </a:pPr>
            <a:r>
              <a:rPr lang="ru-RU">
                <a:latin typeface="Calibri" pitchFamily="34" charset="0"/>
              </a:rPr>
              <a:t>Технологический приём </a:t>
            </a:r>
            <a:r>
              <a:rPr lang="ru-RU">
                <a:latin typeface="Calibri" pitchFamily="34" charset="0"/>
                <a:hlinkClick r:id="rId2"/>
              </a:rPr>
              <a:t>«Анимированная сорбонка»</a:t>
            </a:r>
          </a:p>
          <a:p>
            <a:pPr marL="342900" indent="-342900">
              <a:buFontTx/>
              <a:buAutoNum type="arabicPeriod" startAt="4"/>
            </a:pPr>
            <a:r>
              <a:rPr lang="ru-RU">
                <a:latin typeface="Calibri" pitchFamily="34" charset="0"/>
              </a:rPr>
              <a:t>Олимпиадные задания центра </a:t>
            </a:r>
            <a:r>
              <a:rPr lang="ru-RU">
                <a:latin typeface="Calibri" pitchFamily="34" charset="0"/>
                <a:hlinkClick r:id="rId3"/>
              </a:rPr>
              <a:t>СНЕЙЛ по ОБЖ</a:t>
            </a:r>
            <a:r>
              <a:rPr lang="ru-RU">
                <a:latin typeface="Calibri" pitchFamily="34" charset="0"/>
              </a:rPr>
              <a:t>  (2012)</a:t>
            </a:r>
          </a:p>
          <a:p>
            <a:pPr marL="342900" indent="-342900">
              <a:buFontTx/>
              <a:buAutoNum type="arabicPeriod" startAt="4"/>
            </a:pPr>
            <a:r>
              <a:rPr lang="ru-RU">
                <a:latin typeface="Calibri" pitchFamily="34" charset="0"/>
                <a:hlinkClick r:id="rId4"/>
              </a:rPr>
              <a:t>Физкультминутка</a:t>
            </a:r>
            <a:r>
              <a:rPr lang="ru-RU">
                <a:latin typeface="Calibri" pitchFamily="34" charset="0"/>
              </a:rPr>
              <a:t> </a:t>
            </a:r>
            <a:endParaRPr lang="ru-RU">
              <a:latin typeface="Calibri" pitchFamily="34" charset="0"/>
              <a:hlinkClick r:id="rId2"/>
            </a:endParaRPr>
          </a:p>
          <a:p>
            <a:pPr marL="342900" indent="-342900">
              <a:buFontTx/>
              <a:buAutoNum type="arabicPeriod" startAt="3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339975" y="836613"/>
            <a:ext cx="502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BC4542"/>
                </a:solidFill>
                <a:latin typeface="Comic Sans MS" pitchFamily="66" charset="0"/>
              </a:rPr>
              <a:t>«</a:t>
            </a:r>
            <a:r>
              <a:rPr lang="ru-RU" sz="4800" b="1">
                <a:solidFill>
                  <a:srgbClr val="BC4542"/>
                </a:solidFill>
                <a:latin typeface="Comic Sans MS" pitchFamily="66" charset="0"/>
              </a:rPr>
              <a:t>Правда ли?</a:t>
            </a:r>
            <a:r>
              <a:rPr lang="ru-RU" sz="3600" b="1">
                <a:solidFill>
                  <a:srgbClr val="BC4542"/>
                </a:solidFill>
                <a:latin typeface="Comic Sans MS" pitchFamily="66" charset="0"/>
              </a:rPr>
              <a:t>...»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463" y="2208213"/>
            <a:ext cx="8494712" cy="12017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простуда возникает в результате </a:t>
            </a:r>
          </a:p>
          <a:p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переохлаждения организма?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6413" y="2232025"/>
            <a:ext cx="83137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длительные занятия на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компьютере полезны для здоровья?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0588" y="2205038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при чистке зубов нужно не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менее трёх минут водить щёткой 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по внешней и внутренней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поверхности зубов?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65200" y="2208213"/>
            <a:ext cx="727868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для детских зубов полезно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грызть морковку и сухарики?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7488" y="2232025"/>
            <a:ext cx="87471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болезнь зубов может привести к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заболеванию сердца, суставов, горла?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2263" y="2254250"/>
            <a:ext cx="8497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ранец на спине носить полезнее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для позвоночника, чем портфель в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руке?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2254250"/>
            <a:ext cx="76327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если зимой сразу нырнёшь в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ледяную прорубь, то станешь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закалённым?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2254250"/>
            <a:ext cx="8548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витамины из аптеки совершенно 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безвредны и их можно есть в любых</a:t>
            </a:r>
          </a:p>
          <a:p>
            <a:pPr algn="ctr"/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 количествах?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2228850"/>
            <a:ext cx="8680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курение более опасно для детей, </a:t>
            </a:r>
          </a:p>
          <a:p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чем для взрослых?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4500" y="2232025"/>
            <a:ext cx="83756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Что мыть руки нужно перед каждым </a:t>
            </a:r>
          </a:p>
          <a:p>
            <a:r>
              <a:rPr lang="ru-RU" sz="3600">
                <a:solidFill>
                  <a:srgbClr val="FC670C"/>
                </a:solidFill>
                <a:latin typeface="Comic Sans MS" pitchFamily="66" charset="0"/>
              </a:rPr>
              <a:t>приёмом пищи?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CC0000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1026" name="Picture 2" descr="C:\Users\Евгения\Desktop\безопасность и здоровье\0_54573_6f825aee_XX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221163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ьная выноска 14"/>
          <p:cNvSpPr/>
          <p:nvPr/>
        </p:nvSpPr>
        <p:spPr>
          <a:xfrm>
            <a:off x="1476375" y="476250"/>
            <a:ext cx="6335713" cy="4032250"/>
          </a:xfrm>
          <a:prstGeom prst="wedgeEllipseCallout">
            <a:avLst>
              <a:gd name="adj1" fmla="val 42839"/>
              <a:gd name="adj2" fmla="val 61615"/>
            </a:avLst>
          </a:prstGeom>
          <a:solidFill>
            <a:schemeClr val="bg1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C0000"/>
                </a:solidFill>
                <a:latin typeface="Comic Sans MS" pitchFamily="66" charset="0"/>
              </a:rPr>
              <a:t>Хотите проверить свою эрудицию по теме «Здоровье»? Тогда отвечайте, ПРАВДА ЛИ…</a:t>
            </a:r>
          </a:p>
        </p:txBody>
      </p:sp>
      <p:grpSp>
        <p:nvGrpSpPr>
          <p:cNvPr id="16" name="Стрелка вправо 15"/>
          <p:cNvGrpSpPr>
            <a:grpSpLocks/>
          </p:cNvGrpSpPr>
          <p:nvPr/>
        </p:nvGrpSpPr>
        <p:grpSpPr bwMode="auto">
          <a:xfrm>
            <a:off x="549275" y="5334000"/>
            <a:ext cx="908050" cy="615950"/>
            <a:chOff x="346" y="3360"/>
            <a:chExt cx="572" cy="388"/>
          </a:xfrm>
        </p:grpSpPr>
        <p:pic>
          <p:nvPicPr>
            <p:cNvPr id="16399" name="Стрелка вправо 1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6" y="3360"/>
              <a:ext cx="572" cy="388"/>
            </a:xfrm>
            <a:prstGeom prst="rect">
              <a:avLst/>
            </a:prstGeom>
            <a:noFill/>
          </p:spPr>
        </p:pic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385" y="3432"/>
              <a:ext cx="2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3708400" y="4578350"/>
            <a:ext cx="1511300" cy="1443038"/>
            <a:chOff x="3275856" y="3717032"/>
            <a:chExt cx="1512168" cy="1442268"/>
          </a:xfrm>
        </p:grpSpPr>
        <p:pic>
          <p:nvPicPr>
            <p:cNvPr id="16435" name="Picture 3" descr="C:\Users\Евгения\Desktop\безопасность и здоровье\смайлик2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4365104"/>
              <a:ext cx="1151008" cy="79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Овальная выноска 18"/>
            <p:cNvSpPr/>
            <p:nvPr/>
          </p:nvSpPr>
          <p:spPr>
            <a:xfrm>
              <a:off x="3923928" y="3717032"/>
              <a:ext cx="864096" cy="647354"/>
            </a:xfrm>
            <a:prstGeom prst="wedgeEllipseCallout">
              <a:avLst>
                <a:gd name="adj1" fmla="val -21935"/>
                <a:gd name="adj2" fmla="val 78668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/>
                  </a:solidFill>
                  <a:latin typeface="Comic Sans MS" pitchFamily="66" charset="0"/>
                </a:rPr>
                <a:t>ДА</a:t>
              </a:r>
              <a:endParaRPr lang="ru-RU" dirty="0"/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3379788" y="4598988"/>
            <a:ext cx="1408112" cy="1350962"/>
            <a:chOff x="827584" y="3717032"/>
            <a:chExt cx="1407790" cy="1350280"/>
          </a:xfrm>
        </p:grpSpPr>
        <p:pic>
          <p:nvPicPr>
            <p:cNvPr id="16433" name="Picture 2" descr="C:\Users\Евгения\Desktop\безопасность и здоровье\смайлик 4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4221088"/>
              <a:ext cx="903734" cy="8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Овальная выноска 20"/>
            <p:cNvSpPr/>
            <p:nvPr/>
          </p:nvSpPr>
          <p:spPr>
            <a:xfrm>
              <a:off x="827584" y="3717032"/>
              <a:ext cx="863403" cy="647373"/>
            </a:xfrm>
            <a:prstGeom prst="wedgeEllipseCallout">
              <a:avLst>
                <a:gd name="adj1" fmla="val 23260"/>
                <a:gd name="adj2" fmla="val 81607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2"/>
                  </a:solidFill>
                  <a:latin typeface="Comic Sans MS" pitchFamily="66" charset="0"/>
                </a:rPr>
                <a:t>НЕТ</a:t>
              </a:r>
            </a:p>
          </p:txBody>
        </p:sp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3708400" y="4578350"/>
            <a:ext cx="1511300" cy="1443038"/>
            <a:chOff x="3275856" y="3717032"/>
            <a:chExt cx="1512168" cy="1442268"/>
          </a:xfrm>
        </p:grpSpPr>
        <p:pic>
          <p:nvPicPr>
            <p:cNvPr id="16431" name="Picture 3" descr="C:\Users\Евгения\Desktop\безопасность и здоровье\смайлик2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4365104"/>
              <a:ext cx="1151008" cy="79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Овальная выноска 31"/>
            <p:cNvSpPr/>
            <p:nvPr/>
          </p:nvSpPr>
          <p:spPr>
            <a:xfrm>
              <a:off x="3923928" y="3717032"/>
              <a:ext cx="864096" cy="647354"/>
            </a:xfrm>
            <a:prstGeom prst="wedgeEllipseCallout">
              <a:avLst>
                <a:gd name="adj1" fmla="val -21935"/>
                <a:gd name="adj2" fmla="val 78668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/>
                  </a:solidFill>
                  <a:latin typeface="Comic Sans MS" pitchFamily="66" charset="0"/>
                </a:rPr>
                <a:t>ДА</a:t>
              </a:r>
              <a:endParaRPr lang="ru-RU" dirty="0"/>
            </a:p>
          </p:txBody>
        </p:sp>
      </p:grpSp>
      <p:grpSp>
        <p:nvGrpSpPr>
          <p:cNvPr id="33" name="Группа 32"/>
          <p:cNvGrpSpPr>
            <a:grpSpLocks/>
          </p:cNvGrpSpPr>
          <p:nvPr/>
        </p:nvGrpSpPr>
        <p:grpSpPr bwMode="auto">
          <a:xfrm>
            <a:off x="3708400" y="4581525"/>
            <a:ext cx="1511300" cy="1441450"/>
            <a:chOff x="3275856" y="3717032"/>
            <a:chExt cx="1512168" cy="1442268"/>
          </a:xfrm>
        </p:grpSpPr>
        <p:pic>
          <p:nvPicPr>
            <p:cNvPr id="16429" name="Picture 3" descr="C:\Users\Евгения\Desktop\безопасность и здоровье\смайлик2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4365104"/>
              <a:ext cx="1151008" cy="79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Овальная выноска 34"/>
            <p:cNvSpPr/>
            <p:nvPr/>
          </p:nvSpPr>
          <p:spPr>
            <a:xfrm>
              <a:off x="3923928" y="3717032"/>
              <a:ext cx="864096" cy="648068"/>
            </a:xfrm>
            <a:prstGeom prst="wedgeEllipseCallout">
              <a:avLst>
                <a:gd name="adj1" fmla="val -21935"/>
                <a:gd name="adj2" fmla="val 78668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/>
                  </a:solidFill>
                  <a:latin typeface="Comic Sans MS" pitchFamily="66" charset="0"/>
                </a:rPr>
                <a:t>ДА</a:t>
              </a:r>
              <a:endParaRPr lang="ru-RU" dirty="0"/>
            </a:p>
          </p:txBody>
        </p:sp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3708400" y="4581525"/>
            <a:ext cx="1511300" cy="1441450"/>
            <a:chOff x="3275856" y="3717032"/>
            <a:chExt cx="1512168" cy="1442268"/>
          </a:xfrm>
        </p:grpSpPr>
        <p:pic>
          <p:nvPicPr>
            <p:cNvPr id="16427" name="Picture 3" descr="C:\Users\Евгения\Desktop\безопасность и здоровье\смайлик2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4365104"/>
              <a:ext cx="1151008" cy="79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Овальная выноска 37"/>
            <p:cNvSpPr/>
            <p:nvPr/>
          </p:nvSpPr>
          <p:spPr>
            <a:xfrm>
              <a:off x="3923928" y="3717032"/>
              <a:ext cx="864096" cy="648068"/>
            </a:xfrm>
            <a:prstGeom prst="wedgeEllipseCallout">
              <a:avLst>
                <a:gd name="adj1" fmla="val -21935"/>
                <a:gd name="adj2" fmla="val 78668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/>
                  </a:solidFill>
                  <a:latin typeface="Comic Sans MS" pitchFamily="66" charset="0"/>
                </a:rPr>
                <a:t>ДА</a:t>
              </a:r>
              <a:endParaRPr lang="ru-RU" dirty="0"/>
            </a:p>
          </p:txBody>
        </p:sp>
      </p:grp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3379788" y="4598988"/>
            <a:ext cx="1408112" cy="1350962"/>
            <a:chOff x="827584" y="3717032"/>
            <a:chExt cx="1407790" cy="1350280"/>
          </a:xfrm>
        </p:grpSpPr>
        <p:pic>
          <p:nvPicPr>
            <p:cNvPr id="16425" name="Picture 2" descr="C:\Users\Евгения\Desktop\безопасность и здоровье\смайлик 4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4221088"/>
              <a:ext cx="903734" cy="8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Овальная выноска 40"/>
            <p:cNvSpPr/>
            <p:nvPr/>
          </p:nvSpPr>
          <p:spPr>
            <a:xfrm>
              <a:off x="827584" y="3717032"/>
              <a:ext cx="863403" cy="647373"/>
            </a:xfrm>
            <a:prstGeom prst="wedgeEllipseCallout">
              <a:avLst>
                <a:gd name="adj1" fmla="val 23260"/>
                <a:gd name="adj2" fmla="val 81607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2"/>
                  </a:solidFill>
                  <a:latin typeface="Comic Sans MS" pitchFamily="66" charset="0"/>
                </a:rPr>
                <a:t>НЕТ</a:t>
              </a:r>
            </a:p>
          </p:txBody>
        </p:sp>
      </p:grp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3708400" y="4581525"/>
            <a:ext cx="1511300" cy="1441450"/>
            <a:chOff x="3275856" y="3717032"/>
            <a:chExt cx="1512168" cy="1442268"/>
          </a:xfrm>
        </p:grpSpPr>
        <p:pic>
          <p:nvPicPr>
            <p:cNvPr id="16423" name="Picture 3" descr="C:\Users\Евгения\Desktop\безопасность и здоровье\смайлик2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4365104"/>
              <a:ext cx="1151008" cy="79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Овальная выноска 43"/>
            <p:cNvSpPr/>
            <p:nvPr/>
          </p:nvSpPr>
          <p:spPr>
            <a:xfrm>
              <a:off x="3923928" y="3717032"/>
              <a:ext cx="864096" cy="648068"/>
            </a:xfrm>
            <a:prstGeom prst="wedgeEllipseCallout">
              <a:avLst>
                <a:gd name="adj1" fmla="val -21935"/>
                <a:gd name="adj2" fmla="val 78668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/>
                  </a:solidFill>
                  <a:latin typeface="Comic Sans MS" pitchFamily="66" charset="0"/>
                </a:rPr>
                <a:t>ДА</a:t>
              </a:r>
              <a:endParaRPr lang="ru-RU" dirty="0"/>
            </a:p>
          </p:txBody>
        </p:sp>
      </p:grpSp>
      <p:grpSp>
        <p:nvGrpSpPr>
          <p:cNvPr id="45" name="Группа 44"/>
          <p:cNvGrpSpPr>
            <a:grpSpLocks/>
          </p:cNvGrpSpPr>
          <p:nvPr/>
        </p:nvGrpSpPr>
        <p:grpSpPr bwMode="auto">
          <a:xfrm>
            <a:off x="3708400" y="4578350"/>
            <a:ext cx="1511300" cy="1443038"/>
            <a:chOff x="3275856" y="3717032"/>
            <a:chExt cx="1512168" cy="1442268"/>
          </a:xfrm>
        </p:grpSpPr>
        <p:pic>
          <p:nvPicPr>
            <p:cNvPr id="16421" name="Picture 3" descr="C:\Users\Евгения\Desktop\безопасность и здоровье\смайлик2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4365104"/>
              <a:ext cx="1151008" cy="79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Овальная выноска 46"/>
            <p:cNvSpPr/>
            <p:nvPr/>
          </p:nvSpPr>
          <p:spPr>
            <a:xfrm>
              <a:off x="3923928" y="3717032"/>
              <a:ext cx="864096" cy="647354"/>
            </a:xfrm>
            <a:prstGeom prst="wedgeEllipseCallout">
              <a:avLst>
                <a:gd name="adj1" fmla="val -21935"/>
                <a:gd name="adj2" fmla="val 78668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/>
                  </a:solidFill>
                  <a:latin typeface="Comic Sans MS" pitchFamily="66" charset="0"/>
                </a:rPr>
                <a:t>ДА</a:t>
              </a:r>
              <a:endParaRPr lang="ru-RU" dirty="0"/>
            </a:p>
          </p:txBody>
        </p:sp>
      </p:grpSp>
      <p:grpSp>
        <p:nvGrpSpPr>
          <p:cNvPr id="48" name="Группа 47"/>
          <p:cNvGrpSpPr>
            <a:grpSpLocks/>
          </p:cNvGrpSpPr>
          <p:nvPr/>
        </p:nvGrpSpPr>
        <p:grpSpPr bwMode="auto">
          <a:xfrm>
            <a:off x="3348038" y="4581525"/>
            <a:ext cx="1408112" cy="1349375"/>
            <a:chOff x="827584" y="3717032"/>
            <a:chExt cx="1407790" cy="1350280"/>
          </a:xfrm>
        </p:grpSpPr>
        <p:pic>
          <p:nvPicPr>
            <p:cNvPr id="16419" name="Picture 2" descr="C:\Users\Евгения\Desktop\безопасность и здоровье\смайлик 4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31640" y="4221088"/>
              <a:ext cx="903734" cy="8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Овальная выноска 49"/>
            <p:cNvSpPr/>
            <p:nvPr/>
          </p:nvSpPr>
          <p:spPr>
            <a:xfrm>
              <a:off x="827584" y="3717032"/>
              <a:ext cx="863403" cy="648134"/>
            </a:xfrm>
            <a:prstGeom prst="wedgeEllipseCallout">
              <a:avLst>
                <a:gd name="adj1" fmla="val 23260"/>
                <a:gd name="adj2" fmla="val 81607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2"/>
                  </a:solidFill>
                  <a:latin typeface="Comic Sans MS" pitchFamily="66" charset="0"/>
                </a:rPr>
                <a:t>НЕТ</a:t>
              </a: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708400" y="4581525"/>
            <a:ext cx="1511300" cy="1441450"/>
            <a:chOff x="3275856" y="3717032"/>
            <a:chExt cx="1512168" cy="1442268"/>
          </a:xfrm>
        </p:grpSpPr>
        <p:pic>
          <p:nvPicPr>
            <p:cNvPr id="16417" name="Picture 3" descr="C:\Users\Евгения\Desktop\безопасность и здоровье\смайлик2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4365104"/>
              <a:ext cx="1151008" cy="79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Овальная выноска 52"/>
            <p:cNvSpPr/>
            <p:nvPr/>
          </p:nvSpPr>
          <p:spPr>
            <a:xfrm>
              <a:off x="3923928" y="3717032"/>
              <a:ext cx="864096" cy="648068"/>
            </a:xfrm>
            <a:prstGeom prst="wedgeEllipseCallout">
              <a:avLst>
                <a:gd name="adj1" fmla="val -21935"/>
                <a:gd name="adj2" fmla="val 78668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2"/>
                  </a:solidFill>
                  <a:latin typeface="Comic Sans MS" pitchFamily="66" charset="0"/>
                </a:rPr>
                <a:t>ДА</a:t>
              </a:r>
              <a:endParaRPr lang="ru-RU" dirty="0"/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916238" y="2565400"/>
            <a:ext cx="3298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55" name="Крест 54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6" name="Стрелка вправо 55"/>
          <p:cNvGrpSpPr>
            <a:grpSpLocks/>
          </p:cNvGrpSpPr>
          <p:nvPr/>
        </p:nvGrpSpPr>
        <p:grpSpPr bwMode="auto">
          <a:xfrm>
            <a:off x="8613775" y="6345238"/>
            <a:ext cx="474663" cy="409575"/>
            <a:chOff x="5426" y="3997"/>
            <a:chExt cx="299" cy="258"/>
          </a:xfrm>
        </p:grpSpPr>
        <p:pic>
          <p:nvPicPr>
            <p:cNvPr id="16414" name="Стрелка вправо 55">
              <a:hlinkClick r:id="rId8" action="ppaction://hlinksldjump"/>
            </p:cNvPr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26" y="3997"/>
              <a:ext cx="299" cy="258"/>
            </a:xfrm>
            <a:prstGeom prst="rect">
              <a:avLst/>
            </a:prstGeom>
            <a:noFill/>
          </p:spPr>
        </p:pic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5465" y="4065"/>
              <a:ext cx="18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7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7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7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7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7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Users\Евгения\Desktop\безопасность и здоровье\картинки\задание 4\ten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981075"/>
            <a:ext cx="53752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00B050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9900FF"/>
              </a:solidFill>
            </a:endParaRPr>
          </a:p>
        </p:txBody>
      </p:sp>
      <p:pic>
        <p:nvPicPr>
          <p:cNvPr id="3079" name="Picture 7" descr="C:\Users\Евгения\Desktop\безопасность и здоровье\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5589588"/>
            <a:ext cx="9350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Евгения\Desktop\безопасность и здоровье\flas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98557">
            <a:off x="4794250" y="5748338"/>
            <a:ext cx="57308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Users\Евгения\Desktop\безопасность и здоровье\ligh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3343">
            <a:off x="892175" y="5397500"/>
            <a:ext cx="815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Users\Евгения\Desktop\безопасность и здоровье\картинки\задание 4\bo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644900"/>
            <a:ext cx="24098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:\Users\Евгения\Desktop\безопасность и здоровье\картинки\задание 4\gir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565400"/>
            <a:ext cx="247491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:\Users\Евгения\Desktop\безопасность и здоровье\картинки\задание 4\stones_gra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3644900"/>
            <a:ext cx="10763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C:\Users\Евгения\Desktop\безопасность и здоровье\картинки\задание 4\ru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093965">
            <a:off x="6496050" y="2925763"/>
            <a:ext cx="1304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C:\Users\Евгения\Desktop\безопасность и здоровье\картинки\задание 4\campfire_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221163"/>
            <a:ext cx="1285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C:\Users\Евгения\Desktop\безопасность и здоровье\картинки\задание 4\scoo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798344">
            <a:off x="2843213" y="4968875"/>
            <a:ext cx="91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116013" y="333375"/>
            <a:ext cx="576262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35150" y="333375"/>
            <a:ext cx="576263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55875" y="333375"/>
            <a:ext cx="576263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76600" y="333375"/>
            <a:ext cx="574675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995738" y="333375"/>
            <a:ext cx="576262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5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16463" y="333375"/>
            <a:ext cx="576262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6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435600" y="333375"/>
            <a:ext cx="576263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156325" y="333375"/>
            <a:ext cx="576263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8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75463" y="333375"/>
            <a:ext cx="576262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9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96188" y="333375"/>
            <a:ext cx="576262" cy="503238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mic Sans MS" pitchFamily="66" charset="0"/>
              </a:rPr>
              <a:t>10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42988" y="1989138"/>
            <a:ext cx="6985000" cy="2735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Здесь купаться и зимой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Сможем запросто с тобой.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Тренер плавать нас научит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И нырять (на всякий случай).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42988" y="2205038"/>
            <a:ext cx="6985000" cy="25923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Из железа тучка,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А у тучки – ручка.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Эта тучка по порядку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Обошла со мной всю грядку.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47700" y="2708275"/>
            <a:ext cx="8208963" cy="1512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DB5503"/>
                </a:solidFill>
                <a:latin typeface="Comic Sans MS" pitchFamily="66" charset="0"/>
              </a:rPr>
              <a:t>  Зелёный луг, сто скамеек вокруг.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DB5503"/>
                </a:solidFill>
                <a:latin typeface="Comic Sans MS" pitchFamily="66" charset="0"/>
              </a:rPr>
              <a:t>  От ворот до ворот ловко бегает народ.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63600" y="1989138"/>
            <a:ext cx="6472238" cy="2663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На уроке мы писали,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Наши пальчики устали.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Ненадолго мы прервёмся,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Подзарядкою займёмся.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81063" y="2276475"/>
            <a:ext cx="7112000" cy="2520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DB5503"/>
                </a:solidFill>
                <a:latin typeface="Comic Sans MS" pitchFamily="66" charset="0"/>
              </a:rPr>
              <a:t>  Штанга, конь, турник, канат,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DB5503"/>
                </a:solidFill>
                <a:latin typeface="Comic Sans MS" pitchFamily="66" charset="0"/>
              </a:rPr>
              <a:t>  Обруч, мячик, мягкий мат…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DB5503"/>
                </a:solidFill>
                <a:latin typeface="Comic Sans MS" pitchFamily="66" charset="0"/>
              </a:rPr>
              <a:t>  Непременно спортзал посетите!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DB5503"/>
                </a:solidFill>
                <a:latin typeface="Comic Sans MS" pitchFamily="66" charset="0"/>
              </a:rPr>
              <a:t>  Мой любимый урок назовите.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0825" y="2420938"/>
            <a:ext cx="8605838" cy="1439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DB5503"/>
                </a:solidFill>
                <a:latin typeface="Comic Sans MS" pitchFamily="66" charset="0"/>
              </a:rPr>
              <a:t>  Нелегко иногда забираться туда,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DB5503"/>
                </a:solidFill>
                <a:latin typeface="Comic Sans MS" pitchFamily="66" charset="0"/>
              </a:rPr>
              <a:t>  Но легко и приятно прокатиться обратно.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665288" y="2781300"/>
            <a:ext cx="5499100" cy="1663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Он в воротах стоит,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От мяча их сторожит.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016125" y="2060575"/>
            <a:ext cx="6264275" cy="2528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Утром я встаю с постели,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В руки я беру гантели.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Раз – два, три – четыре,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Руки выше, ноги шире.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87450" y="1196975"/>
            <a:ext cx="6553200" cy="3671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DB5503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Убирает в доме сор,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Ловок он, придирчив, скор.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Вот походкою прошёл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Лёгкой и упругой.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А хозяйка: «Хорошо!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Отправляйся в угол!»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DB5503"/>
              </a:solidFill>
              <a:latin typeface="Comic Sans MS" pitchFamily="66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58888" y="1052513"/>
            <a:ext cx="6697662" cy="41052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Бегу при помощи двух ног, </a:t>
            </a:r>
            <a:br>
              <a:rPr lang="ru-RU" sz="3600" dirty="0">
                <a:solidFill>
                  <a:srgbClr val="DB5503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Пока сидит на мне ездок. </a:t>
            </a:r>
            <a:br>
              <a:rPr lang="ru-RU" sz="3600" dirty="0">
                <a:solidFill>
                  <a:srgbClr val="DB5503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Мои рога в его руках, </a:t>
            </a:r>
            <a:br>
              <a:rPr lang="ru-RU" sz="3600" dirty="0">
                <a:solidFill>
                  <a:srgbClr val="DB5503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А быстрота в его ногах. </a:t>
            </a:r>
            <a:br>
              <a:rPr lang="ru-RU" sz="3600" dirty="0">
                <a:solidFill>
                  <a:srgbClr val="DB5503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Устойчив я лишь на бегу, </a:t>
            </a:r>
            <a:br>
              <a:rPr lang="ru-RU" sz="3600" dirty="0">
                <a:solidFill>
                  <a:srgbClr val="DB5503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Стоять секунды не могу.</a:t>
            </a:r>
            <a:r>
              <a:rPr lang="ru-RU" sz="3600" dirty="0"/>
              <a:t> </a:t>
            </a: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rgbClr val="DB5503"/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rgbClr val="DB5503"/>
                </a:solidFill>
                <a:latin typeface="Comic Sans MS" pitchFamily="66" charset="0"/>
              </a:rPr>
              <a:t>  А если встану — упаду.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08288" y="1989138"/>
            <a:ext cx="3373437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ВЕЛОСИПЕД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2188" y="4006850"/>
            <a:ext cx="259080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СНЕЖНАЯ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ГОРКА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11538" y="4583113"/>
            <a:ext cx="2447925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ВРАТАРЬ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11413" y="5300663"/>
            <a:ext cx="3816350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ФИЗКУЛЬТУРА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9763" y="3933825"/>
            <a:ext cx="524510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ФИЗКУЛЬТМИНУТКА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52525" y="5302250"/>
            <a:ext cx="2303463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ФУТБОЛ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55763" y="4870450"/>
            <a:ext cx="20891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ЛЕЙКА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2163" y="4943475"/>
            <a:ext cx="259238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ЗАРЯДКА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16238" y="5373688"/>
            <a:ext cx="446405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ПЛАВАТЕЛЬНЫЙ БАССЕЙН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59563" y="3719513"/>
            <a:ext cx="1944687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Comic Sans MS" pitchFamily="66" charset="0"/>
              </a:rPr>
              <a:t> ВЕНИК</a:t>
            </a:r>
          </a:p>
        </p:txBody>
      </p:sp>
      <p:pic>
        <p:nvPicPr>
          <p:cNvPr id="3089" name="Picture 17" descr="C:\Users\Евгения\Desktop\безопасность и здоровье\93a837e0687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950" y="4581525"/>
            <a:ext cx="21304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ьная выноска 16"/>
          <p:cNvSpPr/>
          <p:nvPr/>
        </p:nvSpPr>
        <p:spPr>
          <a:xfrm>
            <a:off x="2771800" y="1268760"/>
            <a:ext cx="4536504" cy="3456384"/>
          </a:xfrm>
          <a:prstGeom prst="wedgeEllipseCallout">
            <a:avLst>
              <a:gd name="adj1" fmla="val 55877"/>
              <a:gd name="adj2" fmla="val 63178"/>
            </a:avLst>
          </a:prstGeom>
          <a:solidFill>
            <a:schemeClr val="bg1"/>
          </a:solidFill>
          <a:ln w="38100">
            <a:solidFill>
              <a:srgbClr val="BC4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Отгадайте 10 загадок, соберите друзей в поход</a:t>
            </a:r>
            <a:r>
              <a:rPr lang="ru-RU" sz="3200" dirty="0">
                <a:solidFill>
                  <a:srgbClr val="005A9E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0" name="Крест 49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5" name="Стрелка вправо 54"/>
          <p:cNvGrpSpPr>
            <a:grpSpLocks/>
          </p:cNvGrpSpPr>
          <p:nvPr/>
        </p:nvGrpSpPr>
        <p:grpSpPr bwMode="auto">
          <a:xfrm>
            <a:off x="8613775" y="6345238"/>
            <a:ext cx="474663" cy="409575"/>
            <a:chOff x="5426" y="3997"/>
            <a:chExt cx="299" cy="258"/>
          </a:xfrm>
        </p:grpSpPr>
        <p:pic>
          <p:nvPicPr>
            <p:cNvPr id="17453" name="Стрелка вправо 54">
              <a:hlinkClick r:id="rId13" action="ppaction://hlinksldjump"/>
            </p:cNvPr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26" y="3997"/>
              <a:ext cx="299" cy="258"/>
            </a:xfrm>
            <a:prstGeom prst="rect">
              <a:avLst/>
            </a:prstGeom>
            <a:noFill/>
          </p:spPr>
        </p:pic>
        <p:sp>
          <p:nvSpPr>
            <p:cNvPr id="17454" name="Text Box 46"/>
            <p:cNvSpPr txBox="1">
              <a:spLocks noChangeArrowheads="1"/>
            </p:cNvSpPr>
            <p:nvPr/>
          </p:nvSpPr>
          <p:spPr bwMode="auto">
            <a:xfrm>
              <a:off x="5465" y="4065"/>
              <a:ext cx="18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47" grpId="0" animBg="1"/>
      <p:bldP spid="47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Крест 41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>
            <a:hlinkClick r:id="rId3" action="ppaction://hlinksldjump"/>
          </p:cNvPr>
          <p:cNvSpPr/>
          <p:nvPr/>
        </p:nvSpPr>
        <p:spPr>
          <a:xfrm>
            <a:off x="4787900" y="5949950"/>
            <a:ext cx="187166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CC"/>
                </a:solidFill>
                <a:latin typeface="Comic Sans MS" pitchFamily="66" charset="0"/>
              </a:rPr>
              <a:t>А знаете ли вы?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0113" y="628650"/>
            <a:ext cx="1624012" cy="585788"/>
          </a:xfrm>
          <a:prstGeom prst="rect">
            <a:avLst/>
          </a:prstGeom>
          <a:solidFill>
            <a:schemeClr val="bg1">
              <a:alpha val="1176"/>
            </a:schemeClr>
          </a:solidFill>
          <a:ln w="9525">
            <a:solidFill>
              <a:schemeClr val="bg1">
                <a:alpha val="1176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Comic Sans MS" pitchFamily="66" charset="0"/>
              </a:rPr>
              <a:t>ловкий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9900FF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9900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43213" y="620713"/>
            <a:ext cx="2573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0066"/>
                </a:solidFill>
                <a:latin typeface="Comic Sans MS" pitchFamily="66" charset="0"/>
              </a:rPr>
              <a:t>подтянутый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24513" y="628650"/>
            <a:ext cx="2692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истощённый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8313" y="1493838"/>
            <a:ext cx="256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6600"/>
                </a:solidFill>
                <a:latin typeface="Comic Sans MS" pitchFamily="66" charset="0"/>
              </a:rPr>
              <a:t>закалённый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48038" y="1493838"/>
            <a:ext cx="1954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B0F0"/>
                </a:solidFill>
                <a:latin typeface="Comic Sans MS" pitchFamily="66" charset="0"/>
              </a:rPr>
              <a:t>бледный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76375" y="2205038"/>
            <a:ext cx="650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Comic Sans MS" pitchFamily="66" charset="0"/>
              </a:rPr>
              <a:t>всегда в хорошем настроении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32138" y="2933700"/>
            <a:ext cx="416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часто простужается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8800" y="2924175"/>
            <a:ext cx="19256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9900FF"/>
                </a:solidFill>
                <a:latin typeface="Comic Sans MS" pitchFamily="66" charset="0"/>
              </a:rPr>
              <a:t>не курит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850" y="3716338"/>
            <a:ext cx="69072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любит заниматься физкультурой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55675" y="4508500"/>
            <a:ext cx="52720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6600"/>
                </a:solidFill>
                <a:latin typeface="Comic Sans MS" pitchFamily="66" charset="0"/>
              </a:rPr>
              <a:t>имеет хороший аппетит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06600" y="5300663"/>
            <a:ext cx="44370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Comic Sans MS" pitchFamily="66" charset="0"/>
              </a:rPr>
              <a:t>капризен и плаксив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00738" y="1493838"/>
            <a:ext cx="2559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C000"/>
                </a:solidFill>
                <a:latin typeface="Comic Sans MS" pitchFamily="66" charset="0"/>
              </a:rPr>
              <a:t>энергичный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850" y="333375"/>
            <a:ext cx="8424863" cy="619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84213" y="692150"/>
            <a:ext cx="7416800" cy="3457575"/>
          </a:xfrm>
          <a:prstGeom prst="wedgeRoundRectCallout">
            <a:avLst>
              <a:gd name="adj1" fmla="val 36452"/>
              <a:gd name="adj2" fmla="val 67305"/>
              <a:gd name="adj3" fmla="val 16667"/>
            </a:avLst>
          </a:prstGeom>
          <a:solidFill>
            <a:schemeClr val="bg1"/>
          </a:solidFill>
          <a:ln w="3810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6600"/>
                </a:solidFill>
                <a:latin typeface="Comic Sans MS" pitchFamily="66" charset="0"/>
              </a:rPr>
              <a:t>	</a:t>
            </a:r>
            <a:r>
              <a:rPr lang="ru-RU" sz="3600" dirty="0">
                <a:solidFill>
                  <a:srgbClr val="FF6600"/>
                </a:solidFill>
                <a:latin typeface="Comic Sans MS" pitchFamily="66" charset="0"/>
              </a:rPr>
              <a:t>Из данных слов и словосочетаний выбери те, которые относятся к характеристике здорового человека.</a:t>
            </a:r>
          </a:p>
        </p:txBody>
      </p:sp>
      <p:pic>
        <p:nvPicPr>
          <p:cNvPr id="2050" name="Picture 2" descr="C:\Users\Евгения\Desktop\безопасность и здоровье\Совунья 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365625"/>
            <a:ext cx="222408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684213" y="628650"/>
            <a:ext cx="1943100" cy="64928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16238" y="628650"/>
            <a:ext cx="2447925" cy="64928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651500" y="628650"/>
            <a:ext cx="2665413" cy="64928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9750" y="1420813"/>
            <a:ext cx="2519363" cy="57626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276600" y="1420813"/>
            <a:ext cx="2016125" cy="72072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67400" y="1420813"/>
            <a:ext cx="2665413" cy="72072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403350" y="2141538"/>
            <a:ext cx="6697663" cy="6477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288" y="2862263"/>
            <a:ext cx="2232025" cy="71913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132138" y="2933700"/>
            <a:ext cx="4248150" cy="6477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725863"/>
            <a:ext cx="6985000" cy="57626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971550" y="4518025"/>
            <a:ext cx="5256213" cy="57626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979613" y="5310188"/>
            <a:ext cx="4464050" cy="6477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solidFill>
              <a:schemeClr val="bg1"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право 43">
            <a:hlinkClick r:id="rId5" action="ppaction://hlinksldjump"/>
          </p:cNvPr>
          <p:cNvSpPr/>
          <p:nvPr/>
        </p:nvSpPr>
        <p:spPr>
          <a:xfrm>
            <a:off x="8676456" y="6381328"/>
            <a:ext cx="360040" cy="288032"/>
          </a:xfrm>
          <a:prstGeom prst="rightArrow">
            <a:avLst/>
          </a:prstGeom>
          <a:solidFill>
            <a:srgbClr val="99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532813" y="6308725"/>
            <a:ext cx="431800" cy="360363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244475" y="609600"/>
            <a:ext cx="5260975" cy="5426075"/>
            <a:chOff x="154" y="384"/>
            <a:chExt cx="3314" cy="3418"/>
          </a:xfrm>
        </p:grpSpPr>
        <p:pic>
          <p:nvPicPr>
            <p:cNvPr id="20482" name="TextBox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" y="384"/>
              <a:ext cx="3314" cy="3418"/>
            </a:xfrm>
            <a:prstGeom prst="rect">
              <a:avLst/>
            </a:prstGeom>
            <a:noFill/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49" y="436"/>
              <a:ext cx="3130" cy="3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000">
                  <a:solidFill>
                    <a:srgbClr val="000000"/>
                  </a:solidFill>
                  <a:latin typeface="Comic Sans MS" pitchFamily="66" charset="0"/>
                </a:rPr>
                <a:t>  </a:t>
              </a:r>
              <a:r>
                <a:rPr lang="ru-RU" sz="2400">
                  <a:solidFill>
                    <a:srgbClr val="404040"/>
                  </a:solidFill>
                  <a:latin typeface="Comic Sans MS" pitchFamily="66" charset="0"/>
                </a:rPr>
                <a:t>Великий русский полководец </a:t>
              </a:r>
              <a:r>
                <a:rPr lang="ru-RU" sz="2400" b="1">
                  <a:solidFill>
                    <a:srgbClr val="404040"/>
                  </a:solidFill>
                  <a:latin typeface="Comic Sans MS" pitchFamily="66" charset="0"/>
                </a:rPr>
                <a:t>Александр Суворов </a:t>
              </a:r>
              <a:r>
                <a:rPr lang="ru-RU" sz="2400">
                  <a:solidFill>
                    <a:srgbClr val="404040"/>
                  </a:solidFill>
                  <a:latin typeface="Comic Sans MS" pitchFamily="66" charset="0"/>
                </a:rPr>
                <a:t>родился худеньким, болезненным ребёнком. Врачи даже сомневались, выживет ли он. Но постоянно обливаясь холодной водой, ежедневно занимаясь физическими  упражнениями, бегая босиком по снегу, этот человек достиг исключительных результатов. Даже в преклонном возрасте он был примером физического здоровья и выдержки.   </a:t>
              </a:r>
            </a:p>
          </p:txBody>
        </p:sp>
      </p:grpSp>
      <p:pic>
        <p:nvPicPr>
          <p:cNvPr id="7" name="Picture 2" descr="C:\Users\Евгения\Desktop\безопасность и здоровье\1suvor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1347788"/>
            <a:ext cx="3225800" cy="43402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5A9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рест 7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0067B4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5A9E"/>
              </a:solidFill>
            </a:endParaRPr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900113" y="488950"/>
            <a:ext cx="79359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Соблюдать </a:t>
            </a:r>
            <a:r>
              <a:rPr lang="ru-RU" sz="3200" u="sng">
                <a:solidFill>
                  <a:srgbClr val="BC4542"/>
                </a:solidFill>
                <a:latin typeface="Comic Sans MS" pitchFamily="66" charset="0"/>
              </a:rPr>
              <a:t>режим питания</a:t>
            </a:r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Съедать побольше </a:t>
            </a:r>
            <a:r>
              <a:rPr lang="ru-RU" sz="3200" u="sng">
                <a:solidFill>
                  <a:srgbClr val="BC4542"/>
                </a:solidFill>
                <a:latin typeface="Comic Sans MS" pitchFamily="66" charset="0"/>
              </a:rPr>
              <a:t>овощей и фруктов</a:t>
            </a:r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 </a:t>
            </a:r>
          </a:p>
          <a:p>
            <a:pPr marL="342900" indent="-342900"/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   и поменьше сладкого, жирного и </a:t>
            </a:r>
          </a:p>
          <a:p>
            <a:pPr marL="342900" indent="-342900"/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   солёного.</a:t>
            </a:r>
          </a:p>
          <a:p>
            <a:pPr marL="342900" indent="-342900"/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3. В состав нашей пищи обязательно </a:t>
            </a:r>
          </a:p>
          <a:p>
            <a:pPr marL="342900" indent="-342900"/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   должны входить: </a:t>
            </a:r>
            <a:r>
              <a:rPr lang="ru-RU" sz="3200" u="sng">
                <a:solidFill>
                  <a:srgbClr val="BC4542"/>
                </a:solidFill>
                <a:latin typeface="Comic Sans MS" pitchFamily="66" charset="0"/>
              </a:rPr>
              <a:t>вода, белки, жиры</a:t>
            </a:r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,</a:t>
            </a:r>
          </a:p>
          <a:p>
            <a:pPr marL="342900" indent="-342900"/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   </a:t>
            </a:r>
            <a:r>
              <a:rPr lang="ru-RU" sz="3200" u="sng">
                <a:solidFill>
                  <a:srgbClr val="BC4542"/>
                </a:solidFill>
                <a:latin typeface="Comic Sans MS" pitchFamily="66" charset="0"/>
              </a:rPr>
              <a:t>сахар или углеводы</a:t>
            </a:r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, а также различные </a:t>
            </a:r>
            <a:r>
              <a:rPr lang="ru-RU" sz="3200" u="sng">
                <a:solidFill>
                  <a:srgbClr val="BC4542"/>
                </a:solidFill>
                <a:latin typeface="Comic Sans MS" pitchFamily="66" charset="0"/>
              </a:rPr>
              <a:t>минеральные соли </a:t>
            </a:r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и </a:t>
            </a:r>
            <a:r>
              <a:rPr lang="ru-RU" sz="3200" u="sng">
                <a:solidFill>
                  <a:srgbClr val="BC4542"/>
                </a:solidFill>
                <a:latin typeface="Comic Sans MS" pitchFamily="66" charset="0"/>
              </a:rPr>
              <a:t>витамины</a:t>
            </a:r>
            <a:r>
              <a:rPr lang="ru-RU" sz="3200">
                <a:solidFill>
                  <a:srgbClr val="BC454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260350"/>
            <a:ext cx="8424862" cy="619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03350" y="1125538"/>
            <a:ext cx="6624638" cy="3167062"/>
          </a:xfrm>
          <a:prstGeom prst="wedgeRoundRectCallout">
            <a:avLst>
              <a:gd name="adj1" fmla="val -46944"/>
              <a:gd name="adj2" fmla="val 82375"/>
              <a:gd name="adj3" fmla="val 16667"/>
            </a:avLst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BC4542"/>
                </a:solidFill>
                <a:latin typeface="Comic Sans MS" pitchFamily="66" charset="0"/>
              </a:rPr>
              <a:t>Ребята, какие правила здорового питания вам известны?</a:t>
            </a:r>
          </a:p>
        </p:txBody>
      </p:sp>
      <p:pic>
        <p:nvPicPr>
          <p:cNvPr id="2050" name="Picture 2" descr="C:\Users\Евгения\Desktop\безопасность и здоровье\0_54571_69a67c0b_X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0" y="4113213"/>
            <a:ext cx="186213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8676456" y="6381328"/>
            <a:ext cx="360040" cy="28803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Крест 39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835025" y="1598613"/>
            <a:ext cx="1433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15 : 5 =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900113" y="3182938"/>
            <a:ext cx="1474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11 - 8 =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1835150" y="4724400"/>
            <a:ext cx="1335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0 + 5 = </a:t>
            </a:r>
            <a:r>
              <a:rPr lang="ru-RU" sz="2400" b="1">
                <a:solidFill>
                  <a:srgbClr val="FF99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3563938" y="6237288"/>
            <a:ext cx="161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15 - 12 =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3492500" y="1382713"/>
            <a:ext cx="1474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12 - 7 = </a:t>
            </a:r>
            <a:r>
              <a:rPr lang="ru-RU" sz="2400" b="1">
                <a:solidFill>
                  <a:srgbClr val="FF99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3419475" y="3471863"/>
            <a:ext cx="1330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7 х 1 = 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4537075" y="5199063"/>
            <a:ext cx="1474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14 - 7 = 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5580063" y="3255963"/>
            <a:ext cx="1328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1 х 3 =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6667500" y="1412875"/>
            <a:ext cx="1433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21 : 7 =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2539" name="TextBox 15"/>
          <p:cNvSpPr txBox="1">
            <a:spLocks noChangeArrowheads="1"/>
          </p:cNvSpPr>
          <p:nvPr/>
        </p:nvSpPr>
        <p:spPr bwMode="auto">
          <a:xfrm>
            <a:off x="7308850" y="4048125"/>
            <a:ext cx="1433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42 : 6 = 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22540" name="TextBox 16"/>
          <p:cNvSpPr txBox="1">
            <a:spLocks noChangeArrowheads="1"/>
          </p:cNvSpPr>
          <p:nvPr/>
        </p:nvSpPr>
        <p:spPr bwMode="auto">
          <a:xfrm>
            <a:off x="6738938" y="5919788"/>
            <a:ext cx="1433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C0000"/>
                </a:solidFill>
                <a:latin typeface="Comic Sans MS" pitchFamily="66" charset="0"/>
              </a:rPr>
              <a:t>56 : 8 = 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FF01BC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3" descr="C:\Users\Евгения\Desktop\безопасность и здоровье\картинки\задание 5\горо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613" y="1989138"/>
            <a:ext cx="1684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Евгения\Desktop\безопасность и здоровье\картинки\задание 5\капус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3917950"/>
            <a:ext cx="157321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Евгения\Desktop\безопасность и здоровье\картинки\задание 5\картоф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593975"/>
            <a:ext cx="15049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Евгения\Desktop\безопасность и здоровье\картинки\задание 5\конфе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0" y="2189163"/>
            <a:ext cx="15494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Евгения\Desktop\безопасность и здоровье\картинки\задание 5\маргари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3716338"/>
            <a:ext cx="11096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Евгения\Desktop\безопасность и здоровье\картинки\задание 5\масл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8475" y="514350"/>
            <a:ext cx="26130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Евгения\Desktop\безопасность и здоровье\картинки\задание 5\мяс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813" y="2203450"/>
            <a:ext cx="1355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Евгения\Desktop\безопасность и здоровье\картинки\задание 5\рыб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050" y="404813"/>
            <a:ext cx="15589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Users\Евгения\Desktop\безопасность и здоровье\картинки\задание 5\сы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8038" y="5013325"/>
            <a:ext cx="10239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C:\Users\Евгения\Desktop\безопасность и здоровье\картинки\задание 5\хлеб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8750" y="4797425"/>
            <a:ext cx="16637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C:\Users\Евгения\Desktop\безопасность и здоровье\картинки\задание 5\яйц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40525" y="333375"/>
            <a:ext cx="12160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92275" y="1628775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356100" y="1412875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524750" y="1412875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63713" y="3213100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627313" y="4797425"/>
            <a:ext cx="64928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140200" y="3573463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300788" y="3284538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435600" y="5229225"/>
            <a:ext cx="6492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572000" y="6237288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172450" y="4076700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96188" y="5876925"/>
            <a:ext cx="6477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95288" y="409575"/>
            <a:ext cx="8424862" cy="619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827088" y="333375"/>
            <a:ext cx="7921625" cy="4464050"/>
          </a:xfrm>
          <a:prstGeom prst="wedgeRoundRectCallout">
            <a:avLst>
              <a:gd name="adj1" fmla="val -38616"/>
              <a:gd name="adj2" fmla="val 61411"/>
              <a:gd name="adj3" fmla="val 16667"/>
            </a:avLst>
          </a:prstGeom>
          <a:solidFill>
            <a:schemeClr val="bg1"/>
          </a:solidFill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CC0000"/>
              </a:solidFill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C0000"/>
                </a:solidFill>
                <a:latin typeface="Comic Sans MS" pitchFamily="66" charset="0"/>
              </a:rPr>
              <a:t>	Если ты правильно </a:t>
            </a:r>
            <a:r>
              <a:rPr lang="ru-RU" sz="2400" dirty="0">
                <a:solidFill>
                  <a:srgbClr val="0000FF"/>
                </a:solidFill>
                <a:latin typeface="Comic Sans MS" pitchFamily="66" charset="0"/>
              </a:rPr>
              <a:t>решишь примеры</a:t>
            </a:r>
            <a:r>
              <a:rPr lang="ru-RU" sz="2400" dirty="0">
                <a:solidFill>
                  <a:srgbClr val="CC0000"/>
                </a:solidFill>
                <a:latin typeface="Comic Sans MS" pitchFamily="66" charset="0"/>
              </a:rPr>
              <a:t>, записанные под каждым рисунком, то три варианта ответов подскажут тебе, какие продукты в какую группу нужно отнести.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C0000"/>
                </a:solidFill>
                <a:latin typeface="Comic Sans MS" pitchFamily="66" charset="0"/>
              </a:rPr>
              <a:t>	Попробуй </a:t>
            </a:r>
            <a:r>
              <a:rPr lang="ru-RU" sz="2400" dirty="0">
                <a:solidFill>
                  <a:srgbClr val="0000FF"/>
                </a:solidFill>
                <a:latin typeface="Comic Sans MS" pitchFamily="66" charset="0"/>
              </a:rPr>
              <a:t>разделить продукты</a:t>
            </a:r>
            <a:r>
              <a:rPr lang="ru-RU" sz="2400" dirty="0">
                <a:solidFill>
                  <a:srgbClr val="CC0000"/>
                </a:solidFill>
                <a:latin typeface="Comic Sans MS" pitchFamily="66" charset="0"/>
              </a:rPr>
              <a:t> на три группы </a:t>
            </a:r>
            <a:r>
              <a:rPr lang="ru-RU" sz="2400" dirty="0">
                <a:solidFill>
                  <a:srgbClr val="0000FF"/>
                </a:solidFill>
                <a:latin typeface="Comic Sans MS" pitchFamily="66" charset="0"/>
              </a:rPr>
              <a:t>по содержанию в них </a:t>
            </a:r>
            <a:r>
              <a:rPr lang="ru-RU" sz="2800" dirty="0">
                <a:solidFill>
                  <a:srgbClr val="FF0066"/>
                </a:solidFill>
                <a:latin typeface="Comic Sans MS" pitchFamily="66" charset="0"/>
              </a:rPr>
              <a:t>белков</a:t>
            </a:r>
            <a:r>
              <a:rPr lang="ru-RU" sz="2400" dirty="0">
                <a:solidFill>
                  <a:srgbClr val="CC0000"/>
                </a:solidFill>
                <a:latin typeface="Comic Sans MS" pitchFamily="66" charset="0"/>
              </a:rPr>
              <a:t>,</a:t>
            </a:r>
            <a:r>
              <a:rPr lang="ru-RU" sz="2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0066"/>
                </a:solidFill>
                <a:latin typeface="Comic Sans MS" pitchFamily="66" charset="0"/>
              </a:rPr>
              <a:t>жиров</a:t>
            </a:r>
            <a:r>
              <a:rPr lang="ru-RU" sz="2400" dirty="0">
                <a:solidFill>
                  <a:srgbClr val="CC0000"/>
                </a:solidFill>
                <a:latin typeface="Comic Sans MS" pitchFamily="66" charset="0"/>
              </a:rPr>
              <a:t>,</a:t>
            </a:r>
            <a:r>
              <a:rPr lang="ru-RU" sz="24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0066"/>
                </a:solidFill>
                <a:latin typeface="Comic Sans MS" pitchFamily="66" charset="0"/>
              </a:rPr>
              <a:t>углеводов</a:t>
            </a:r>
            <a:r>
              <a:rPr lang="ru-RU" sz="2400" dirty="0">
                <a:solidFill>
                  <a:srgbClr val="CC0000"/>
                </a:solidFill>
                <a:latin typeface="Comic Sans MS" pitchFamily="66" charset="0"/>
              </a:rPr>
              <a:t>. При этом надо подразумевать, что данное вещество в названном продукте является ведущим.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1835150" y="6021388"/>
            <a:ext cx="1624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Правильный</a:t>
            </a:r>
          </a:p>
          <a:p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ответ</a:t>
            </a:r>
          </a:p>
        </p:txBody>
      </p:sp>
      <p:pic>
        <p:nvPicPr>
          <p:cNvPr id="2050" name="Picture 2" descr="C:\Users\Евгения\Desktop\безопасность и здоровье\0_54575_910b7a98_XXXL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2" r="10976"/>
          <a:stretch>
            <a:fillRect/>
          </a:stretch>
        </p:blipFill>
        <p:spPr bwMode="auto">
          <a:xfrm>
            <a:off x="179388" y="4437063"/>
            <a:ext cx="17287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трелка вправо 40">
            <a:hlinkClick r:id="rId15" action="ppaction://hlinksldjump"/>
          </p:cNvPr>
          <p:cNvSpPr/>
          <p:nvPr/>
        </p:nvSpPr>
        <p:spPr>
          <a:xfrm>
            <a:off x="8676456" y="6381328"/>
            <a:ext cx="360040" cy="288032"/>
          </a:xfrm>
          <a:prstGeom prst="rightArrow">
            <a:avLst/>
          </a:prstGeom>
          <a:solidFill>
            <a:srgbClr val="99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3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9" grpId="0" animBg="1"/>
      <p:bldP spid="29" grpId="1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63" y="42863"/>
            <a:ext cx="9036050" cy="6767512"/>
          </a:xfrm>
          <a:prstGeom prst="rect">
            <a:avLst/>
          </a:prstGeom>
          <a:noFill/>
          <a:ln w="114300" cmpd="dbl">
            <a:solidFill>
              <a:srgbClr val="FF01BC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9" descr="C:\Users\Евгения\Desktop\безопасность и здоровье\картинки\задание 5\мяс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138" y="549275"/>
            <a:ext cx="13541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1" descr="C:\Users\Евгения\Desktop\безопасность и здоровье\картинки\задание 5\сы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788" y="549275"/>
            <a:ext cx="10239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Евгения\Desktop\безопасность и здоровье\картинки\задание 5\горо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617538"/>
            <a:ext cx="13684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 descr="C:\Users\Евгения\Desktop\безопасность и здоровье\картинки\задание 5\яй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925" y="549275"/>
            <a:ext cx="12160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:\Users\Евгения\Desktop\безопасность и здоровье\картинки\задание 5\маргари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4279900"/>
            <a:ext cx="110966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C:\Users\Евгения\Desktop\безопасность и здоровье\картинки\задание 5\масл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3429000"/>
            <a:ext cx="26130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C:\Users\Евгения\Desktop\безопасность и здоровье\картинки\задание 5\капуст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2924175"/>
            <a:ext cx="1571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" descr="C:\Users\Евгения\Desktop\безопасность и здоровье\картинки\задание 5\картофел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4221163"/>
            <a:ext cx="15033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6" descr="C:\Users\Евгения\Desktop\безопасность и здоровье\картинки\задание 5\конфеты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6113" y="3068638"/>
            <a:ext cx="15494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2" descr="C:\Users\Евгения\Desktop\безопасность и здоровье\картинки\задание 5\хлеб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3250" y="4437063"/>
            <a:ext cx="16652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0" descr="C:\Users\Евгения\Desktop\безопасность и здоровье\картинки\задание 5\рыб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150" y="547688"/>
            <a:ext cx="15589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23850" y="333375"/>
            <a:ext cx="8496300" cy="143986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288" y="2708275"/>
            <a:ext cx="3889375" cy="302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9338" y="2781300"/>
            <a:ext cx="3889375" cy="2951163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8" name="TextBox 20"/>
          <p:cNvSpPr txBox="1">
            <a:spLocks noChangeArrowheads="1"/>
          </p:cNvSpPr>
          <p:nvPr/>
        </p:nvSpPr>
        <p:spPr bwMode="auto">
          <a:xfrm>
            <a:off x="4067175" y="1989138"/>
            <a:ext cx="1558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БЕЛКИ</a:t>
            </a:r>
          </a:p>
        </p:txBody>
      </p:sp>
      <p:sp>
        <p:nvSpPr>
          <p:cNvPr id="23569" name="TextBox 21"/>
          <p:cNvSpPr txBox="1">
            <a:spLocks noChangeArrowheads="1"/>
          </p:cNvSpPr>
          <p:nvPr/>
        </p:nvSpPr>
        <p:spPr bwMode="auto">
          <a:xfrm>
            <a:off x="971550" y="5940425"/>
            <a:ext cx="2600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УГЛЕВОДЫ</a:t>
            </a:r>
          </a:p>
        </p:txBody>
      </p:sp>
      <p:sp>
        <p:nvSpPr>
          <p:cNvPr id="23570" name="TextBox 22"/>
          <p:cNvSpPr txBox="1">
            <a:spLocks noChangeArrowheads="1"/>
          </p:cNvSpPr>
          <p:nvPr/>
        </p:nvSpPr>
        <p:spPr bwMode="auto">
          <a:xfrm>
            <a:off x="6181725" y="5940425"/>
            <a:ext cx="1497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9900"/>
                </a:solidFill>
                <a:latin typeface="Comic Sans MS" pitchFamily="66" charset="0"/>
              </a:rPr>
              <a:t>ЖИРЫ</a:t>
            </a: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8532813" y="6308725"/>
            <a:ext cx="431800" cy="360363"/>
          </a:xfrm>
          <a:prstGeom prst="actionButtonBackPrevious">
            <a:avLst/>
          </a:prstGeom>
          <a:solidFill>
            <a:srgbClr val="FF1D7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рест 24">
            <a:hlinkClick r:id="" action="ppaction://hlinkshowjump?jump=endshow"/>
          </p:cNvPr>
          <p:cNvSpPr/>
          <p:nvPr/>
        </p:nvSpPr>
        <p:spPr>
          <a:xfrm rot="2599389">
            <a:off x="8721725" y="161925"/>
            <a:ext cx="215900" cy="215900"/>
          </a:xfrm>
          <a:prstGeom prst="plus">
            <a:avLst>
              <a:gd name="adj" fmla="val 36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1250</Words>
  <Application>Microsoft Office PowerPoint</Application>
  <PresentationFormat>Экран (4:3)</PresentationFormat>
  <Paragraphs>317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Зауч</cp:lastModifiedBy>
  <cp:revision>201</cp:revision>
  <dcterms:created xsi:type="dcterms:W3CDTF">2013-07-08T19:00:05Z</dcterms:created>
  <dcterms:modified xsi:type="dcterms:W3CDTF">2016-11-23T12:15:30Z</dcterms:modified>
</cp:coreProperties>
</file>